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autoCompressPictures="0">
  <p:sldMasterIdLst>
    <p:sldMasterId id="2147483660" r:id="rId1"/>
  </p:sldMasterIdLst>
  <p:notesMasterIdLst>
    <p:notesMasterId r:id="rId77"/>
  </p:notesMasterIdLst>
  <p:handoutMasterIdLst>
    <p:handoutMasterId r:id="rId78"/>
  </p:handoutMasterIdLst>
  <p:sldIdLst>
    <p:sldId id="340" r:id="rId2"/>
    <p:sldId id="341" r:id="rId3"/>
    <p:sldId id="342" r:id="rId4"/>
    <p:sldId id="343" r:id="rId5"/>
    <p:sldId id="256" r:id="rId6"/>
    <p:sldId id="259" r:id="rId7"/>
    <p:sldId id="264" r:id="rId8"/>
    <p:sldId id="265" r:id="rId9"/>
    <p:sldId id="266" r:id="rId10"/>
    <p:sldId id="267" r:id="rId11"/>
    <p:sldId id="270" r:id="rId12"/>
    <p:sldId id="268" r:id="rId13"/>
    <p:sldId id="269" r:id="rId14"/>
    <p:sldId id="271" r:id="rId15"/>
    <p:sldId id="296" r:id="rId16"/>
    <p:sldId id="297" r:id="rId17"/>
    <p:sldId id="272" r:id="rId18"/>
    <p:sldId id="274" r:id="rId19"/>
    <p:sldId id="275" r:id="rId20"/>
    <p:sldId id="276" r:id="rId21"/>
    <p:sldId id="278" r:id="rId22"/>
    <p:sldId id="277" r:id="rId23"/>
    <p:sldId id="273" r:id="rId24"/>
    <p:sldId id="279" r:id="rId25"/>
    <p:sldId id="280" r:id="rId26"/>
    <p:sldId id="281" r:id="rId27"/>
    <p:sldId id="282" r:id="rId28"/>
    <p:sldId id="283" r:id="rId29"/>
    <p:sldId id="284" r:id="rId30"/>
    <p:sldId id="286" r:id="rId31"/>
    <p:sldId id="287" r:id="rId32"/>
    <p:sldId id="285" r:id="rId33"/>
    <p:sldId id="288" r:id="rId34"/>
    <p:sldId id="289" r:id="rId35"/>
    <p:sldId id="290" r:id="rId36"/>
    <p:sldId id="291" r:id="rId37"/>
    <p:sldId id="292" r:id="rId38"/>
    <p:sldId id="293" r:id="rId39"/>
    <p:sldId id="294" r:id="rId40"/>
    <p:sldId id="295" r:id="rId41"/>
    <p:sldId id="298" r:id="rId42"/>
    <p:sldId id="299" r:id="rId43"/>
    <p:sldId id="300" r:id="rId44"/>
    <p:sldId id="260" r:id="rId45"/>
    <p:sldId id="261" r:id="rId46"/>
    <p:sldId id="303" r:id="rId47"/>
    <p:sldId id="302" r:id="rId48"/>
    <p:sldId id="301" r:id="rId49"/>
    <p:sldId id="304" r:id="rId50"/>
    <p:sldId id="306" r:id="rId51"/>
    <p:sldId id="305" r:id="rId52"/>
    <p:sldId id="307" r:id="rId53"/>
    <p:sldId id="308" r:id="rId54"/>
    <p:sldId id="262" r:id="rId55"/>
    <p:sldId id="309" r:id="rId56"/>
    <p:sldId id="323" r:id="rId57"/>
    <p:sldId id="310" r:id="rId58"/>
    <p:sldId id="324" r:id="rId59"/>
    <p:sldId id="325" r:id="rId60"/>
    <p:sldId id="311" r:id="rId61"/>
    <p:sldId id="326" r:id="rId62"/>
    <p:sldId id="312" r:id="rId63"/>
    <p:sldId id="322" r:id="rId64"/>
    <p:sldId id="313" r:id="rId65"/>
    <p:sldId id="314" r:id="rId66"/>
    <p:sldId id="327" r:id="rId67"/>
    <p:sldId id="315" r:id="rId68"/>
    <p:sldId id="319" r:id="rId69"/>
    <p:sldId id="320" r:id="rId70"/>
    <p:sldId id="321" r:id="rId71"/>
    <p:sldId id="318" r:id="rId72"/>
    <p:sldId id="317" r:id="rId73"/>
    <p:sldId id="328" r:id="rId74"/>
    <p:sldId id="263" r:id="rId75"/>
    <p:sldId id="329" r:id="rId76"/>
  </p:sldIdLst>
  <p:sldSz cx="9144000" cy="6858000" type="screen4x3"/>
  <p:notesSz cx="6858000" cy="9144000"/>
  <p:defaultTextStyle>
    <a:defPPr>
      <a:defRPr lang="es-ES_trad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Conceptos" id="{51BF9654-125A-B141-8EA5-84C17335F87B}">
          <p14:sldIdLst>
            <p14:sldId id="340"/>
            <p14:sldId id="341"/>
            <p14:sldId id="342"/>
            <p14:sldId id="343"/>
            <p14:sldId id="256"/>
            <p14:sldId id="259"/>
            <p14:sldId id="264"/>
            <p14:sldId id="265"/>
            <p14:sldId id="266"/>
            <p14:sldId id="267"/>
            <p14:sldId id="270"/>
            <p14:sldId id="268"/>
            <p14:sldId id="269"/>
            <p14:sldId id="271"/>
            <p14:sldId id="296"/>
            <p14:sldId id="297"/>
            <p14:sldId id="272"/>
            <p14:sldId id="274"/>
            <p14:sldId id="275"/>
            <p14:sldId id="276"/>
            <p14:sldId id="278"/>
            <p14:sldId id="277"/>
            <p14:sldId id="273"/>
            <p14:sldId id="279"/>
            <p14:sldId id="280"/>
            <p14:sldId id="281"/>
            <p14:sldId id="282"/>
            <p14:sldId id="283"/>
            <p14:sldId id="284"/>
            <p14:sldId id="286"/>
            <p14:sldId id="287"/>
            <p14:sldId id="285"/>
            <p14:sldId id="288"/>
            <p14:sldId id="289"/>
            <p14:sldId id="290"/>
            <p14:sldId id="291"/>
            <p14:sldId id="292"/>
            <p14:sldId id="293"/>
            <p14:sldId id="294"/>
            <p14:sldId id="295"/>
            <p14:sldId id="298"/>
            <p14:sldId id="299"/>
            <p14:sldId id="300"/>
          </p14:sldIdLst>
        </p14:section>
        <p14:section name="Ejercicios" id="{834E32D9-3A73-9C43-B805-E6F6458F6209}">
          <p14:sldIdLst>
            <p14:sldId id="260"/>
            <p14:sldId id="261"/>
            <p14:sldId id="303"/>
            <p14:sldId id="302"/>
            <p14:sldId id="301"/>
            <p14:sldId id="304"/>
            <p14:sldId id="306"/>
            <p14:sldId id="305"/>
            <p14:sldId id="307"/>
            <p14:sldId id="308"/>
          </p14:sldIdLst>
        </p14:section>
        <p14:section name="Resolución" id="{21731FF2-E669-DA4D-8C98-EBA50549C89C}">
          <p14:sldIdLst>
            <p14:sldId id="262"/>
            <p14:sldId id="309"/>
            <p14:sldId id="323"/>
            <p14:sldId id="310"/>
            <p14:sldId id="324"/>
            <p14:sldId id="325"/>
            <p14:sldId id="311"/>
            <p14:sldId id="326"/>
            <p14:sldId id="312"/>
            <p14:sldId id="322"/>
            <p14:sldId id="313"/>
            <p14:sldId id="314"/>
            <p14:sldId id="327"/>
            <p14:sldId id="315"/>
            <p14:sldId id="319"/>
            <p14:sldId id="320"/>
            <p14:sldId id="321"/>
            <p14:sldId id="318"/>
            <p14:sldId id="317"/>
            <p14:sldId id="328"/>
            <p14:sldId id="263"/>
            <p14:sldId id="329"/>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25B2C"/>
    <a:srgbClr val="EF3449"/>
    <a:srgbClr val="5A3A92"/>
    <a:srgbClr val="1DC1DC"/>
    <a:srgbClr val="FFFFFF"/>
    <a:srgbClr val="0195D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750" autoAdjust="0"/>
    <p:restoredTop sz="93162"/>
  </p:normalViewPr>
  <p:slideViewPr>
    <p:cSldViewPr snapToGrid="0" snapToObjects="1">
      <p:cViewPr varScale="1">
        <p:scale>
          <a:sx n="61" d="100"/>
          <a:sy n="61" d="100"/>
        </p:scale>
        <p:origin x="1320" y="78"/>
      </p:cViewPr>
      <p:guideLst/>
    </p:cSldViewPr>
  </p:slideViewPr>
  <p:notesTextViewPr>
    <p:cViewPr>
      <p:scale>
        <a:sx n="1" d="1"/>
        <a:sy n="1" d="1"/>
      </p:scale>
      <p:origin x="0" y="0"/>
    </p:cViewPr>
  </p:notesTextViewPr>
  <p:notesViewPr>
    <p:cSldViewPr snapToGrid="0" snapToObjects="1">
      <p:cViewPr varScale="1">
        <p:scale>
          <a:sx n="121" d="100"/>
          <a:sy n="121" d="100"/>
        </p:scale>
        <p:origin x="3536" y="16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handoutMaster" Target="handoutMasters/handoutMaster1.xml"/><Relationship Id="rId8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a:p>
        </p:txBody>
      </p:sp>
      <p:sp>
        <p:nvSpPr>
          <p:cNvPr id="3" name="Marcador de fecha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47BB6F4-23E1-814D-8DBC-753DCD8F7CD3}" type="datetimeFigureOut">
              <a:rPr lang="es-ES_tradnl" smtClean="0"/>
              <a:t>21/11/2017</a:t>
            </a:fld>
            <a:endParaRPr lang="es-ES_tradnl"/>
          </a:p>
        </p:txBody>
      </p:sp>
      <p:sp>
        <p:nvSpPr>
          <p:cNvPr id="4" name="Marcador de pie de página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a:p>
        </p:txBody>
      </p:sp>
      <p:sp>
        <p:nvSpPr>
          <p:cNvPr id="5" name="Marcador de número de diapositiva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88F0ACC-9D08-B743-BC76-14D8CF8E6938}" type="slidenum">
              <a:rPr lang="es-ES_tradnl" smtClean="0"/>
              <a:t>‹#›</a:t>
            </a:fld>
            <a:endParaRPr lang="es-ES_tradnl"/>
          </a:p>
        </p:txBody>
      </p:sp>
    </p:spTree>
    <p:extLst>
      <p:ext uri="{BB962C8B-B14F-4D97-AF65-F5344CB8AC3E}">
        <p14:creationId xmlns:p14="http://schemas.microsoft.com/office/powerpoint/2010/main" val="274200429"/>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11.jpeg>
</file>

<file path=ppt/media/image12.tiff>
</file>

<file path=ppt/media/image13.tiff>
</file>

<file path=ppt/media/image19.tiff>
</file>

<file path=ppt/media/image2.jpeg>
</file>

<file path=ppt/media/image24.tiff>
</file>

<file path=ppt/media/image25.tiff>
</file>

<file path=ppt/media/image26.tiff>
</file>

<file path=ppt/media/image27.tiff>
</file>

<file path=ppt/media/image31.tiff>
</file>

<file path=ppt/media/image3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8328938-2154-AC49-8423-1D92A390099E}" type="datetimeFigureOut">
              <a:rPr lang="es-ES_tradnl" smtClean="0"/>
              <a:t>21/11/2017</a:t>
            </a:fld>
            <a:endParaRPr lang="es-ES_tradnl"/>
          </a:p>
        </p:txBody>
      </p:sp>
      <p:sp>
        <p:nvSpPr>
          <p:cNvPr id="4" name="Marcador de imagen de diapositiva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s-ES_tradnl"/>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_tradnl" dirty="0"/>
              <a:t>Haga clic para modificar el estilo de texto del patrón</a:t>
            </a:r>
          </a:p>
          <a:p>
            <a:pPr lvl="1"/>
            <a:r>
              <a:rPr lang="es-ES_tradnl" dirty="0"/>
              <a:t>Segundo nivel</a:t>
            </a:r>
          </a:p>
          <a:p>
            <a:pPr lvl="2"/>
            <a:r>
              <a:rPr lang="es-ES_tradnl" dirty="0"/>
              <a:t>Tercer nivel</a:t>
            </a:r>
          </a:p>
          <a:p>
            <a:pPr lvl="3"/>
            <a:r>
              <a:rPr lang="es-ES_tradnl" dirty="0"/>
              <a:t>Cuarto nivel</a:t>
            </a:r>
          </a:p>
          <a:p>
            <a:pPr lvl="4"/>
            <a:r>
              <a:rPr lang="es-ES_tradnl" dirty="0"/>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C23A042-DB59-4F46-A5FA-899CA8111283}" type="slidenum">
              <a:rPr lang="es-ES_tradnl" smtClean="0"/>
              <a:t>‹#›</a:t>
            </a:fld>
            <a:endParaRPr lang="es-ES_tradnl"/>
          </a:p>
        </p:txBody>
      </p:sp>
    </p:spTree>
    <p:extLst>
      <p:ext uri="{BB962C8B-B14F-4D97-AF65-F5344CB8AC3E}">
        <p14:creationId xmlns:p14="http://schemas.microsoft.com/office/powerpoint/2010/main" val="9735018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Master" Target="../slideMasters/slideMaster1.xml"/><Relationship Id="rId5" Type="http://schemas.openxmlformats.org/officeDocument/2006/relationships/image" Target="../media/image6.emf"/><Relationship Id="rId4" Type="http://schemas.openxmlformats.org/officeDocument/2006/relationships/image" Target="../media/image5.emf"/></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7.emf"/><Relationship Id="rId1" Type="http://schemas.openxmlformats.org/officeDocument/2006/relationships/slideMaster" Target="../slideMasters/slideMaster1.xml"/><Relationship Id="rId5" Type="http://schemas.openxmlformats.org/officeDocument/2006/relationships/image" Target="../media/image6.emf"/><Relationship Id="rId4" Type="http://schemas.openxmlformats.org/officeDocument/2006/relationships/image" Target="../media/image5.emf"/></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8.emf"/><Relationship Id="rId1" Type="http://schemas.openxmlformats.org/officeDocument/2006/relationships/slideMaster" Target="../slideMasters/slideMaster1.xml"/><Relationship Id="rId5" Type="http://schemas.openxmlformats.org/officeDocument/2006/relationships/image" Target="../media/image6.emf"/><Relationship Id="rId4" Type="http://schemas.openxmlformats.org/officeDocument/2006/relationships/image" Target="../media/image5.emf"/></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9.emf"/><Relationship Id="rId1" Type="http://schemas.openxmlformats.org/officeDocument/2006/relationships/slideMaster" Target="../slideMasters/slideMaster1.xml"/><Relationship Id="rId5" Type="http://schemas.openxmlformats.org/officeDocument/2006/relationships/image" Target="../media/image6.emf"/><Relationship Id="rId4" Type="http://schemas.openxmlformats.org/officeDocument/2006/relationships/image" Target="../media/image5.emf"/></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emf"/><Relationship Id="rId1" Type="http://schemas.openxmlformats.org/officeDocument/2006/relationships/slideMaster" Target="../slideMasters/slideMaster1.xml"/><Relationship Id="rId5" Type="http://schemas.openxmlformats.org/officeDocument/2006/relationships/image" Target="../media/image10.emf"/><Relationship Id="rId4"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14" name="Rectángulo 13"/>
          <p:cNvSpPr/>
          <p:nvPr userDrawn="1"/>
        </p:nvSpPr>
        <p:spPr>
          <a:xfrm>
            <a:off x="-2881" y="4636859"/>
            <a:ext cx="9146881" cy="1989667"/>
          </a:xfrm>
          <a:prstGeom prst="rect">
            <a:avLst/>
          </a:prstGeom>
          <a:solidFill>
            <a:srgbClr val="0195D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5" name="Triángulo 14"/>
          <p:cNvSpPr/>
          <p:nvPr userDrawn="1"/>
        </p:nvSpPr>
        <p:spPr>
          <a:xfrm rot="16200000">
            <a:off x="1634068" y="-897469"/>
            <a:ext cx="5875868" cy="9144004"/>
          </a:xfrm>
          <a:prstGeom prst="triangle">
            <a:avLst>
              <a:gd name="adj" fmla="val 100000"/>
            </a:avLst>
          </a:prstGeom>
          <a:solidFill>
            <a:srgbClr val="0195D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s-ES_tradnl"/>
          </a:p>
        </p:txBody>
      </p:sp>
      <p:pic>
        <p:nvPicPr>
          <p:cNvPr id="12" name="Imagen 11"/>
          <p:cNvPicPr>
            <a:picLocks noChangeAspect="1"/>
          </p:cNvPicPr>
          <p:nvPr userDrawn="1"/>
        </p:nvPicPr>
        <p:blipFill>
          <a:blip r:embed="rId2"/>
          <a:stretch>
            <a:fillRect/>
          </a:stretch>
        </p:blipFill>
        <p:spPr>
          <a:xfrm>
            <a:off x="4632295" y="1177183"/>
            <a:ext cx="4511710" cy="2531218"/>
          </a:xfrm>
          <a:prstGeom prst="rect">
            <a:avLst/>
          </a:prstGeom>
        </p:spPr>
      </p:pic>
      <p:sp>
        <p:nvSpPr>
          <p:cNvPr id="2" name="Title 1"/>
          <p:cNvSpPr>
            <a:spLocks noGrp="1"/>
          </p:cNvSpPr>
          <p:nvPr>
            <p:ph type="ctrTitle" hasCustomPrompt="1"/>
          </p:nvPr>
        </p:nvSpPr>
        <p:spPr>
          <a:xfrm>
            <a:off x="-1" y="0"/>
            <a:ext cx="9144001" cy="807204"/>
          </a:xfrm>
        </p:spPr>
        <p:txBody>
          <a:bodyPr anchor="b">
            <a:normAutofit/>
          </a:bodyPr>
          <a:lstStyle>
            <a:lvl1pPr algn="ctr">
              <a:defRPr sz="4800" b="1">
                <a:solidFill>
                  <a:schemeClr val="bg1"/>
                </a:solidFill>
                <a:latin typeface="Arial" charset="0"/>
                <a:ea typeface="Arial" charset="0"/>
                <a:cs typeface="Arial" charset="0"/>
              </a:defRPr>
            </a:lvl1pPr>
          </a:lstStyle>
          <a:p>
            <a:r>
              <a:rPr lang="es-ES_tradnl" dirty="0"/>
              <a:t>Título del Módulo</a:t>
            </a:r>
            <a:endParaRPr lang="en-US" dirty="0"/>
          </a:p>
        </p:txBody>
      </p:sp>
      <p:sp>
        <p:nvSpPr>
          <p:cNvPr id="3" name="Subtitle 2"/>
          <p:cNvSpPr>
            <a:spLocks noGrp="1"/>
          </p:cNvSpPr>
          <p:nvPr>
            <p:ph type="subTitle" idx="1" hasCustomPrompt="1"/>
          </p:nvPr>
        </p:nvSpPr>
        <p:spPr>
          <a:xfrm>
            <a:off x="0" y="4654114"/>
            <a:ext cx="9146881" cy="550332"/>
          </a:xfrm>
        </p:spPr>
        <p:txBody>
          <a:bodyPr>
            <a:normAutofit/>
          </a:bodyPr>
          <a:lstStyle>
            <a:lvl1pPr marL="0" indent="0" algn="ctr">
              <a:buNone/>
              <a:defRPr sz="3200" b="1" i="1" baseline="0">
                <a:solidFill>
                  <a:schemeClr val="bg1"/>
                </a:solidFill>
                <a:latin typeface="Arial" charset="0"/>
                <a:ea typeface="Arial" charset="0"/>
                <a:cs typeface="Arial"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_tradnl" dirty="0"/>
              <a:t>Tema a Desarrollar en la Clase</a:t>
            </a:r>
            <a:endParaRPr lang="en-US" dirty="0"/>
          </a:p>
        </p:txBody>
      </p:sp>
      <p:sp>
        <p:nvSpPr>
          <p:cNvPr id="21" name="Rectángulo 20"/>
          <p:cNvSpPr/>
          <p:nvPr userDrawn="1"/>
        </p:nvSpPr>
        <p:spPr>
          <a:xfrm>
            <a:off x="-2885" y="0"/>
            <a:ext cx="1303867" cy="736598"/>
          </a:xfrm>
          <a:prstGeom prst="rect">
            <a:avLst/>
          </a:prstGeom>
          <a:solidFill>
            <a:srgbClr val="0195D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20" name="Imagen 19"/>
          <p:cNvPicPr>
            <a:picLocks noChangeAspect="1"/>
          </p:cNvPicPr>
          <p:nvPr userDrawn="1"/>
        </p:nvPicPr>
        <p:blipFill>
          <a:blip r:embed="rId3"/>
          <a:stretch>
            <a:fillRect/>
          </a:stretch>
        </p:blipFill>
        <p:spPr>
          <a:xfrm>
            <a:off x="3850559" y="5339910"/>
            <a:ext cx="1440000" cy="1440000"/>
          </a:xfrm>
          <a:prstGeom prst="rect">
            <a:avLst/>
          </a:prstGeom>
          <a:noFill/>
        </p:spPr>
      </p:pic>
      <p:pic>
        <p:nvPicPr>
          <p:cNvPr id="22" name="Imagen 21"/>
          <p:cNvPicPr>
            <a:picLocks noChangeAspect="1"/>
          </p:cNvPicPr>
          <p:nvPr userDrawn="1"/>
        </p:nvPicPr>
        <p:blipFill>
          <a:blip r:embed="rId4"/>
          <a:stretch>
            <a:fillRect/>
          </a:stretch>
        </p:blipFill>
        <p:spPr>
          <a:xfrm>
            <a:off x="580982" y="5339910"/>
            <a:ext cx="1440000" cy="1440000"/>
          </a:xfrm>
          <a:prstGeom prst="rect">
            <a:avLst/>
          </a:prstGeom>
        </p:spPr>
      </p:pic>
      <p:pic>
        <p:nvPicPr>
          <p:cNvPr id="23" name="Imagen 22"/>
          <p:cNvPicPr>
            <a:picLocks noChangeAspect="1"/>
          </p:cNvPicPr>
          <p:nvPr userDrawn="1"/>
        </p:nvPicPr>
        <p:blipFill>
          <a:blip r:embed="rId5"/>
          <a:stretch>
            <a:fillRect/>
          </a:stretch>
        </p:blipFill>
        <p:spPr>
          <a:xfrm>
            <a:off x="7120136" y="5339910"/>
            <a:ext cx="1440000" cy="1440000"/>
          </a:xfrm>
          <a:prstGeom prst="rect">
            <a:avLst/>
          </a:prstGeom>
        </p:spPr>
      </p:pic>
    </p:spTree>
    <p:extLst>
      <p:ext uri="{BB962C8B-B14F-4D97-AF65-F5344CB8AC3E}">
        <p14:creationId xmlns:p14="http://schemas.microsoft.com/office/powerpoint/2010/main" val="20120236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Filmina - Resolución">
    <p:spTree>
      <p:nvGrpSpPr>
        <p:cNvPr id="1" name=""/>
        <p:cNvGrpSpPr/>
        <p:nvPr/>
      </p:nvGrpSpPr>
      <p:grpSpPr>
        <a:xfrm>
          <a:off x="0" y="0"/>
          <a:ext cx="0" cy="0"/>
          <a:chOff x="0" y="0"/>
          <a:chExt cx="0" cy="0"/>
        </a:xfrm>
      </p:grpSpPr>
      <p:sp>
        <p:nvSpPr>
          <p:cNvPr id="4" name="Rectángulo 3"/>
          <p:cNvSpPr/>
          <p:nvPr userDrawn="1"/>
        </p:nvSpPr>
        <p:spPr>
          <a:xfrm>
            <a:off x="32" y="0"/>
            <a:ext cx="9143968" cy="744876"/>
          </a:xfrm>
          <a:prstGeom prst="rect">
            <a:avLst/>
          </a:prstGeom>
          <a:solidFill>
            <a:srgbClr val="EF34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6" name="Rectángulo 15"/>
          <p:cNvSpPr/>
          <p:nvPr userDrawn="1"/>
        </p:nvSpPr>
        <p:spPr>
          <a:xfrm>
            <a:off x="32" y="6613526"/>
            <a:ext cx="9143968" cy="287192"/>
          </a:xfrm>
          <a:prstGeom prst="rect">
            <a:avLst/>
          </a:prstGeom>
          <a:solidFill>
            <a:srgbClr val="EF34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 name="Title 1"/>
          <p:cNvSpPr>
            <a:spLocks noGrp="1"/>
          </p:cNvSpPr>
          <p:nvPr>
            <p:ph type="title" hasCustomPrompt="1"/>
          </p:nvPr>
        </p:nvSpPr>
        <p:spPr>
          <a:xfrm>
            <a:off x="628650" y="900000"/>
            <a:ext cx="7886700" cy="1220315"/>
          </a:xfrm>
        </p:spPr>
        <p:txBody>
          <a:bodyPr anchor="ctr">
            <a:normAutofit/>
          </a:bodyPr>
          <a:lstStyle>
            <a:lvl1pPr marL="0" marR="0" indent="0" algn="ctr" defTabSz="914400" rtl="0" eaLnBrk="1" fontAlgn="auto" latinLnBrk="0" hangingPunct="1">
              <a:lnSpc>
                <a:spcPct val="90000"/>
              </a:lnSpc>
              <a:spcBef>
                <a:spcPct val="0"/>
              </a:spcBef>
              <a:spcAft>
                <a:spcPts val="0"/>
              </a:spcAft>
              <a:buClrTx/>
              <a:buSzTx/>
              <a:buFontTx/>
              <a:buNone/>
              <a:tabLst/>
              <a:defRPr sz="4000" b="0"/>
            </a:lvl1pPr>
          </a:lstStyle>
          <a:p>
            <a:r>
              <a:rPr lang="es-ES_tradnl" dirty="0"/>
              <a:t>Título del Concepto Explicado</a:t>
            </a:r>
            <a:br>
              <a:rPr lang="es-ES_tradnl" dirty="0"/>
            </a:br>
            <a:r>
              <a:rPr kumimoji="0" lang="es-ES_tradnl" sz="2800" b="0" i="1" u="none" strike="noStrike" kern="1200" cap="none" spc="0" normalizeH="0" baseline="0" noProof="0" dirty="0">
                <a:ln>
                  <a:noFill/>
                </a:ln>
                <a:solidFill>
                  <a:prstClr val="black"/>
                </a:solidFill>
                <a:effectLst/>
                <a:uLnTx/>
                <a:uFillTx/>
                <a:latin typeface="Arial" charset="0"/>
                <a:ea typeface="Arial" charset="0"/>
                <a:cs typeface="Arial" charset="0"/>
              </a:rPr>
              <a:t>Subtítulo del Aspecto Desarrollado en la Filmina</a:t>
            </a:r>
            <a:endParaRPr lang="en-US" dirty="0"/>
          </a:p>
        </p:txBody>
      </p:sp>
      <p:sp>
        <p:nvSpPr>
          <p:cNvPr id="3" name="Content Placeholder 2"/>
          <p:cNvSpPr>
            <a:spLocks noGrp="1"/>
          </p:cNvSpPr>
          <p:nvPr>
            <p:ph idx="1"/>
          </p:nvPr>
        </p:nvSpPr>
        <p:spPr>
          <a:xfrm>
            <a:off x="628650" y="2160000"/>
            <a:ext cx="7886700" cy="4351338"/>
          </a:xfrm>
        </p:spPr>
        <p:txBody>
          <a:bodyPr/>
          <a:lstStyle/>
          <a:p>
            <a:pPr lvl="0"/>
            <a:r>
              <a:rPr lang="es-ES_tradnl" dirty="0"/>
              <a:t>Haga clic para modificar el estilo de texto del patrón</a:t>
            </a:r>
          </a:p>
          <a:p>
            <a:pPr lvl="1"/>
            <a:r>
              <a:rPr lang="es-ES_tradnl" dirty="0"/>
              <a:t>Segundo nivel</a:t>
            </a:r>
          </a:p>
          <a:p>
            <a:pPr lvl="2"/>
            <a:r>
              <a:rPr lang="es-ES_tradnl" dirty="0"/>
              <a:t>Tercer nivel</a:t>
            </a:r>
          </a:p>
          <a:p>
            <a:pPr lvl="3"/>
            <a:r>
              <a:rPr lang="es-ES_tradnl" dirty="0"/>
              <a:t>Cuarto nivel</a:t>
            </a:r>
          </a:p>
          <a:p>
            <a:pPr lvl="4"/>
            <a:r>
              <a:rPr lang="es-ES_tradnl" dirty="0"/>
              <a:t>Quinto nivel</a:t>
            </a:r>
            <a:endParaRPr lang="en-US" dirty="0"/>
          </a:p>
        </p:txBody>
      </p:sp>
      <p:sp>
        <p:nvSpPr>
          <p:cNvPr id="5" name="Footer Placeholder 4"/>
          <p:cNvSpPr>
            <a:spLocks noGrp="1"/>
          </p:cNvSpPr>
          <p:nvPr>
            <p:ph type="ftr" sz="quarter" idx="11"/>
          </p:nvPr>
        </p:nvSpPr>
        <p:spPr>
          <a:xfrm>
            <a:off x="0" y="6575425"/>
            <a:ext cx="3086100" cy="365125"/>
          </a:xfrm>
          <a:prstGeom prst="rect">
            <a:avLst/>
          </a:prstGeom>
        </p:spPr>
        <p:txBody>
          <a:bodyPr/>
          <a:lstStyle>
            <a:lvl1pPr>
              <a:defRPr>
                <a:latin typeface="Arial" charset="0"/>
                <a:ea typeface="Arial" charset="0"/>
                <a:cs typeface="Arial" charset="0"/>
              </a:defRPr>
            </a:lvl1pPr>
          </a:lstStyle>
          <a:p>
            <a:pPr algn="l"/>
            <a:r>
              <a:rPr lang="es-ES" dirty="0">
                <a:solidFill>
                  <a:schemeClr val="bg1"/>
                </a:solidFill>
              </a:rPr>
              <a:t>Módulo 1: Técnicas de Programación</a:t>
            </a:r>
            <a:endParaRPr lang="es-ES_tradnl" dirty="0"/>
          </a:p>
        </p:txBody>
      </p:sp>
      <p:sp>
        <p:nvSpPr>
          <p:cNvPr id="6" name="Slide Number Placeholder 5"/>
          <p:cNvSpPr>
            <a:spLocks noGrp="1"/>
          </p:cNvSpPr>
          <p:nvPr>
            <p:ph type="sldNum" sz="quarter" idx="12"/>
          </p:nvPr>
        </p:nvSpPr>
        <p:spPr>
          <a:xfrm>
            <a:off x="7086568" y="6575424"/>
            <a:ext cx="2057400" cy="365125"/>
          </a:xfrm>
          <a:prstGeom prst="rect">
            <a:avLst/>
          </a:prstGeom>
        </p:spPr>
        <p:txBody>
          <a:bodyPr/>
          <a:lstStyle>
            <a:lvl1pPr>
              <a:defRPr>
                <a:solidFill>
                  <a:schemeClr val="bg1"/>
                </a:solidFill>
                <a:latin typeface="Arial" charset="0"/>
                <a:ea typeface="Arial" charset="0"/>
                <a:cs typeface="Arial" charset="0"/>
              </a:defRPr>
            </a:lvl1pPr>
          </a:lstStyle>
          <a:p>
            <a:fld id="{D802D9E1-0DDA-174F-9155-A972C397A999}" type="slidenum">
              <a:rPr lang="es-ES_tradnl" smtClean="0"/>
              <a:pPr/>
              <a:t>‹#›</a:t>
            </a:fld>
            <a:endParaRPr lang="es-ES_tradnl" dirty="0"/>
          </a:p>
        </p:txBody>
      </p:sp>
      <p:grpSp>
        <p:nvGrpSpPr>
          <p:cNvPr id="19" name="Agrupar 18"/>
          <p:cNvGrpSpPr/>
          <p:nvPr userDrawn="1"/>
        </p:nvGrpSpPr>
        <p:grpSpPr>
          <a:xfrm>
            <a:off x="301948" y="65315"/>
            <a:ext cx="800089" cy="635901"/>
            <a:chOff x="5701496" y="1402249"/>
            <a:chExt cx="2670843" cy="2122755"/>
          </a:xfrm>
        </p:grpSpPr>
        <p:pic>
          <p:nvPicPr>
            <p:cNvPr id="20" name="Imagen 19"/>
            <p:cNvPicPr>
              <a:picLocks noChangeAspect="1"/>
            </p:cNvPicPr>
            <p:nvPr userDrawn="1"/>
          </p:nvPicPr>
          <p:blipFill>
            <a:blip r:embed="rId2"/>
            <a:stretch>
              <a:fillRect/>
            </a:stretch>
          </p:blipFill>
          <p:spPr>
            <a:xfrm>
              <a:off x="5701496" y="1402249"/>
              <a:ext cx="2670843" cy="2122755"/>
            </a:xfrm>
            <a:prstGeom prst="rect">
              <a:avLst/>
            </a:prstGeom>
          </p:spPr>
        </p:pic>
        <p:sp>
          <p:nvSpPr>
            <p:cNvPr id="21" name="Rectángulo 20"/>
            <p:cNvSpPr/>
            <p:nvPr userDrawn="1"/>
          </p:nvSpPr>
          <p:spPr>
            <a:xfrm>
              <a:off x="6557853" y="1402249"/>
              <a:ext cx="621234" cy="300908"/>
            </a:xfrm>
            <a:prstGeom prst="rect">
              <a:avLst/>
            </a:prstGeom>
            <a:solidFill>
              <a:srgbClr val="EF34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2" name="Rectángulo 21"/>
            <p:cNvSpPr/>
            <p:nvPr userDrawn="1"/>
          </p:nvSpPr>
          <p:spPr>
            <a:xfrm>
              <a:off x="6612255" y="1711774"/>
              <a:ext cx="45719" cy="87542"/>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3" name="Rectángulo 22"/>
            <p:cNvSpPr/>
            <p:nvPr userDrawn="1"/>
          </p:nvSpPr>
          <p:spPr>
            <a:xfrm>
              <a:off x="6588125" y="1895475"/>
              <a:ext cx="69850" cy="10859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4" name="Rectángulo 23"/>
            <p:cNvSpPr/>
            <p:nvPr userDrawn="1"/>
          </p:nvSpPr>
          <p:spPr>
            <a:xfrm flipV="1">
              <a:off x="6589396" y="1779358"/>
              <a:ext cx="45719" cy="1524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5" name="Rectángulo 24"/>
            <p:cNvSpPr/>
            <p:nvPr userDrawn="1"/>
          </p:nvSpPr>
          <p:spPr>
            <a:xfrm flipH="1">
              <a:off x="7061199" y="1700662"/>
              <a:ext cx="200025" cy="48763"/>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6" name="Rectángulo 25"/>
            <p:cNvSpPr/>
            <p:nvPr userDrawn="1"/>
          </p:nvSpPr>
          <p:spPr>
            <a:xfrm flipH="1">
              <a:off x="6535101" y="1700449"/>
              <a:ext cx="200025" cy="252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spTree>
    <p:extLst>
      <p:ext uri="{BB962C8B-B14F-4D97-AF65-F5344CB8AC3E}">
        <p14:creationId xmlns:p14="http://schemas.microsoft.com/office/powerpoint/2010/main" val="12050855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s-ES_tradnl" dirty="0"/>
              <a:t>Clic para editar título</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_tradnl" dirty="0"/>
              <a:t>Haga clic para modificar el estilo de texto del patrón</a:t>
            </a:r>
          </a:p>
        </p:txBody>
      </p:sp>
      <p:grpSp>
        <p:nvGrpSpPr>
          <p:cNvPr id="13" name="6 Grupo"/>
          <p:cNvGrpSpPr/>
          <p:nvPr userDrawn="1"/>
        </p:nvGrpSpPr>
        <p:grpSpPr>
          <a:xfrm>
            <a:off x="0" y="0"/>
            <a:ext cx="9144000" cy="744278"/>
            <a:chOff x="0" y="0"/>
            <a:chExt cx="9144000" cy="744278"/>
          </a:xfrm>
        </p:grpSpPr>
        <p:pic>
          <p:nvPicPr>
            <p:cNvPr id="14" name="7 Imagen" descr="logos 111MIL-01.JPG"/>
            <p:cNvPicPr>
              <a:picLocks noChangeAspect="1"/>
            </p:cNvPicPr>
            <p:nvPr/>
          </p:nvPicPr>
          <p:blipFill>
            <a:blip r:embed="rId2" cstate="print"/>
            <a:stretch>
              <a:fillRect/>
            </a:stretch>
          </p:blipFill>
          <p:spPr>
            <a:xfrm>
              <a:off x="0" y="0"/>
              <a:ext cx="1321019" cy="744278"/>
            </a:xfrm>
            <a:prstGeom prst="rect">
              <a:avLst/>
            </a:prstGeom>
          </p:spPr>
        </p:pic>
        <p:pic>
          <p:nvPicPr>
            <p:cNvPr id="15" name="8 Imagen" descr="logos 111MIL-01.JPG"/>
            <p:cNvPicPr>
              <a:picLocks noChangeAspect="1"/>
            </p:cNvPicPr>
            <p:nvPr/>
          </p:nvPicPr>
          <p:blipFill>
            <a:blip r:embed="rId3"/>
            <a:srcRect l="86163"/>
            <a:stretch>
              <a:fillRect/>
            </a:stretch>
          </p:blipFill>
          <p:spPr>
            <a:xfrm>
              <a:off x="1214414" y="0"/>
              <a:ext cx="7929586" cy="744278"/>
            </a:xfrm>
            <a:prstGeom prst="rect">
              <a:avLst/>
            </a:prstGeom>
          </p:spPr>
        </p:pic>
      </p:grpSp>
      <p:sp>
        <p:nvSpPr>
          <p:cNvPr id="17" name="Footer Placeholder 4"/>
          <p:cNvSpPr>
            <a:spLocks noGrp="1"/>
          </p:cNvSpPr>
          <p:nvPr>
            <p:ph type="ftr" sz="quarter" idx="11"/>
          </p:nvPr>
        </p:nvSpPr>
        <p:spPr>
          <a:xfrm>
            <a:off x="0" y="6575425"/>
            <a:ext cx="3086100" cy="365125"/>
          </a:xfrm>
          <a:prstGeom prst="rect">
            <a:avLst/>
          </a:prstGeom>
        </p:spPr>
        <p:txBody>
          <a:bodyPr/>
          <a:lstStyle>
            <a:lvl1pPr>
              <a:defRPr>
                <a:latin typeface="Arial" charset="0"/>
                <a:ea typeface="Arial" charset="0"/>
                <a:cs typeface="Arial" charset="0"/>
              </a:defRPr>
            </a:lvl1pPr>
          </a:lstStyle>
          <a:p>
            <a:pPr algn="l"/>
            <a:r>
              <a:rPr lang="es-ES" dirty="0">
                <a:solidFill>
                  <a:schemeClr val="bg1"/>
                </a:solidFill>
              </a:rPr>
              <a:t>Módulo 1: Técnicas de Programación</a:t>
            </a:r>
            <a:endParaRPr lang="es-ES_tradnl" dirty="0"/>
          </a:p>
        </p:txBody>
      </p:sp>
      <p:sp>
        <p:nvSpPr>
          <p:cNvPr id="18" name="Slide Number Placeholder 5"/>
          <p:cNvSpPr>
            <a:spLocks noGrp="1"/>
          </p:cNvSpPr>
          <p:nvPr>
            <p:ph type="sldNum" sz="quarter" idx="12"/>
          </p:nvPr>
        </p:nvSpPr>
        <p:spPr>
          <a:xfrm>
            <a:off x="7086568" y="6575424"/>
            <a:ext cx="2057400" cy="365125"/>
          </a:xfrm>
          <a:prstGeom prst="rect">
            <a:avLst/>
          </a:prstGeom>
        </p:spPr>
        <p:txBody>
          <a:bodyPr/>
          <a:lstStyle>
            <a:lvl1pPr>
              <a:defRPr>
                <a:solidFill>
                  <a:schemeClr val="bg1"/>
                </a:solidFill>
                <a:latin typeface="Arial" charset="0"/>
                <a:ea typeface="Arial" charset="0"/>
                <a:cs typeface="Arial" charset="0"/>
              </a:defRPr>
            </a:lvl1pPr>
          </a:lstStyle>
          <a:p>
            <a:fld id="{D802D9E1-0DDA-174F-9155-A972C397A999}" type="slidenum">
              <a:rPr lang="es-ES_tradnl" smtClean="0"/>
              <a:pPr/>
              <a:t>‹#›</a:t>
            </a:fld>
            <a:endParaRPr lang="es-ES_tradnl" dirty="0"/>
          </a:p>
        </p:txBody>
      </p:sp>
    </p:spTree>
    <p:extLst>
      <p:ext uri="{BB962C8B-B14F-4D97-AF65-F5344CB8AC3E}">
        <p14:creationId xmlns:p14="http://schemas.microsoft.com/office/powerpoint/2010/main" val="148600617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a:xfrm>
            <a:off x="628650" y="900000"/>
            <a:ext cx="7886700" cy="1101111"/>
          </a:xfrm>
        </p:spPr>
        <p:txBody>
          <a:bodyPr/>
          <a:lstStyle/>
          <a:p>
            <a:r>
              <a:rPr lang="es-ES_tradnl" dirty="0"/>
              <a:t>Clic para editar título</a:t>
            </a:r>
            <a:endParaRPr lang="en-US" dirty="0"/>
          </a:p>
        </p:txBody>
      </p:sp>
      <p:sp>
        <p:nvSpPr>
          <p:cNvPr id="3" name="Content Placeholder 2"/>
          <p:cNvSpPr>
            <a:spLocks noGrp="1"/>
          </p:cNvSpPr>
          <p:nvPr>
            <p:ph sz="half" idx="1"/>
          </p:nvPr>
        </p:nvSpPr>
        <p:spPr>
          <a:xfrm>
            <a:off x="628650" y="2160000"/>
            <a:ext cx="3886200" cy="4351338"/>
          </a:xfrm>
        </p:spPr>
        <p:txBody>
          <a:bodyPr/>
          <a:lstStyle/>
          <a:p>
            <a:pPr lvl="0"/>
            <a:r>
              <a:rPr lang="es-ES_tradnl" dirty="0"/>
              <a:t>Haga clic para modificar el estilo de texto del patrón</a:t>
            </a:r>
          </a:p>
          <a:p>
            <a:pPr lvl="1"/>
            <a:r>
              <a:rPr lang="es-ES_tradnl" dirty="0"/>
              <a:t>Segundo nivel</a:t>
            </a:r>
          </a:p>
          <a:p>
            <a:pPr lvl="2"/>
            <a:r>
              <a:rPr lang="es-ES_tradnl" dirty="0"/>
              <a:t>Tercer nivel</a:t>
            </a:r>
          </a:p>
          <a:p>
            <a:pPr lvl="3"/>
            <a:r>
              <a:rPr lang="es-ES_tradnl" dirty="0"/>
              <a:t>Cuarto nivel</a:t>
            </a:r>
          </a:p>
          <a:p>
            <a:pPr lvl="4"/>
            <a:r>
              <a:rPr lang="es-ES_tradnl" dirty="0"/>
              <a:t>Quinto nivel</a:t>
            </a:r>
            <a:endParaRPr lang="en-US" dirty="0"/>
          </a:p>
        </p:txBody>
      </p:sp>
      <p:sp>
        <p:nvSpPr>
          <p:cNvPr id="4" name="Content Placeholder 3"/>
          <p:cNvSpPr>
            <a:spLocks noGrp="1"/>
          </p:cNvSpPr>
          <p:nvPr>
            <p:ph sz="half" idx="2"/>
          </p:nvPr>
        </p:nvSpPr>
        <p:spPr>
          <a:xfrm>
            <a:off x="4629150" y="2160000"/>
            <a:ext cx="3886200" cy="4351338"/>
          </a:xfrm>
        </p:spPr>
        <p:txBody>
          <a:body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n-US" dirty="0"/>
          </a:p>
        </p:txBody>
      </p:sp>
      <p:grpSp>
        <p:nvGrpSpPr>
          <p:cNvPr id="14" name="6 Grupo"/>
          <p:cNvGrpSpPr/>
          <p:nvPr userDrawn="1"/>
        </p:nvGrpSpPr>
        <p:grpSpPr>
          <a:xfrm>
            <a:off x="0" y="0"/>
            <a:ext cx="9144000" cy="744278"/>
            <a:chOff x="0" y="0"/>
            <a:chExt cx="9144000" cy="744278"/>
          </a:xfrm>
        </p:grpSpPr>
        <p:pic>
          <p:nvPicPr>
            <p:cNvPr id="15" name="7 Imagen" descr="logos 111MIL-01.JPG"/>
            <p:cNvPicPr>
              <a:picLocks noChangeAspect="1"/>
            </p:cNvPicPr>
            <p:nvPr/>
          </p:nvPicPr>
          <p:blipFill>
            <a:blip r:embed="rId2" cstate="print"/>
            <a:stretch>
              <a:fillRect/>
            </a:stretch>
          </p:blipFill>
          <p:spPr>
            <a:xfrm>
              <a:off x="0" y="0"/>
              <a:ext cx="1321019" cy="744278"/>
            </a:xfrm>
            <a:prstGeom prst="rect">
              <a:avLst/>
            </a:prstGeom>
          </p:spPr>
        </p:pic>
        <p:pic>
          <p:nvPicPr>
            <p:cNvPr id="16" name="8 Imagen" descr="logos 111MIL-01.JPG"/>
            <p:cNvPicPr>
              <a:picLocks noChangeAspect="1"/>
            </p:cNvPicPr>
            <p:nvPr/>
          </p:nvPicPr>
          <p:blipFill>
            <a:blip r:embed="rId3"/>
            <a:srcRect l="86163"/>
            <a:stretch>
              <a:fillRect/>
            </a:stretch>
          </p:blipFill>
          <p:spPr>
            <a:xfrm>
              <a:off x="1214414" y="0"/>
              <a:ext cx="7929586" cy="744278"/>
            </a:xfrm>
            <a:prstGeom prst="rect">
              <a:avLst/>
            </a:prstGeom>
          </p:spPr>
        </p:pic>
      </p:grpSp>
      <p:sp>
        <p:nvSpPr>
          <p:cNvPr id="18" name="Footer Placeholder 4"/>
          <p:cNvSpPr>
            <a:spLocks noGrp="1"/>
          </p:cNvSpPr>
          <p:nvPr>
            <p:ph type="ftr" sz="quarter" idx="11"/>
          </p:nvPr>
        </p:nvSpPr>
        <p:spPr>
          <a:xfrm>
            <a:off x="0" y="6575425"/>
            <a:ext cx="3086100" cy="365125"/>
          </a:xfrm>
          <a:prstGeom prst="rect">
            <a:avLst/>
          </a:prstGeom>
        </p:spPr>
        <p:txBody>
          <a:bodyPr/>
          <a:lstStyle>
            <a:lvl1pPr>
              <a:defRPr>
                <a:latin typeface="Arial" charset="0"/>
                <a:ea typeface="Arial" charset="0"/>
                <a:cs typeface="Arial" charset="0"/>
              </a:defRPr>
            </a:lvl1pPr>
          </a:lstStyle>
          <a:p>
            <a:pPr algn="l"/>
            <a:r>
              <a:rPr lang="es-ES" dirty="0">
                <a:solidFill>
                  <a:schemeClr val="bg1"/>
                </a:solidFill>
              </a:rPr>
              <a:t>Módulo 1: Técnicas de Programación</a:t>
            </a:r>
            <a:endParaRPr lang="es-ES_tradnl" dirty="0"/>
          </a:p>
        </p:txBody>
      </p:sp>
      <p:sp>
        <p:nvSpPr>
          <p:cNvPr id="19" name="Slide Number Placeholder 5"/>
          <p:cNvSpPr>
            <a:spLocks noGrp="1"/>
          </p:cNvSpPr>
          <p:nvPr>
            <p:ph type="sldNum" sz="quarter" idx="12"/>
          </p:nvPr>
        </p:nvSpPr>
        <p:spPr>
          <a:xfrm>
            <a:off x="7086568" y="6575424"/>
            <a:ext cx="2057400" cy="365125"/>
          </a:xfrm>
          <a:prstGeom prst="rect">
            <a:avLst/>
          </a:prstGeom>
        </p:spPr>
        <p:txBody>
          <a:bodyPr/>
          <a:lstStyle>
            <a:lvl1pPr>
              <a:defRPr>
                <a:solidFill>
                  <a:schemeClr val="bg1"/>
                </a:solidFill>
                <a:latin typeface="Arial" charset="0"/>
                <a:ea typeface="Arial" charset="0"/>
                <a:cs typeface="Arial" charset="0"/>
              </a:defRPr>
            </a:lvl1pPr>
          </a:lstStyle>
          <a:p>
            <a:fld id="{D802D9E1-0DDA-174F-9155-A972C397A999}" type="slidenum">
              <a:rPr lang="es-ES_tradnl" smtClean="0"/>
              <a:pPr/>
              <a:t>‹#›</a:t>
            </a:fld>
            <a:endParaRPr lang="es-ES_tradnl" dirty="0"/>
          </a:p>
        </p:txBody>
      </p:sp>
    </p:spTree>
    <p:extLst>
      <p:ext uri="{BB962C8B-B14F-4D97-AF65-F5344CB8AC3E}">
        <p14:creationId xmlns:p14="http://schemas.microsoft.com/office/powerpoint/2010/main" val="7095180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629841" y="810000"/>
            <a:ext cx="7886700" cy="1077811"/>
          </a:xfrm>
        </p:spPr>
        <p:txBody>
          <a:bodyPr/>
          <a:lstStyle/>
          <a:p>
            <a:r>
              <a:rPr lang="es-ES_tradnl" dirty="0"/>
              <a:t>Clic para editar título</a:t>
            </a:r>
            <a:endParaRPr lang="en-US" dirty="0"/>
          </a:p>
        </p:txBody>
      </p:sp>
      <p:sp>
        <p:nvSpPr>
          <p:cNvPr id="3" name="Text Placeholder 2"/>
          <p:cNvSpPr>
            <a:spLocks noGrp="1"/>
          </p:cNvSpPr>
          <p:nvPr>
            <p:ph type="body" idx="1"/>
          </p:nvPr>
        </p:nvSpPr>
        <p:spPr>
          <a:xfrm>
            <a:off x="629842" y="1980000"/>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dirty="0"/>
              <a:t>Haga clic para modificar el estilo de texto del patrón</a:t>
            </a:r>
          </a:p>
        </p:txBody>
      </p:sp>
      <p:sp>
        <p:nvSpPr>
          <p:cNvPr id="4" name="Content Placeholder 3"/>
          <p:cNvSpPr>
            <a:spLocks noGrp="1"/>
          </p:cNvSpPr>
          <p:nvPr>
            <p:ph sz="half" idx="2"/>
          </p:nvPr>
        </p:nvSpPr>
        <p:spPr>
          <a:xfrm>
            <a:off x="629842" y="2880000"/>
            <a:ext cx="3868340" cy="3684588"/>
          </a:xfrm>
        </p:spPr>
        <p:txBody>
          <a:bodyPr/>
          <a:lstStyle/>
          <a:p>
            <a:pPr lvl="0"/>
            <a:r>
              <a:rPr lang="es-ES_tradnl" dirty="0"/>
              <a:t>Haga clic para modificar el estilo de texto del patrón</a:t>
            </a:r>
          </a:p>
          <a:p>
            <a:pPr lvl="1"/>
            <a:r>
              <a:rPr lang="es-ES_tradnl" dirty="0"/>
              <a:t>Segundo nivel</a:t>
            </a:r>
          </a:p>
          <a:p>
            <a:pPr lvl="2"/>
            <a:r>
              <a:rPr lang="es-ES_tradnl" dirty="0"/>
              <a:t>Tercer nivel</a:t>
            </a:r>
          </a:p>
          <a:p>
            <a:pPr lvl="3"/>
            <a:r>
              <a:rPr lang="es-ES_tradnl" dirty="0"/>
              <a:t>Cuarto nivel</a:t>
            </a:r>
          </a:p>
          <a:p>
            <a:pPr lvl="4"/>
            <a:r>
              <a:rPr lang="es-ES_tradnl" dirty="0"/>
              <a:t>Quinto nivel</a:t>
            </a:r>
            <a:endParaRPr lang="en-US" dirty="0"/>
          </a:p>
        </p:txBody>
      </p:sp>
      <p:sp>
        <p:nvSpPr>
          <p:cNvPr id="5" name="Text Placeholder 4"/>
          <p:cNvSpPr>
            <a:spLocks noGrp="1"/>
          </p:cNvSpPr>
          <p:nvPr>
            <p:ph type="body" sz="quarter" idx="3"/>
          </p:nvPr>
        </p:nvSpPr>
        <p:spPr>
          <a:xfrm>
            <a:off x="4629150" y="1980000"/>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a:t>Haga clic para modificar el estilo de texto del patrón</a:t>
            </a:r>
          </a:p>
        </p:txBody>
      </p:sp>
      <p:sp>
        <p:nvSpPr>
          <p:cNvPr id="6" name="Content Placeholder 5"/>
          <p:cNvSpPr>
            <a:spLocks noGrp="1"/>
          </p:cNvSpPr>
          <p:nvPr>
            <p:ph sz="quarter" idx="4"/>
          </p:nvPr>
        </p:nvSpPr>
        <p:spPr>
          <a:xfrm>
            <a:off x="4629150" y="2880000"/>
            <a:ext cx="3887391" cy="3684588"/>
          </a:xfrm>
        </p:spPr>
        <p:txBody>
          <a:bodyPr/>
          <a:lstStyle/>
          <a:p>
            <a:pPr lvl="0"/>
            <a:r>
              <a:rPr lang="es-ES_tradnl" dirty="0"/>
              <a:t>Haga clic para modificar el estilo de texto del patrón</a:t>
            </a:r>
          </a:p>
          <a:p>
            <a:pPr lvl="1"/>
            <a:r>
              <a:rPr lang="es-ES_tradnl" dirty="0"/>
              <a:t>Segundo nivel</a:t>
            </a:r>
          </a:p>
          <a:p>
            <a:pPr lvl="2"/>
            <a:r>
              <a:rPr lang="es-ES_tradnl" dirty="0"/>
              <a:t>Tercer nivel</a:t>
            </a:r>
          </a:p>
          <a:p>
            <a:pPr lvl="3"/>
            <a:r>
              <a:rPr lang="es-ES_tradnl" dirty="0"/>
              <a:t>Cuarto nivel</a:t>
            </a:r>
          </a:p>
          <a:p>
            <a:pPr lvl="4"/>
            <a:r>
              <a:rPr lang="es-ES_tradnl" dirty="0"/>
              <a:t>Quinto nivel</a:t>
            </a:r>
            <a:endParaRPr lang="en-US" dirty="0"/>
          </a:p>
        </p:txBody>
      </p:sp>
      <p:sp>
        <p:nvSpPr>
          <p:cNvPr id="17" name="Footer Placeholder 4"/>
          <p:cNvSpPr>
            <a:spLocks noGrp="1"/>
          </p:cNvSpPr>
          <p:nvPr>
            <p:ph type="ftr" sz="quarter" idx="11"/>
          </p:nvPr>
        </p:nvSpPr>
        <p:spPr>
          <a:xfrm>
            <a:off x="0" y="6575425"/>
            <a:ext cx="3086100" cy="365125"/>
          </a:xfrm>
          <a:prstGeom prst="rect">
            <a:avLst/>
          </a:prstGeom>
        </p:spPr>
        <p:txBody>
          <a:bodyPr/>
          <a:lstStyle>
            <a:lvl1pPr>
              <a:defRPr>
                <a:latin typeface="Arial" charset="0"/>
                <a:ea typeface="Arial" charset="0"/>
                <a:cs typeface="Arial" charset="0"/>
              </a:defRPr>
            </a:lvl1pPr>
          </a:lstStyle>
          <a:p>
            <a:pPr algn="l"/>
            <a:r>
              <a:rPr lang="es-ES" dirty="0">
                <a:solidFill>
                  <a:schemeClr val="bg1"/>
                </a:solidFill>
              </a:rPr>
              <a:t>Módulo 1: Técnicas de Programación</a:t>
            </a:r>
            <a:endParaRPr lang="es-ES_tradnl" dirty="0"/>
          </a:p>
        </p:txBody>
      </p:sp>
      <p:sp>
        <p:nvSpPr>
          <p:cNvPr id="18" name="Slide Number Placeholder 5"/>
          <p:cNvSpPr>
            <a:spLocks noGrp="1"/>
          </p:cNvSpPr>
          <p:nvPr>
            <p:ph type="sldNum" sz="quarter" idx="12"/>
          </p:nvPr>
        </p:nvSpPr>
        <p:spPr>
          <a:xfrm>
            <a:off x="7086568" y="6575424"/>
            <a:ext cx="2057400" cy="365125"/>
          </a:xfrm>
          <a:prstGeom prst="rect">
            <a:avLst/>
          </a:prstGeom>
        </p:spPr>
        <p:txBody>
          <a:bodyPr/>
          <a:lstStyle>
            <a:lvl1pPr>
              <a:defRPr>
                <a:solidFill>
                  <a:schemeClr val="bg1"/>
                </a:solidFill>
                <a:latin typeface="Arial" charset="0"/>
                <a:ea typeface="Arial" charset="0"/>
                <a:cs typeface="Arial" charset="0"/>
              </a:defRPr>
            </a:lvl1pPr>
          </a:lstStyle>
          <a:p>
            <a:fld id="{D802D9E1-0DDA-174F-9155-A972C397A999}" type="slidenum">
              <a:rPr lang="es-ES_tradnl" smtClean="0"/>
              <a:pPr/>
              <a:t>‹#›</a:t>
            </a:fld>
            <a:endParaRPr lang="es-ES_tradnl" dirty="0"/>
          </a:p>
        </p:txBody>
      </p:sp>
    </p:spTree>
    <p:extLst>
      <p:ext uri="{BB962C8B-B14F-4D97-AF65-F5344CB8AC3E}">
        <p14:creationId xmlns:p14="http://schemas.microsoft.com/office/powerpoint/2010/main" val="63361297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a:xfrm>
            <a:off x="628650" y="900000"/>
            <a:ext cx="7886700" cy="1139054"/>
          </a:xfrm>
        </p:spPr>
        <p:txBody>
          <a:bodyPr/>
          <a:lstStyle/>
          <a:p>
            <a:r>
              <a:rPr lang="es-ES_tradnl" dirty="0"/>
              <a:t>Clic para editar título</a:t>
            </a:r>
            <a:endParaRPr lang="en-US" dirty="0"/>
          </a:p>
        </p:txBody>
      </p:sp>
      <p:sp>
        <p:nvSpPr>
          <p:cNvPr id="13" name="Footer Placeholder 4"/>
          <p:cNvSpPr>
            <a:spLocks noGrp="1"/>
          </p:cNvSpPr>
          <p:nvPr>
            <p:ph type="ftr" sz="quarter" idx="11"/>
          </p:nvPr>
        </p:nvSpPr>
        <p:spPr>
          <a:xfrm>
            <a:off x="0" y="6575425"/>
            <a:ext cx="3086100" cy="365125"/>
          </a:xfrm>
          <a:prstGeom prst="rect">
            <a:avLst/>
          </a:prstGeom>
        </p:spPr>
        <p:txBody>
          <a:bodyPr/>
          <a:lstStyle>
            <a:lvl1pPr>
              <a:defRPr>
                <a:latin typeface="Arial" charset="0"/>
                <a:ea typeface="Arial" charset="0"/>
                <a:cs typeface="Arial" charset="0"/>
              </a:defRPr>
            </a:lvl1pPr>
          </a:lstStyle>
          <a:p>
            <a:pPr algn="l"/>
            <a:r>
              <a:rPr lang="es-ES" dirty="0">
                <a:solidFill>
                  <a:schemeClr val="bg1"/>
                </a:solidFill>
              </a:rPr>
              <a:t>Módulo 1: Técnicas de Programación</a:t>
            </a:r>
            <a:endParaRPr lang="es-ES_tradnl" dirty="0"/>
          </a:p>
        </p:txBody>
      </p:sp>
      <p:sp>
        <p:nvSpPr>
          <p:cNvPr id="14" name="Slide Number Placeholder 5"/>
          <p:cNvSpPr>
            <a:spLocks noGrp="1"/>
          </p:cNvSpPr>
          <p:nvPr>
            <p:ph type="sldNum" sz="quarter" idx="12"/>
          </p:nvPr>
        </p:nvSpPr>
        <p:spPr>
          <a:xfrm>
            <a:off x="7086568" y="6575424"/>
            <a:ext cx="2057400" cy="365125"/>
          </a:xfrm>
          <a:prstGeom prst="rect">
            <a:avLst/>
          </a:prstGeom>
        </p:spPr>
        <p:txBody>
          <a:bodyPr/>
          <a:lstStyle>
            <a:lvl1pPr>
              <a:defRPr>
                <a:solidFill>
                  <a:schemeClr val="bg1"/>
                </a:solidFill>
                <a:latin typeface="Arial" charset="0"/>
                <a:ea typeface="Arial" charset="0"/>
                <a:cs typeface="Arial" charset="0"/>
              </a:defRPr>
            </a:lvl1pPr>
          </a:lstStyle>
          <a:p>
            <a:fld id="{D802D9E1-0DDA-174F-9155-A972C397A999}" type="slidenum">
              <a:rPr lang="es-ES_tradnl" smtClean="0"/>
              <a:pPr/>
              <a:t>‹#›</a:t>
            </a:fld>
            <a:endParaRPr lang="es-ES_tradnl" dirty="0"/>
          </a:p>
        </p:txBody>
      </p:sp>
    </p:spTree>
    <p:extLst>
      <p:ext uri="{BB962C8B-B14F-4D97-AF65-F5344CB8AC3E}">
        <p14:creationId xmlns:p14="http://schemas.microsoft.com/office/powerpoint/2010/main" val="190928177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Espacio en blanco">
    <p:spTree>
      <p:nvGrpSpPr>
        <p:cNvPr id="1" name=""/>
        <p:cNvGrpSpPr/>
        <p:nvPr/>
      </p:nvGrpSpPr>
      <p:grpSpPr>
        <a:xfrm>
          <a:off x="0" y="0"/>
          <a:ext cx="0" cy="0"/>
          <a:chOff x="0" y="0"/>
          <a:chExt cx="0" cy="0"/>
        </a:xfrm>
      </p:grpSpPr>
      <p:sp>
        <p:nvSpPr>
          <p:cNvPr id="9" name="Footer Placeholder 4"/>
          <p:cNvSpPr>
            <a:spLocks noGrp="1"/>
          </p:cNvSpPr>
          <p:nvPr>
            <p:ph type="ftr" sz="quarter" idx="11"/>
          </p:nvPr>
        </p:nvSpPr>
        <p:spPr>
          <a:xfrm>
            <a:off x="0" y="6575425"/>
            <a:ext cx="3086100" cy="365125"/>
          </a:xfrm>
          <a:prstGeom prst="rect">
            <a:avLst/>
          </a:prstGeom>
        </p:spPr>
        <p:txBody>
          <a:bodyPr/>
          <a:lstStyle>
            <a:lvl1pPr>
              <a:defRPr>
                <a:latin typeface="Arial" charset="0"/>
                <a:ea typeface="Arial" charset="0"/>
                <a:cs typeface="Arial" charset="0"/>
              </a:defRPr>
            </a:lvl1pPr>
          </a:lstStyle>
          <a:p>
            <a:pPr algn="l"/>
            <a:r>
              <a:rPr lang="es-ES" dirty="0">
                <a:solidFill>
                  <a:schemeClr val="bg1"/>
                </a:solidFill>
              </a:rPr>
              <a:t>Módulo 1: Técnicas de Programación</a:t>
            </a:r>
            <a:endParaRPr lang="es-ES_tradnl" dirty="0"/>
          </a:p>
        </p:txBody>
      </p:sp>
      <p:sp>
        <p:nvSpPr>
          <p:cNvPr id="10" name="Slide Number Placeholder 5"/>
          <p:cNvSpPr>
            <a:spLocks noGrp="1"/>
          </p:cNvSpPr>
          <p:nvPr>
            <p:ph type="sldNum" sz="quarter" idx="12"/>
          </p:nvPr>
        </p:nvSpPr>
        <p:spPr>
          <a:xfrm>
            <a:off x="7086568" y="6575424"/>
            <a:ext cx="2057400" cy="365125"/>
          </a:xfrm>
          <a:prstGeom prst="rect">
            <a:avLst/>
          </a:prstGeom>
        </p:spPr>
        <p:txBody>
          <a:bodyPr/>
          <a:lstStyle>
            <a:lvl1pPr>
              <a:defRPr>
                <a:solidFill>
                  <a:schemeClr val="bg1"/>
                </a:solidFill>
                <a:latin typeface="Arial" charset="0"/>
                <a:ea typeface="Arial" charset="0"/>
                <a:cs typeface="Arial" charset="0"/>
              </a:defRPr>
            </a:lvl1pPr>
          </a:lstStyle>
          <a:p>
            <a:fld id="{D802D9E1-0DDA-174F-9155-A972C397A999}" type="slidenum">
              <a:rPr lang="es-ES_tradnl" smtClean="0"/>
              <a:pPr/>
              <a:t>‹#›</a:t>
            </a:fld>
            <a:endParaRPr lang="es-ES_tradnl" dirty="0"/>
          </a:p>
        </p:txBody>
      </p:sp>
    </p:spTree>
    <p:extLst>
      <p:ext uri="{BB962C8B-B14F-4D97-AF65-F5344CB8AC3E}">
        <p14:creationId xmlns:p14="http://schemas.microsoft.com/office/powerpoint/2010/main" val="13108215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29841" y="987426"/>
            <a:ext cx="2949178" cy="1069974"/>
          </a:xfrm>
        </p:spPr>
        <p:txBody>
          <a:bodyPr anchor="b"/>
          <a:lstStyle>
            <a:lvl1pPr>
              <a:defRPr sz="3200"/>
            </a:lvl1pPr>
          </a:lstStyle>
          <a:p>
            <a:r>
              <a:rPr lang="es-ES_tradnl" dirty="0"/>
              <a:t>Clic para editar título</a:t>
            </a:r>
            <a:endParaRPr lang="en-US" dirty="0"/>
          </a:p>
        </p:txBody>
      </p:sp>
      <p:sp>
        <p:nvSpPr>
          <p:cNvPr id="3" name="Content Placeholder 2"/>
          <p:cNvSpPr>
            <a:spLocks noGrp="1"/>
          </p:cNvSpPr>
          <p:nvPr>
            <p:ph idx="1"/>
          </p:nvPr>
        </p:nvSpPr>
        <p:spPr>
          <a:xfrm>
            <a:off x="3887391" y="987426"/>
            <a:ext cx="4629150" cy="548957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_tradnl" dirty="0"/>
              <a:t>Haga clic para modificar el estilo de texto del patrón</a:t>
            </a:r>
          </a:p>
          <a:p>
            <a:pPr lvl="1"/>
            <a:r>
              <a:rPr lang="es-ES_tradnl" dirty="0"/>
              <a:t>Segundo nivel</a:t>
            </a:r>
          </a:p>
          <a:p>
            <a:pPr lvl="2"/>
            <a:r>
              <a:rPr lang="es-ES_tradnl" dirty="0"/>
              <a:t>Tercer nivel</a:t>
            </a:r>
          </a:p>
          <a:p>
            <a:pPr lvl="3"/>
            <a:r>
              <a:rPr lang="es-ES_tradnl" dirty="0"/>
              <a:t>Cuarto nivel</a:t>
            </a:r>
          </a:p>
          <a:p>
            <a:pPr lvl="4"/>
            <a:r>
              <a:rPr lang="es-ES_tradnl" dirty="0"/>
              <a:t>Quinto nivel</a:t>
            </a:r>
            <a:endParaRPr lang="en-US" dirty="0"/>
          </a:p>
        </p:txBody>
      </p:sp>
      <p:sp>
        <p:nvSpPr>
          <p:cNvPr id="4" name="Text Placeholder 3"/>
          <p:cNvSpPr>
            <a:spLocks noGrp="1"/>
          </p:cNvSpPr>
          <p:nvPr>
            <p:ph type="body" sz="half" idx="2"/>
          </p:nvPr>
        </p:nvSpPr>
        <p:spPr>
          <a:xfrm>
            <a:off x="629841" y="2057400"/>
            <a:ext cx="2949178" cy="44196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_tradnl" dirty="0"/>
              <a:t>Haga clic para modificar el estilo de texto del patrón</a:t>
            </a:r>
          </a:p>
        </p:txBody>
      </p:sp>
      <p:sp>
        <p:nvSpPr>
          <p:cNvPr id="15" name="Footer Placeholder 4"/>
          <p:cNvSpPr>
            <a:spLocks noGrp="1"/>
          </p:cNvSpPr>
          <p:nvPr>
            <p:ph type="ftr" sz="quarter" idx="11"/>
          </p:nvPr>
        </p:nvSpPr>
        <p:spPr>
          <a:xfrm>
            <a:off x="0" y="6575425"/>
            <a:ext cx="3086100" cy="365125"/>
          </a:xfrm>
          <a:prstGeom prst="rect">
            <a:avLst/>
          </a:prstGeom>
        </p:spPr>
        <p:txBody>
          <a:bodyPr/>
          <a:lstStyle>
            <a:lvl1pPr>
              <a:defRPr>
                <a:latin typeface="Arial" charset="0"/>
                <a:ea typeface="Arial" charset="0"/>
                <a:cs typeface="Arial" charset="0"/>
              </a:defRPr>
            </a:lvl1pPr>
          </a:lstStyle>
          <a:p>
            <a:pPr algn="l"/>
            <a:r>
              <a:rPr lang="es-ES" dirty="0">
                <a:solidFill>
                  <a:schemeClr val="bg1"/>
                </a:solidFill>
              </a:rPr>
              <a:t>Módulo 1: Técnicas de Programación</a:t>
            </a:r>
            <a:endParaRPr lang="es-ES_tradnl" dirty="0"/>
          </a:p>
        </p:txBody>
      </p:sp>
      <p:sp>
        <p:nvSpPr>
          <p:cNvPr id="16" name="Slide Number Placeholder 5"/>
          <p:cNvSpPr>
            <a:spLocks noGrp="1"/>
          </p:cNvSpPr>
          <p:nvPr>
            <p:ph type="sldNum" sz="quarter" idx="12"/>
          </p:nvPr>
        </p:nvSpPr>
        <p:spPr>
          <a:xfrm>
            <a:off x="7086568" y="6575424"/>
            <a:ext cx="2057400" cy="365125"/>
          </a:xfrm>
          <a:prstGeom prst="rect">
            <a:avLst/>
          </a:prstGeom>
        </p:spPr>
        <p:txBody>
          <a:bodyPr/>
          <a:lstStyle>
            <a:lvl1pPr>
              <a:defRPr>
                <a:solidFill>
                  <a:schemeClr val="bg1"/>
                </a:solidFill>
                <a:latin typeface="Arial" charset="0"/>
                <a:ea typeface="Arial" charset="0"/>
                <a:cs typeface="Arial" charset="0"/>
              </a:defRPr>
            </a:lvl1pPr>
          </a:lstStyle>
          <a:p>
            <a:fld id="{D802D9E1-0DDA-174F-9155-A972C397A999}" type="slidenum">
              <a:rPr lang="es-ES_tradnl" smtClean="0"/>
              <a:pPr/>
              <a:t>‹#›</a:t>
            </a:fld>
            <a:endParaRPr lang="es-ES_tradnl" dirty="0"/>
          </a:p>
        </p:txBody>
      </p:sp>
    </p:spTree>
    <p:extLst>
      <p:ext uri="{BB962C8B-B14F-4D97-AF65-F5344CB8AC3E}">
        <p14:creationId xmlns:p14="http://schemas.microsoft.com/office/powerpoint/2010/main" val="21347543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29841" y="1032932"/>
            <a:ext cx="2949178" cy="1024467"/>
          </a:xfrm>
        </p:spPr>
        <p:txBody>
          <a:bodyPr anchor="b"/>
          <a:lstStyle>
            <a:lvl1pPr>
              <a:defRPr sz="3200"/>
            </a:lvl1pPr>
          </a:lstStyle>
          <a:p>
            <a:r>
              <a:rPr lang="es-ES_tradnl"/>
              <a:t>Clic para editar título</a:t>
            </a:r>
            <a:endParaRPr lang="en-US" dirty="0"/>
          </a:p>
        </p:txBody>
      </p:sp>
      <p:sp>
        <p:nvSpPr>
          <p:cNvPr id="3" name="Picture Placeholder 2"/>
          <p:cNvSpPr>
            <a:spLocks noGrp="1" noChangeAspect="1"/>
          </p:cNvSpPr>
          <p:nvPr>
            <p:ph type="pic" idx="1"/>
          </p:nvPr>
        </p:nvSpPr>
        <p:spPr>
          <a:xfrm>
            <a:off x="3887392" y="987426"/>
            <a:ext cx="4625567" cy="5130000"/>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_tradnl"/>
              <a:t>Arrastre la imagen al marcador de posición o haga clic en el icono para agregarla</a:t>
            </a:r>
            <a:endParaRPr lang="en-US" dirty="0"/>
          </a:p>
        </p:txBody>
      </p:sp>
      <p:sp>
        <p:nvSpPr>
          <p:cNvPr id="4" name="Text Placeholder 3"/>
          <p:cNvSpPr>
            <a:spLocks noGrp="1"/>
          </p:cNvSpPr>
          <p:nvPr>
            <p:ph type="body" sz="half" idx="2"/>
          </p:nvPr>
        </p:nvSpPr>
        <p:spPr>
          <a:xfrm>
            <a:off x="629841" y="2057400"/>
            <a:ext cx="2949178" cy="4060026"/>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_tradnl"/>
              <a:t>Haga clic para modificar el estilo de texto del patrón</a:t>
            </a:r>
          </a:p>
        </p:txBody>
      </p:sp>
      <p:sp>
        <p:nvSpPr>
          <p:cNvPr id="14" name="Footer Placeholder 4"/>
          <p:cNvSpPr>
            <a:spLocks noGrp="1"/>
          </p:cNvSpPr>
          <p:nvPr>
            <p:ph type="ftr" sz="quarter" idx="11"/>
          </p:nvPr>
        </p:nvSpPr>
        <p:spPr>
          <a:xfrm>
            <a:off x="0" y="6575425"/>
            <a:ext cx="3086100" cy="365125"/>
          </a:xfrm>
          <a:prstGeom prst="rect">
            <a:avLst/>
          </a:prstGeom>
        </p:spPr>
        <p:txBody>
          <a:bodyPr/>
          <a:lstStyle>
            <a:lvl1pPr>
              <a:defRPr>
                <a:latin typeface="Arial" charset="0"/>
                <a:ea typeface="Arial" charset="0"/>
                <a:cs typeface="Arial" charset="0"/>
              </a:defRPr>
            </a:lvl1pPr>
          </a:lstStyle>
          <a:p>
            <a:pPr algn="l"/>
            <a:r>
              <a:rPr lang="es-ES" dirty="0">
                <a:solidFill>
                  <a:schemeClr val="bg1"/>
                </a:solidFill>
              </a:rPr>
              <a:t>Módulo 1: Técnicas de Programación</a:t>
            </a:r>
            <a:endParaRPr lang="es-ES_tradnl" dirty="0"/>
          </a:p>
        </p:txBody>
      </p:sp>
      <p:sp>
        <p:nvSpPr>
          <p:cNvPr id="15" name="Slide Number Placeholder 5"/>
          <p:cNvSpPr>
            <a:spLocks noGrp="1"/>
          </p:cNvSpPr>
          <p:nvPr>
            <p:ph type="sldNum" sz="quarter" idx="12"/>
          </p:nvPr>
        </p:nvSpPr>
        <p:spPr>
          <a:xfrm>
            <a:off x="7086568" y="6575424"/>
            <a:ext cx="2057400" cy="365125"/>
          </a:xfrm>
          <a:prstGeom prst="rect">
            <a:avLst/>
          </a:prstGeom>
        </p:spPr>
        <p:txBody>
          <a:bodyPr/>
          <a:lstStyle>
            <a:lvl1pPr>
              <a:defRPr>
                <a:solidFill>
                  <a:schemeClr val="bg1"/>
                </a:solidFill>
                <a:latin typeface="Arial" charset="0"/>
                <a:ea typeface="Arial" charset="0"/>
                <a:cs typeface="Arial" charset="0"/>
              </a:defRPr>
            </a:lvl1pPr>
          </a:lstStyle>
          <a:p>
            <a:fld id="{D802D9E1-0DDA-174F-9155-A972C397A999}" type="slidenum">
              <a:rPr lang="es-ES_tradnl" smtClean="0"/>
              <a:pPr/>
              <a:t>‹#›</a:t>
            </a:fld>
            <a:endParaRPr lang="es-ES_tradnl" dirty="0"/>
          </a:p>
        </p:txBody>
      </p:sp>
    </p:spTree>
    <p:extLst>
      <p:ext uri="{BB962C8B-B14F-4D97-AF65-F5344CB8AC3E}">
        <p14:creationId xmlns:p14="http://schemas.microsoft.com/office/powerpoint/2010/main" val="158389513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a:xfrm>
            <a:off x="628650" y="810000"/>
            <a:ext cx="7886700" cy="1101111"/>
          </a:xfrm>
        </p:spPr>
        <p:txBody>
          <a:bodyPr/>
          <a:lstStyle/>
          <a:p>
            <a:r>
              <a:rPr lang="es-ES_tradnl" dirty="0"/>
              <a:t>Clic para editar título</a:t>
            </a:r>
            <a:endParaRPr lang="en-US" dirty="0"/>
          </a:p>
        </p:txBody>
      </p:sp>
      <p:sp>
        <p:nvSpPr>
          <p:cNvPr id="3" name="Vertical Text Placeholder 2"/>
          <p:cNvSpPr>
            <a:spLocks noGrp="1"/>
          </p:cNvSpPr>
          <p:nvPr>
            <p:ph type="body" orient="vert" idx="1"/>
          </p:nvPr>
        </p:nvSpPr>
        <p:spPr/>
        <p:txBody>
          <a:bodyPr vert="eaVert"/>
          <a:lstStyle/>
          <a:p>
            <a:pPr lvl="0"/>
            <a:r>
              <a:rPr lang="es-ES_tradnl" dirty="0"/>
              <a:t>Haga clic para modificar el estilo de texto del patrón</a:t>
            </a:r>
          </a:p>
          <a:p>
            <a:pPr lvl="1"/>
            <a:r>
              <a:rPr lang="es-ES_tradnl" dirty="0"/>
              <a:t>Segundo nivel</a:t>
            </a:r>
          </a:p>
          <a:p>
            <a:pPr lvl="2"/>
            <a:r>
              <a:rPr lang="es-ES_tradnl" dirty="0"/>
              <a:t>Tercer nivel</a:t>
            </a:r>
          </a:p>
          <a:p>
            <a:pPr lvl="3"/>
            <a:r>
              <a:rPr lang="es-ES_tradnl" dirty="0"/>
              <a:t>Cuarto nivel</a:t>
            </a:r>
          </a:p>
          <a:p>
            <a:pPr lvl="4"/>
            <a:r>
              <a:rPr lang="es-ES_tradnl" dirty="0"/>
              <a:t>Quinto nivel</a:t>
            </a:r>
            <a:endParaRPr lang="en-US" dirty="0"/>
          </a:p>
        </p:txBody>
      </p:sp>
      <p:sp>
        <p:nvSpPr>
          <p:cNvPr id="13" name="Footer Placeholder 4"/>
          <p:cNvSpPr>
            <a:spLocks noGrp="1"/>
          </p:cNvSpPr>
          <p:nvPr>
            <p:ph type="ftr" sz="quarter" idx="11"/>
          </p:nvPr>
        </p:nvSpPr>
        <p:spPr>
          <a:xfrm>
            <a:off x="0" y="6575425"/>
            <a:ext cx="3086100" cy="365125"/>
          </a:xfrm>
          <a:prstGeom prst="rect">
            <a:avLst/>
          </a:prstGeom>
        </p:spPr>
        <p:txBody>
          <a:bodyPr/>
          <a:lstStyle>
            <a:lvl1pPr>
              <a:defRPr>
                <a:latin typeface="Arial" charset="0"/>
                <a:ea typeface="Arial" charset="0"/>
                <a:cs typeface="Arial" charset="0"/>
              </a:defRPr>
            </a:lvl1pPr>
          </a:lstStyle>
          <a:p>
            <a:pPr algn="l"/>
            <a:r>
              <a:rPr lang="es-ES" dirty="0">
                <a:solidFill>
                  <a:schemeClr val="bg1"/>
                </a:solidFill>
              </a:rPr>
              <a:t>Módulo 1: Técnicas de Programación</a:t>
            </a:r>
            <a:endParaRPr lang="es-ES_tradnl" dirty="0"/>
          </a:p>
        </p:txBody>
      </p:sp>
      <p:sp>
        <p:nvSpPr>
          <p:cNvPr id="14" name="Slide Number Placeholder 5"/>
          <p:cNvSpPr>
            <a:spLocks noGrp="1"/>
          </p:cNvSpPr>
          <p:nvPr>
            <p:ph type="sldNum" sz="quarter" idx="12"/>
          </p:nvPr>
        </p:nvSpPr>
        <p:spPr>
          <a:xfrm>
            <a:off x="7086568" y="6575424"/>
            <a:ext cx="2057400" cy="365125"/>
          </a:xfrm>
          <a:prstGeom prst="rect">
            <a:avLst/>
          </a:prstGeom>
        </p:spPr>
        <p:txBody>
          <a:bodyPr/>
          <a:lstStyle>
            <a:lvl1pPr>
              <a:defRPr>
                <a:solidFill>
                  <a:schemeClr val="bg1"/>
                </a:solidFill>
                <a:latin typeface="Arial" charset="0"/>
                <a:ea typeface="Arial" charset="0"/>
                <a:cs typeface="Arial" charset="0"/>
              </a:defRPr>
            </a:lvl1pPr>
          </a:lstStyle>
          <a:p>
            <a:fld id="{D802D9E1-0DDA-174F-9155-A972C397A999}" type="slidenum">
              <a:rPr lang="es-ES_tradnl" smtClean="0"/>
              <a:pPr/>
              <a:t>‹#›</a:t>
            </a:fld>
            <a:endParaRPr lang="es-ES_tradnl" dirty="0"/>
          </a:p>
        </p:txBody>
      </p:sp>
    </p:spTree>
    <p:extLst>
      <p:ext uri="{BB962C8B-B14F-4D97-AF65-F5344CB8AC3E}">
        <p14:creationId xmlns:p14="http://schemas.microsoft.com/office/powerpoint/2010/main" val="31822892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810000"/>
            <a:ext cx="1971675" cy="5765424"/>
          </a:xfrm>
        </p:spPr>
        <p:txBody>
          <a:bodyPr vert="eaVert"/>
          <a:lstStyle/>
          <a:p>
            <a:r>
              <a:rPr lang="es-ES_tradnl" dirty="0"/>
              <a:t>Clic para editar título</a:t>
            </a:r>
            <a:endParaRPr lang="en-US" dirty="0"/>
          </a:p>
        </p:txBody>
      </p:sp>
      <p:sp>
        <p:nvSpPr>
          <p:cNvPr id="3" name="Vertical Text Placeholder 2"/>
          <p:cNvSpPr>
            <a:spLocks noGrp="1"/>
          </p:cNvSpPr>
          <p:nvPr>
            <p:ph type="body" orient="vert" idx="1"/>
          </p:nvPr>
        </p:nvSpPr>
        <p:spPr>
          <a:xfrm>
            <a:off x="628650" y="810000"/>
            <a:ext cx="5800725" cy="5765424"/>
          </a:xfrm>
        </p:spPr>
        <p:txBody>
          <a:bodyPr vert="eaVert"/>
          <a:lstStyle/>
          <a:p>
            <a:pPr lvl="0"/>
            <a:r>
              <a:rPr lang="es-ES_tradnl" dirty="0"/>
              <a:t>Haga clic para modificar el estilo de texto del patrón</a:t>
            </a:r>
          </a:p>
          <a:p>
            <a:pPr lvl="1"/>
            <a:r>
              <a:rPr lang="es-ES_tradnl" dirty="0"/>
              <a:t>Segundo nivel</a:t>
            </a:r>
          </a:p>
          <a:p>
            <a:pPr lvl="2"/>
            <a:r>
              <a:rPr lang="es-ES_tradnl" dirty="0"/>
              <a:t>Tercer nivel</a:t>
            </a:r>
          </a:p>
          <a:p>
            <a:pPr lvl="3"/>
            <a:r>
              <a:rPr lang="es-ES_tradnl" dirty="0"/>
              <a:t>Cuarto nivel</a:t>
            </a:r>
          </a:p>
          <a:p>
            <a:pPr lvl="4"/>
            <a:r>
              <a:rPr lang="es-ES_tradnl" dirty="0"/>
              <a:t>Quinto nivel</a:t>
            </a:r>
            <a:endParaRPr lang="en-US" dirty="0"/>
          </a:p>
        </p:txBody>
      </p:sp>
      <p:sp>
        <p:nvSpPr>
          <p:cNvPr id="7" name="Footer Placeholder 4"/>
          <p:cNvSpPr>
            <a:spLocks noGrp="1"/>
          </p:cNvSpPr>
          <p:nvPr>
            <p:ph type="ftr" sz="quarter" idx="11"/>
          </p:nvPr>
        </p:nvSpPr>
        <p:spPr>
          <a:xfrm>
            <a:off x="0" y="6575425"/>
            <a:ext cx="3086100" cy="365125"/>
          </a:xfrm>
          <a:prstGeom prst="rect">
            <a:avLst/>
          </a:prstGeom>
        </p:spPr>
        <p:txBody>
          <a:bodyPr/>
          <a:lstStyle>
            <a:lvl1pPr>
              <a:defRPr>
                <a:latin typeface="Arial" charset="0"/>
                <a:ea typeface="Arial" charset="0"/>
                <a:cs typeface="Arial" charset="0"/>
              </a:defRPr>
            </a:lvl1pPr>
          </a:lstStyle>
          <a:p>
            <a:pPr algn="l"/>
            <a:r>
              <a:rPr lang="es-ES" dirty="0">
                <a:solidFill>
                  <a:schemeClr val="bg1"/>
                </a:solidFill>
              </a:rPr>
              <a:t>Módulo 1: Técnicas de Programación</a:t>
            </a:r>
            <a:endParaRPr lang="es-ES_tradnl" dirty="0"/>
          </a:p>
        </p:txBody>
      </p:sp>
      <p:sp>
        <p:nvSpPr>
          <p:cNvPr id="8" name="Slide Number Placeholder 5"/>
          <p:cNvSpPr>
            <a:spLocks noGrp="1"/>
          </p:cNvSpPr>
          <p:nvPr>
            <p:ph type="sldNum" sz="quarter" idx="12"/>
          </p:nvPr>
        </p:nvSpPr>
        <p:spPr>
          <a:xfrm>
            <a:off x="7086568" y="6575424"/>
            <a:ext cx="2057400" cy="365125"/>
          </a:xfrm>
          <a:prstGeom prst="rect">
            <a:avLst/>
          </a:prstGeom>
        </p:spPr>
        <p:txBody>
          <a:bodyPr/>
          <a:lstStyle>
            <a:lvl1pPr>
              <a:defRPr>
                <a:solidFill>
                  <a:schemeClr val="bg1"/>
                </a:solidFill>
                <a:latin typeface="Arial" charset="0"/>
                <a:ea typeface="Arial" charset="0"/>
                <a:cs typeface="Arial" charset="0"/>
              </a:defRPr>
            </a:lvl1pPr>
          </a:lstStyle>
          <a:p>
            <a:fld id="{D802D9E1-0DDA-174F-9155-A972C397A999}" type="slidenum">
              <a:rPr lang="es-ES_tradnl" smtClean="0"/>
              <a:pPr/>
              <a:t>‹#›</a:t>
            </a:fld>
            <a:endParaRPr lang="es-ES_tradnl" dirty="0"/>
          </a:p>
        </p:txBody>
      </p:sp>
    </p:spTree>
    <p:extLst>
      <p:ext uri="{BB962C8B-B14F-4D97-AF65-F5344CB8AC3E}">
        <p14:creationId xmlns:p14="http://schemas.microsoft.com/office/powerpoint/2010/main" val="12392782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900000"/>
            <a:ext cx="7886700" cy="1220315"/>
          </a:xfrm>
        </p:spPr>
        <p:txBody>
          <a:bodyPr anchor="ctr">
            <a:normAutofit/>
          </a:bodyPr>
          <a:lstStyle>
            <a:lvl1pPr marL="0" marR="0" indent="0" algn="ctr" defTabSz="914400" rtl="0" eaLnBrk="1" fontAlgn="auto" latinLnBrk="0" hangingPunct="1">
              <a:lnSpc>
                <a:spcPct val="90000"/>
              </a:lnSpc>
              <a:spcBef>
                <a:spcPct val="0"/>
              </a:spcBef>
              <a:spcAft>
                <a:spcPts val="0"/>
              </a:spcAft>
              <a:buClrTx/>
              <a:buSzTx/>
              <a:buFontTx/>
              <a:buNone/>
              <a:tabLst/>
              <a:defRPr sz="4000" b="0"/>
            </a:lvl1pPr>
          </a:lstStyle>
          <a:p>
            <a:r>
              <a:rPr lang="es-ES_tradnl" dirty="0"/>
              <a:t>Título del Concepto Explicado</a:t>
            </a:r>
            <a:br>
              <a:rPr lang="es-ES_tradnl" dirty="0"/>
            </a:br>
            <a:r>
              <a:rPr kumimoji="0" lang="es-ES_tradnl" sz="2800" b="0" i="1" u="none" strike="noStrike" kern="1200" cap="none" spc="0" normalizeH="0" baseline="0" noProof="0" dirty="0">
                <a:ln>
                  <a:noFill/>
                </a:ln>
                <a:solidFill>
                  <a:prstClr val="black"/>
                </a:solidFill>
                <a:effectLst/>
                <a:uLnTx/>
                <a:uFillTx/>
                <a:latin typeface="Arial" charset="0"/>
                <a:ea typeface="Arial" charset="0"/>
                <a:cs typeface="Arial" charset="0"/>
              </a:rPr>
              <a:t>Subtítulo del Aspecto Desarrollado en la Filmina</a:t>
            </a:r>
            <a:endParaRPr lang="en-US" dirty="0"/>
          </a:p>
        </p:txBody>
      </p:sp>
      <p:sp>
        <p:nvSpPr>
          <p:cNvPr id="3" name="Content Placeholder 2"/>
          <p:cNvSpPr>
            <a:spLocks noGrp="1"/>
          </p:cNvSpPr>
          <p:nvPr>
            <p:ph idx="1"/>
          </p:nvPr>
        </p:nvSpPr>
        <p:spPr>
          <a:xfrm>
            <a:off x="628650" y="2160000"/>
            <a:ext cx="7886700" cy="4351338"/>
          </a:xfrm>
        </p:spPr>
        <p:txBody>
          <a:bodyPr/>
          <a:lstStyle/>
          <a:p>
            <a:pPr lvl="0"/>
            <a:r>
              <a:rPr lang="es-ES_tradnl" dirty="0"/>
              <a:t>Haga clic para modificar el estilo de texto del patrón</a:t>
            </a:r>
          </a:p>
          <a:p>
            <a:pPr lvl="1"/>
            <a:r>
              <a:rPr lang="es-ES_tradnl" dirty="0"/>
              <a:t>Segundo nivel</a:t>
            </a:r>
          </a:p>
          <a:p>
            <a:pPr lvl="2"/>
            <a:r>
              <a:rPr lang="es-ES_tradnl" dirty="0"/>
              <a:t>Tercer nivel</a:t>
            </a:r>
          </a:p>
          <a:p>
            <a:pPr lvl="3"/>
            <a:r>
              <a:rPr lang="es-ES_tradnl" dirty="0"/>
              <a:t>Cuarto nivel</a:t>
            </a:r>
          </a:p>
          <a:p>
            <a:pPr lvl="4"/>
            <a:r>
              <a:rPr lang="es-ES_tradnl" dirty="0"/>
              <a:t>Quinto nivel</a:t>
            </a:r>
            <a:endParaRPr lang="en-US" dirty="0"/>
          </a:p>
        </p:txBody>
      </p:sp>
      <p:sp>
        <p:nvSpPr>
          <p:cNvPr id="5" name="Footer Placeholder 4"/>
          <p:cNvSpPr>
            <a:spLocks noGrp="1"/>
          </p:cNvSpPr>
          <p:nvPr>
            <p:ph type="ftr" sz="quarter" idx="11"/>
          </p:nvPr>
        </p:nvSpPr>
        <p:spPr>
          <a:xfrm>
            <a:off x="0" y="6575425"/>
            <a:ext cx="3086100" cy="365125"/>
          </a:xfrm>
          <a:prstGeom prst="rect">
            <a:avLst/>
          </a:prstGeom>
        </p:spPr>
        <p:txBody>
          <a:bodyPr/>
          <a:lstStyle>
            <a:lvl1pPr>
              <a:defRPr>
                <a:latin typeface="Arial" charset="0"/>
                <a:ea typeface="Arial" charset="0"/>
                <a:cs typeface="Arial" charset="0"/>
              </a:defRPr>
            </a:lvl1pPr>
          </a:lstStyle>
          <a:p>
            <a:pPr algn="l"/>
            <a:r>
              <a:rPr lang="es-ES" dirty="0">
                <a:solidFill>
                  <a:schemeClr val="bg1"/>
                </a:solidFill>
              </a:rPr>
              <a:t>Módulo 1: Técnicas de Programación</a:t>
            </a:r>
            <a:endParaRPr lang="es-ES_tradnl" dirty="0"/>
          </a:p>
        </p:txBody>
      </p:sp>
      <p:sp>
        <p:nvSpPr>
          <p:cNvPr id="6" name="Slide Number Placeholder 5"/>
          <p:cNvSpPr>
            <a:spLocks noGrp="1"/>
          </p:cNvSpPr>
          <p:nvPr>
            <p:ph type="sldNum" sz="quarter" idx="12"/>
          </p:nvPr>
        </p:nvSpPr>
        <p:spPr>
          <a:xfrm>
            <a:off x="7086568" y="6575424"/>
            <a:ext cx="2057400" cy="365125"/>
          </a:xfrm>
          <a:prstGeom prst="rect">
            <a:avLst/>
          </a:prstGeom>
        </p:spPr>
        <p:txBody>
          <a:bodyPr/>
          <a:lstStyle>
            <a:lvl1pPr>
              <a:defRPr>
                <a:solidFill>
                  <a:schemeClr val="bg1"/>
                </a:solidFill>
                <a:latin typeface="Arial" charset="0"/>
                <a:ea typeface="Arial" charset="0"/>
                <a:cs typeface="Arial" charset="0"/>
              </a:defRPr>
            </a:lvl1pPr>
          </a:lstStyle>
          <a:p>
            <a:fld id="{D802D9E1-0DDA-174F-9155-A972C397A999}" type="slidenum">
              <a:rPr lang="es-ES_tradnl" smtClean="0"/>
              <a:pPr/>
              <a:t>‹#›</a:t>
            </a:fld>
            <a:endParaRPr lang="es-ES_tradnl" dirty="0"/>
          </a:p>
        </p:txBody>
      </p:sp>
    </p:spTree>
    <p:extLst>
      <p:ext uri="{BB962C8B-B14F-4D97-AF65-F5344CB8AC3E}">
        <p14:creationId xmlns:p14="http://schemas.microsoft.com/office/powerpoint/2010/main" val="1803862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ítulo - Conceptos">
    <p:spTree>
      <p:nvGrpSpPr>
        <p:cNvPr id="1" name=""/>
        <p:cNvGrpSpPr/>
        <p:nvPr/>
      </p:nvGrpSpPr>
      <p:grpSpPr>
        <a:xfrm>
          <a:off x="0" y="0"/>
          <a:ext cx="0" cy="0"/>
          <a:chOff x="0" y="0"/>
          <a:chExt cx="0" cy="0"/>
        </a:xfrm>
      </p:grpSpPr>
      <p:sp>
        <p:nvSpPr>
          <p:cNvPr id="21" name="Rectángulo 20"/>
          <p:cNvSpPr/>
          <p:nvPr userDrawn="1"/>
        </p:nvSpPr>
        <p:spPr>
          <a:xfrm>
            <a:off x="-2885" y="0"/>
            <a:ext cx="9146885" cy="736598"/>
          </a:xfrm>
          <a:prstGeom prst="rect">
            <a:avLst/>
          </a:prstGeom>
          <a:solidFill>
            <a:srgbClr val="1DC1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5" name="Triángulo 14"/>
          <p:cNvSpPr/>
          <p:nvPr userDrawn="1"/>
        </p:nvSpPr>
        <p:spPr>
          <a:xfrm rot="16200000">
            <a:off x="1634068" y="-897469"/>
            <a:ext cx="5875868" cy="9144004"/>
          </a:xfrm>
          <a:prstGeom prst="triangle">
            <a:avLst>
              <a:gd name="adj" fmla="val 100000"/>
            </a:avLst>
          </a:prstGeom>
          <a:solidFill>
            <a:srgbClr val="1DC1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s-ES_tradnl"/>
          </a:p>
        </p:txBody>
      </p:sp>
      <p:pic>
        <p:nvPicPr>
          <p:cNvPr id="5" name="Imagen 4"/>
          <p:cNvPicPr>
            <a:picLocks noChangeAspect="1"/>
          </p:cNvPicPr>
          <p:nvPr userDrawn="1"/>
        </p:nvPicPr>
        <p:blipFill>
          <a:blip r:embed="rId2"/>
          <a:stretch>
            <a:fillRect/>
          </a:stretch>
        </p:blipFill>
        <p:spPr>
          <a:xfrm>
            <a:off x="5700045" y="1388803"/>
            <a:ext cx="2665272" cy="2106425"/>
          </a:xfrm>
          <a:prstGeom prst="rect">
            <a:avLst/>
          </a:prstGeom>
        </p:spPr>
      </p:pic>
      <p:sp>
        <p:nvSpPr>
          <p:cNvPr id="14" name="Rectángulo 13"/>
          <p:cNvSpPr/>
          <p:nvPr userDrawn="1"/>
        </p:nvSpPr>
        <p:spPr>
          <a:xfrm>
            <a:off x="-2885" y="4636859"/>
            <a:ext cx="9146881" cy="2279756"/>
          </a:xfrm>
          <a:prstGeom prst="rect">
            <a:avLst/>
          </a:prstGeom>
          <a:solidFill>
            <a:srgbClr val="1DC1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 name="Title 1"/>
          <p:cNvSpPr>
            <a:spLocks noGrp="1"/>
          </p:cNvSpPr>
          <p:nvPr>
            <p:ph type="ctrTitle" hasCustomPrompt="1"/>
          </p:nvPr>
        </p:nvSpPr>
        <p:spPr>
          <a:xfrm>
            <a:off x="-1" y="0"/>
            <a:ext cx="9144001" cy="807204"/>
          </a:xfrm>
        </p:spPr>
        <p:txBody>
          <a:bodyPr anchor="b">
            <a:normAutofit/>
          </a:bodyPr>
          <a:lstStyle>
            <a:lvl1pPr algn="ctr">
              <a:defRPr sz="4800" b="1">
                <a:solidFill>
                  <a:schemeClr val="bg1"/>
                </a:solidFill>
                <a:latin typeface="Arial" charset="0"/>
                <a:ea typeface="Arial" charset="0"/>
                <a:cs typeface="Arial" charset="0"/>
              </a:defRPr>
            </a:lvl1pPr>
          </a:lstStyle>
          <a:p>
            <a:r>
              <a:rPr lang="es-ES_tradnl" dirty="0"/>
              <a:t>Título del Módulo</a:t>
            </a:r>
            <a:endParaRPr lang="en-US" dirty="0"/>
          </a:p>
        </p:txBody>
      </p:sp>
      <p:sp>
        <p:nvSpPr>
          <p:cNvPr id="3" name="Subtitle 2"/>
          <p:cNvSpPr>
            <a:spLocks noGrp="1"/>
          </p:cNvSpPr>
          <p:nvPr>
            <p:ph type="subTitle" idx="1" hasCustomPrompt="1"/>
          </p:nvPr>
        </p:nvSpPr>
        <p:spPr>
          <a:xfrm>
            <a:off x="0" y="4654114"/>
            <a:ext cx="9146881" cy="550332"/>
          </a:xfrm>
        </p:spPr>
        <p:txBody>
          <a:bodyPr>
            <a:normAutofit/>
          </a:bodyPr>
          <a:lstStyle>
            <a:lvl1pPr marL="0" indent="0" algn="ctr">
              <a:buNone/>
              <a:defRPr sz="3200" b="1" i="1" baseline="0">
                <a:solidFill>
                  <a:schemeClr val="bg1"/>
                </a:solidFill>
                <a:latin typeface="Arial" charset="0"/>
                <a:ea typeface="Arial" charset="0"/>
                <a:cs typeface="Arial"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_tradnl" dirty="0"/>
              <a:t>Tema a Desarrollar en la Clase</a:t>
            </a:r>
            <a:endParaRPr lang="en-US" dirty="0"/>
          </a:p>
        </p:txBody>
      </p:sp>
      <p:pic>
        <p:nvPicPr>
          <p:cNvPr id="20" name="Imagen 19"/>
          <p:cNvPicPr>
            <a:picLocks noChangeAspect="1"/>
          </p:cNvPicPr>
          <p:nvPr userDrawn="1"/>
        </p:nvPicPr>
        <p:blipFill>
          <a:blip r:embed="rId3"/>
          <a:stretch>
            <a:fillRect/>
          </a:stretch>
        </p:blipFill>
        <p:spPr>
          <a:xfrm>
            <a:off x="3850559" y="5339910"/>
            <a:ext cx="1440000" cy="1440000"/>
          </a:xfrm>
          <a:prstGeom prst="rect">
            <a:avLst/>
          </a:prstGeom>
          <a:noFill/>
        </p:spPr>
      </p:pic>
      <p:pic>
        <p:nvPicPr>
          <p:cNvPr id="22" name="Imagen 21"/>
          <p:cNvPicPr>
            <a:picLocks noChangeAspect="1"/>
          </p:cNvPicPr>
          <p:nvPr userDrawn="1"/>
        </p:nvPicPr>
        <p:blipFill>
          <a:blip r:embed="rId4"/>
          <a:stretch>
            <a:fillRect/>
          </a:stretch>
        </p:blipFill>
        <p:spPr>
          <a:xfrm>
            <a:off x="580982" y="5339910"/>
            <a:ext cx="1440000" cy="1440000"/>
          </a:xfrm>
          <a:prstGeom prst="rect">
            <a:avLst/>
          </a:prstGeom>
        </p:spPr>
      </p:pic>
      <p:pic>
        <p:nvPicPr>
          <p:cNvPr id="23" name="Imagen 22"/>
          <p:cNvPicPr>
            <a:picLocks noChangeAspect="1"/>
          </p:cNvPicPr>
          <p:nvPr userDrawn="1"/>
        </p:nvPicPr>
        <p:blipFill>
          <a:blip r:embed="rId5"/>
          <a:stretch>
            <a:fillRect/>
          </a:stretch>
        </p:blipFill>
        <p:spPr>
          <a:xfrm>
            <a:off x="7120136" y="5339910"/>
            <a:ext cx="1440000" cy="1440000"/>
          </a:xfrm>
          <a:prstGeom prst="rect">
            <a:avLst/>
          </a:prstGeom>
        </p:spPr>
      </p:pic>
    </p:spTree>
    <p:extLst>
      <p:ext uri="{BB962C8B-B14F-4D97-AF65-F5344CB8AC3E}">
        <p14:creationId xmlns:p14="http://schemas.microsoft.com/office/powerpoint/2010/main" val="18540872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Filmina - Conceptos">
    <p:spTree>
      <p:nvGrpSpPr>
        <p:cNvPr id="1" name=""/>
        <p:cNvGrpSpPr/>
        <p:nvPr/>
      </p:nvGrpSpPr>
      <p:grpSpPr>
        <a:xfrm>
          <a:off x="0" y="0"/>
          <a:ext cx="0" cy="0"/>
          <a:chOff x="0" y="0"/>
          <a:chExt cx="0" cy="0"/>
        </a:xfrm>
      </p:grpSpPr>
      <p:sp>
        <p:nvSpPr>
          <p:cNvPr id="4" name="Rectángulo 3"/>
          <p:cNvSpPr/>
          <p:nvPr userDrawn="1"/>
        </p:nvSpPr>
        <p:spPr>
          <a:xfrm>
            <a:off x="0" y="0"/>
            <a:ext cx="9143968" cy="744876"/>
          </a:xfrm>
          <a:prstGeom prst="rect">
            <a:avLst/>
          </a:prstGeom>
          <a:solidFill>
            <a:srgbClr val="1DC1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6" name="Rectángulo 15"/>
          <p:cNvSpPr/>
          <p:nvPr userDrawn="1"/>
        </p:nvSpPr>
        <p:spPr>
          <a:xfrm>
            <a:off x="32" y="6613526"/>
            <a:ext cx="9143968" cy="287192"/>
          </a:xfrm>
          <a:prstGeom prst="rect">
            <a:avLst/>
          </a:prstGeom>
          <a:solidFill>
            <a:srgbClr val="1DC1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 name="Title 1"/>
          <p:cNvSpPr>
            <a:spLocks noGrp="1"/>
          </p:cNvSpPr>
          <p:nvPr>
            <p:ph type="title" hasCustomPrompt="1"/>
          </p:nvPr>
        </p:nvSpPr>
        <p:spPr>
          <a:xfrm>
            <a:off x="628650" y="900000"/>
            <a:ext cx="7886700" cy="1220315"/>
          </a:xfrm>
        </p:spPr>
        <p:txBody>
          <a:bodyPr anchor="ctr">
            <a:normAutofit/>
          </a:bodyPr>
          <a:lstStyle>
            <a:lvl1pPr marL="0" marR="0" indent="0" algn="ctr" defTabSz="914400" rtl="0" eaLnBrk="1" fontAlgn="auto" latinLnBrk="0" hangingPunct="1">
              <a:lnSpc>
                <a:spcPct val="90000"/>
              </a:lnSpc>
              <a:spcBef>
                <a:spcPct val="0"/>
              </a:spcBef>
              <a:spcAft>
                <a:spcPts val="0"/>
              </a:spcAft>
              <a:buClrTx/>
              <a:buSzTx/>
              <a:buFontTx/>
              <a:buNone/>
              <a:tabLst/>
              <a:defRPr sz="4000" b="0"/>
            </a:lvl1pPr>
          </a:lstStyle>
          <a:p>
            <a:r>
              <a:rPr lang="es-ES_tradnl" dirty="0"/>
              <a:t>Título del Concepto Explicado</a:t>
            </a:r>
            <a:br>
              <a:rPr lang="es-ES_tradnl" dirty="0"/>
            </a:br>
            <a:r>
              <a:rPr kumimoji="0" lang="es-ES_tradnl" sz="2800" b="0" i="1" u="none" strike="noStrike" kern="1200" cap="none" spc="0" normalizeH="0" baseline="0" noProof="0" dirty="0">
                <a:ln>
                  <a:noFill/>
                </a:ln>
                <a:solidFill>
                  <a:prstClr val="black"/>
                </a:solidFill>
                <a:effectLst/>
                <a:uLnTx/>
                <a:uFillTx/>
                <a:latin typeface="Arial" charset="0"/>
                <a:ea typeface="Arial" charset="0"/>
                <a:cs typeface="Arial" charset="0"/>
              </a:rPr>
              <a:t>Subtítulo del Aspecto Desarrollado en la Filmina</a:t>
            </a:r>
            <a:endParaRPr lang="en-US" dirty="0"/>
          </a:p>
        </p:txBody>
      </p:sp>
      <p:sp>
        <p:nvSpPr>
          <p:cNvPr id="3" name="Content Placeholder 2"/>
          <p:cNvSpPr>
            <a:spLocks noGrp="1"/>
          </p:cNvSpPr>
          <p:nvPr>
            <p:ph idx="1"/>
          </p:nvPr>
        </p:nvSpPr>
        <p:spPr>
          <a:xfrm>
            <a:off x="628650" y="2160000"/>
            <a:ext cx="7886700" cy="4351338"/>
          </a:xfrm>
        </p:spPr>
        <p:txBody>
          <a:bodyPr/>
          <a:lstStyle/>
          <a:p>
            <a:pPr lvl="0"/>
            <a:r>
              <a:rPr lang="es-ES_tradnl" dirty="0"/>
              <a:t>Haga clic para modificar el estilo de texto del patrón</a:t>
            </a:r>
          </a:p>
          <a:p>
            <a:pPr lvl="1"/>
            <a:r>
              <a:rPr lang="es-ES_tradnl" dirty="0"/>
              <a:t>Segundo nivel</a:t>
            </a:r>
          </a:p>
          <a:p>
            <a:pPr lvl="2"/>
            <a:r>
              <a:rPr lang="es-ES_tradnl" dirty="0"/>
              <a:t>Tercer nivel</a:t>
            </a:r>
          </a:p>
          <a:p>
            <a:pPr lvl="3"/>
            <a:r>
              <a:rPr lang="es-ES_tradnl" dirty="0"/>
              <a:t>Cuarto nivel</a:t>
            </a:r>
          </a:p>
          <a:p>
            <a:pPr lvl="4"/>
            <a:r>
              <a:rPr lang="es-ES_tradnl" dirty="0"/>
              <a:t>Quinto nivel</a:t>
            </a:r>
            <a:endParaRPr lang="en-US" dirty="0"/>
          </a:p>
        </p:txBody>
      </p:sp>
      <p:sp>
        <p:nvSpPr>
          <p:cNvPr id="5" name="Footer Placeholder 4"/>
          <p:cNvSpPr>
            <a:spLocks noGrp="1"/>
          </p:cNvSpPr>
          <p:nvPr>
            <p:ph type="ftr" sz="quarter" idx="11"/>
          </p:nvPr>
        </p:nvSpPr>
        <p:spPr>
          <a:xfrm>
            <a:off x="-1" y="6575425"/>
            <a:ext cx="3914775" cy="365125"/>
          </a:xfrm>
          <a:prstGeom prst="rect">
            <a:avLst/>
          </a:prstGeom>
        </p:spPr>
        <p:txBody>
          <a:bodyPr/>
          <a:lstStyle>
            <a:lvl1pPr>
              <a:defRPr>
                <a:latin typeface="Arial" charset="0"/>
                <a:ea typeface="Arial" charset="0"/>
                <a:cs typeface="Arial" charset="0"/>
              </a:defRPr>
            </a:lvl1pPr>
          </a:lstStyle>
          <a:p>
            <a:pPr algn="l"/>
            <a:r>
              <a:rPr lang="es-ES" dirty="0"/>
              <a:t>Módulo 2: Programación Orientada a Objetos</a:t>
            </a:r>
            <a:endParaRPr lang="es-ES_tradnl" dirty="0"/>
          </a:p>
        </p:txBody>
      </p:sp>
      <p:sp>
        <p:nvSpPr>
          <p:cNvPr id="6" name="Slide Number Placeholder 5"/>
          <p:cNvSpPr>
            <a:spLocks noGrp="1"/>
          </p:cNvSpPr>
          <p:nvPr>
            <p:ph type="sldNum" sz="quarter" idx="12"/>
          </p:nvPr>
        </p:nvSpPr>
        <p:spPr>
          <a:xfrm>
            <a:off x="7086568" y="6575424"/>
            <a:ext cx="2057400" cy="365125"/>
          </a:xfrm>
          <a:prstGeom prst="rect">
            <a:avLst/>
          </a:prstGeom>
        </p:spPr>
        <p:txBody>
          <a:bodyPr/>
          <a:lstStyle>
            <a:lvl1pPr>
              <a:defRPr>
                <a:solidFill>
                  <a:schemeClr val="bg1"/>
                </a:solidFill>
                <a:latin typeface="Arial" charset="0"/>
                <a:ea typeface="Arial" charset="0"/>
                <a:cs typeface="Arial" charset="0"/>
              </a:defRPr>
            </a:lvl1pPr>
          </a:lstStyle>
          <a:p>
            <a:fld id="{D802D9E1-0DDA-174F-9155-A972C397A999}" type="slidenum">
              <a:rPr lang="es-ES_tradnl" smtClean="0"/>
              <a:pPr/>
              <a:t>‹#›</a:t>
            </a:fld>
            <a:endParaRPr lang="es-ES_tradnl" dirty="0"/>
          </a:p>
        </p:txBody>
      </p:sp>
      <p:pic>
        <p:nvPicPr>
          <p:cNvPr id="10" name="Imagen 9"/>
          <p:cNvPicPr>
            <a:picLocks noChangeAspect="1"/>
          </p:cNvPicPr>
          <p:nvPr userDrawn="1"/>
        </p:nvPicPr>
        <p:blipFill>
          <a:blip r:embed="rId2"/>
          <a:stretch>
            <a:fillRect/>
          </a:stretch>
        </p:blipFill>
        <p:spPr>
          <a:xfrm>
            <a:off x="309997" y="60474"/>
            <a:ext cx="789459" cy="623927"/>
          </a:xfrm>
          <a:prstGeom prst="rect">
            <a:avLst/>
          </a:prstGeom>
        </p:spPr>
      </p:pic>
    </p:spTree>
    <p:extLst>
      <p:ext uri="{BB962C8B-B14F-4D97-AF65-F5344CB8AC3E}">
        <p14:creationId xmlns:p14="http://schemas.microsoft.com/office/powerpoint/2010/main" val="9972447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Título - Ejercicios">
    <p:spTree>
      <p:nvGrpSpPr>
        <p:cNvPr id="1" name=""/>
        <p:cNvGrpSpPr/>
        <p:nvPr/>
      </p:nvGrpSpPr>
      <p:grpSpPr>
        <a:xfrm>
          <a:off x="0" y="0"/>
          <a:ext cx="0" cy="0"/>
          <a:chOff x="0" y="0"/>
          <a:chExt cx="0" cy="0"/>
        </a:xfrm>
      </p:grpSpPr>
      <p:sp>
        <p:nvSpPr>
          <p:cNvPr id="21" name="Rectángulo 20"/>
          <p:cNvSpPr/>
          <p:nvPr userDrawn="1"/>
        </p:nvSpPr>
        <p:spPr>
          <a:xfrm>
            <a:off x="-2885" y="0"/>
            <a:ext cx="9146885" cy="736598"/>
          </a:xfrm>
          <a:prstGeom prst="rect">
            <a:avLst/>
          </a:prstGeom>
          <a:solidFill>
            <a:srgbClr val="F25B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5" name="Triángulo 14"/>
          <p:cNvSpPr/>
          <p:nvPr userDrawn="1"/>
        </p:nvSpPr>
        <p:spPr>
          <a:xfrm rot="16200000">
            <a:off x="1634068" y="-897469"/>
            <a:ext cx="5875868" cy="9144004"/>
          </a:xfrm>
          <a:prstGeom prst="triangle">
            <a:avLst>
              <a:gd name="adj" fmla="val 100000"/>
            </a:avLst>
          </a:prstGeom>
          <a:solidFill>
            <a:srgbClr val="F25B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s-ES_tradnl"/>
          </a:p>
        </p:txBody>
      </p:sp>
      <p:pic>
        <p:nvPicPr>
          <p:cNvPr id="7" name="Imagen 6"/>
          <p:cNvPicPr>
            <a:picLocks noChangeAspect="1"/>
          </p:cNvPicPr>
          <p:nvPr userDrawn="1"/>
        </p:nvPicPr>
        <p:blipFill>
          <a:blip r:embed="rId2"/>
          <a:stretch>
            <a:fillRect/>
          </a:stretch>
        </p:blipFill>
        <p:spPr>
          <a:xfrm>
            <a:off x="5703734" y="1402250"/>
            <a:ext cx="2668606" cy="2122755"/>
          </a:xfrm>
          <a:prstGeom prst="rect">
            <a:avLst/>
          </a:prstGeom>
        </p:spPr>
      </p:pic>
      <p:sp>
        <p:nvSpPr>
          <p:cNvPr id="14" name="Rectángulo 13"/>
          <p:cNvSpPr/>
          <p:nvPr userDrawn="1"/>
        </p:nvSpPr>
        <p:spPr>
          <a:xfrm>
            <a:off x="-2881" y="4636859"/>
            <a:ext cx="9146881" cy="2273492"/>
          </a:xfrm>
          <a:prstGeom prst="rect">
            <a:avLst/>
          </a:prstGeom>
          <a:solidFill>
            <a:srgbClr val="F25B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 name="Title 1"/>
          <p:cNvSpPr>
            <a:spLocks noGrp="1"/>
          </p:cNvSpPr>
          <p:nvPr>
            <p:ph type="ctrTitle" hasCustomPrompt="1"/>
          </p:nvPr>
        </p:nvSpPr>
        <p:spPr>
          <a:xfrm>
            <a:off x="-1" y="0"/>
            <a:ext cx="9144001" cy="807204"/>
          </a:xfrm>
        </p:spPr>
        <p:txBody>
          <a:bodyPr anchor="b">
            <a:normAutofit/>
          </a:bodyPr>
          <a:lstStyle>
            <a:lvl1pPr algn="ctr">
              <a:defRPr sz="4800" b="1">
                <a:solidFill>
                  <a:schemeClr val="bg1"/>
                </a:solidFill>
                <a:latin typeface="Arial" charset="0"/>
                <a:ea typeface="Arial" charset="0"/>
                <a:cs typeface="Arial" charset="0"/>
              </a:defRPr>
            </a:lvl1pPr>
          </a:lstStyle>
          <a:p>
            <a:r>
              <a:rPr lang="es-ES_tradnl" dirty="0"/>
              <a:t>Título del Módulo</a:t>
            </a:r>
            <a:endParaRPr lang="en-US" dirty="0"/>
          </a:p>
        </p:txBody>
      </p:sp>
      <p:sp>
        <p:nvSpPr>
          <p:cNvPr id="3" name="Subtitle 2"/>
          <p:cNvSpPr>
            <a:spLocks noGrp="1"/>
          </p:cNvSpPr>
          <p:nvPr>
            <p:ph type="subTitle" idx="1" hasCustomPrompt="1"/>
          </p:nvPr>
        </p:nvSpPr>
        <p:spPr>
          <a:xfrm>
            <a:off x="0" y="4654114"/>
            <a:ext cx="9146881" cy="550332"/>
          </a:xfrm>
        </p:spPr>
        <p:txBody>
          <a:bodyPr>
            <a:normAutofit/>
          </a:bodyPr>
          <a:lstStyle>
            <a:lvl1pPr marL="0" indent="0" algn="ctr">
              <a:buNone/>
              <a:defRPr sz="3200" b="1" i="1" baseline="0">
                <a:solidFill>
                  <a:schemeClr val="bg1"/>
                </a:solidFill>
                <a:latin typeface="Arial" charset="0"/>
                <a:ea typeface="Arial" charset="0"/>
                <a:cs typeface="Arial"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_tradnl" dirty="0"/>
              <a:t>Tema a Desarrollar en la Clase</a:t>
            </a:r>
            <a:endParaRPr lang="en-US" dirty="0"/>
          </a:p>
        </p:txBody>
      </p:sp>
      <p:pic>
        <p:nvPicPr>
          <p:cNvPr id="20" name="Imagen 19"/>
          <p:cNvPicPr>
            <a:picLocks noChangeAspect="1"/>
          </p:cNvPicPr>
          <p:nvPr userDrawn="1"/>
        </p:nvPicPr>
        <p:blipFill>
          <a:blip r:embed="rId3"/>
          <a:stretch>
            <a:fillRect/>
          </a:stretch>
        </p:blipFill>
        <p:spPr>
          <a:xfrm>
            <a:off x="3850559" y="5339910"/>
            <a:ext cx="1440000" cy="1440000"/>
          </a:xfrm>
          <a:prstGeom prst="rect">
            <a:avLst/>
          </a:prstGeom>
          <a:noFill/>
        </p:spPr>
      </p:pic>
      <p:pic>
        <p:nvPicPr>
          <p:cNvPr id="22" name="Imagen 21"/>
          <p:cNvPicPr>
            <a:picLocks noChangeAspect="1"/>
          </p:cNvPicPr>
          <p:nvPr userDrawn="1"/>
        </p:nvPicPr>
        <p:blipFill>
          <a:blip r:embed="rId4"/>
          <a:stretch>
            <a:fillRect/>
          </a:stretch>
        </p:blipFill>
        <p:spPr>
          <a:xfrm>
            <a:off x="580982" y="5339910"/>
            <a:ext cx="1440000" cy="1440000"/>
          </a:xfrm>
          <a:prstGeom prst="rect">
            <a:avLst/>
          </a:prstGeom>
        </p:spPr>
      </p:pic>
      <p:pic>
        <p:nvPicPr>
          <p:cNvPr id="23" name="Imagen 22"/>
          <p:cNvPicPr>
            <a:picLocks noChangeAspect="1"/>
          </p:cNvPicPr>
          <p:nvPr userDrawn="1"/>
        </p:nvPicPr>
        <p:blipFill>
          <a:blip r:embed="rId5"/>
          <a:stretch>
            <a:fillRect/>
          </a:stretch>
        </p:blipFill>
        <p:spPr>
          <a:xfrm>
            <a:off x="7120136" y="5339910"/>
            <a:ext cx="1440000" cy="1440000"/>
          </a:xfrm>
          <a:prstGeom prst="rect">
            <a:avLst/>
          </a:prstGeom>
        </p:spPr>
      </p:pic>
    </p:spTree>
    <p:extLst>
      <p:ext uri="{BB962C8B-B14F-4D97-AF65-F5344CB8AC3E}">
        <p14:creationId xmlns:p14="http://schemas.microsoft.com/office/powerpoint/2010/main" val="20361418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Filmina - Ejercicios">
    <p:spTree>
      <p:nvGrpSpPr>
        <p:cNvPr id="1" name=""/>
        <p:cNvGrpSpPr/>
        <p:nvPr/>
      </p:nvGrpSpPr>
      <p:grpSpPr>
        <a:xfrm>
          <a:off x="0" y="0"/>
          <a:ext cx="0" cy="0"/>
          <a:chOff x="0" y="0"/>
          <a:chExt cx="0" cy="0"/>
        </a:xfrm>
      </p:grpSpPr>
      <p:sp>
        <p:nvSpPr>
          <p:cNvPr id="4" name="Rectángulo 3"/>
          <p:cNvSpPr/>
          <p:nvPr userDrawn="1"/>
        </p:nvSpPr>
        <p:spPr>
          <a:xfrm>
            <a:off x="0" y="0"/>
            <a:ext cx="9143968" cy="744876"/>
          </a:xfrm>
          <a:prstGeom prst="rect">
            <a:avLst/>
          </a:prstGeom>
          <a:solidFill>
            <a:srgbClr val="F25B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6" name="Rectángulo 15"/>
          <p:cNvSpPr/>
          <p:nvPr userDrawn="1"/>
        </p:nvSpPr>
        <p:spPr>
          <a:xfrm>
            <a:off x="32" y="6613526"/>
            <a:ext cx="9143968" cy="287192"/>
          </a:xfrm>
          <a:prstGeom prst="rect">
            <a:avLst/>
          </a:prstGeom>
          <a:solidFill>
            <a:srgbClr val="F25B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 name="Title 1"/>
          <p:cNvSpPr>
            <a:spLocks noGrp="1"/>
          </p:cNvSpPr>
          <p:nvPr>
            <p:ph type="title" hasCustomPrompt="1"/>
          </p:nvPr>
        </p:nvSpPr>
        <p:spPr>
          <a:xfrm>
            <a:off x="628650" y="900000"/>
            <a:ext cx="7886700" cy="1220315"/>
          </a:xfrm>
        </p:spPr>
        <p:txBody>
          <a:bodyPr anchor="ctr">
            <a:normAutofit/>
          </a:bodyPr>
          <a:lstStyle>
            <a:lvl1pPr marL="0" marR="0" indent="0" algn="ctr" defTabSz="914400" rtl="0" eaLnBrk="1" fontAlgn="auto" latinLnBrk="0" hangingPunct="1">
              <a:lnSpc>
                <a:spcPct val="90000"/>
              </a:lnSpc>
              <a:spcBef>
                <a:spcPct val="0"/>
              </a:spcBef>
              <a:spcAft>
                <a:spcPts val="0"/>
              </a:spcAft>
              <a:buClrTx/>
              <a:buSzTx/>
              <a:buFontTx/>
              <a:buNone/>
              <a:tabLst/>
              <a:defRPr sz="4000" b="0"/>
            </a:lvl1pPr>
          </a:lstStyle>
          <a:p>
            <a:r>
              <a:rPr lang="es-ES_tradnl" dirty="0"/>
              <a:t>Título del Concepto Explicado</a:t>
            </a:r>
            <a:br>
              <a:rPr lang="es-ES_tradnl" dirty="0"/>
            </a:br>
            <a:r>
              <a:rPr kumimoji="0" lang="es-ES_tradnl" sz="2800" b="0" i="1" u="none" strike="noStrike" kern="1200" cap="none" spc="0" normalizeH="0" baseline="0" noProof="0" dirty="0">
                <a:ln>
                  <a:noFill/>
                </a:ln>
                <a:solidFill>
                  <a:prstClr val="black"/>
                </a:solidFill>
                <a:effectLst/>
                <a:uLnTx/>
                <a:uFillTx/>
                <a:latin typeface="Arial" charset="0"/>
                <a:ea typeface="Arial" charset="0"/>
                <a:cs typeface="Arial" charset="0"/>
              </a:rPr>
              <a:t>Subtítulo del Aspecto Desarrollado en la Filmina</a:t>
            </a:r>
            <a:endParaRPr lang="en-US" dirty="0"/>
          </a:p>
        </p:txBody>
      </p:sp>
      <p:sp>
        <p:nvSpPr>
          <p:cNvPr id="3" name="Content Placeholder 2"/>
          <p:cNvSpPr>
            <a:spLocks noGrp="1"/>
          </p:cNvSpPr>
          <p:nvPr>
            <p:ph idx="1"/>
          </p:nvPr>
        </p:nvSpPr>
        <p:spPr>
          <a:xfrm>
            <a:off x="628650" y="2160000"/>
            <a:ext cx="7886700" cy="4351338"/>
          </a:xfrm>
        </p:spPr>
        <p:txBody>
          <a:bodyPr/>
          <a:lstStyle/>
          <a:p>
            <a:pPr lvl="0"/>
            <a:r>
              <a:rPr lang="es-ES_tradnl" dirty="0"/>
              <a:t>Haga clic para modificar el estilo de texto del patrón</a:t>
            </a:r>
          </a:p>
          <a:p>
            <a:pPr lvl="1"/>
            <a:r>
              <a:rPr lang="es-ES_tradnl" dirty="0"/>
              <a:t>Segundo nivel</a:t>
            </a:r>
          </a:p>
          <a:p>
            <a:pPr lvl="2"/>
            <a:r>
              <a:rPr lang="es-ES_tradnl" dirty="0"/>
              <a:t>Tercer nivel</a:t>
            </a:r>
          </a:p>
          <a:p>
            <a:pPr lvl="3"/>
            <a:r>
              <a:rPr lang="es-ES_tradnl" dirty="0"/>
              <a:t>Cuarto nivel</a:t>
            </a:r>
          </a:p>
          <a:p>
            <a:pPr lvl="4"/>
            <a:r>
              <a:rPr lang="es-ES_tradnl" dirty="0"/>
              <a:t>Quinto nivel</a:t>
            </a:r>
            <a:endParaRPr lang="en-US" dirty="0"/>
          </a:p>
        </p:txBody>
      </p:sp>
      <p:sp>
        <p:nvSpPr>
          <p:cNvPr id="5" name="Footer Placeholder 4"/>
          <p:cNvSpPr>
            <a:spLocks noGrp="1"/>
          </p:cNvSpPr>
          <p:nvPr>
            <p:ph type="ftr" sz="quarter" idx="11"/>
          </p:nvPr>
        </p:nvSpPr>
        <p:spPr>
          <a:xfrm>
            <a:off x="0" y="6575425"/>
            <a:ext cx="3086100" cy="365125"/>
          </a:xfrm>
          <a:prstGeom prst="rect">
            <a:avLst/>
          </a:prstGeom>
        </p:spPr>
        <p:txBody>
          <a:bodyPr/>
          <a:lstStyle>
            <a:lvl1pPr>
              <a:defRPr>
                <a:latin typeface="Arial" charset="0"/>
                <a:ea typeface="Arial" charset="0"/>
                <a:cs typeface="Arial" charset="0"/>
              </a:defRPr>
            </a:lvl1pPr>
          </a:lstStyle>
          <a:p>
            <a:pPr algn="l"/>
            <a:r>
              <a:rPr lang="es-ES" dirty="0">
                <a:solidFill>
                  <a:schemeClr val="bg1"/>
                </a:solidFill>
              </a:rPr>
              <a:t>Módulo 1: Técnicas de Programación</a:t>
            </a:r>
            <a:endParaRPr lang="es-ES_tradnl" dirty="0"/>
          </a:p>
        </p:txBody>
      </p:sp>
      <p:sp>
        <p:nvSpPr>
          <p:cNvPr id="6" name="Slide Number Placeholder 5"/>
          <p:cNvSpPr>
            <a:spLocks noGrp="1"/>
          </p:cNvSpPr>
          <p:nvPr>
            <p:ph type="sldNum" sz="quarter" idx="12"/>
          </p:nvPr>
        </p:nvSpPr>
        <p:spPr>
          <a:xfrm>
            <a:off x="7086568" y="6575424"/>
            <a:ext cx="2057400" cy="365125"/>
          </a:xfrm>
          <a:prstGeom prst="rect">
            <a:avLst/>
          </a:prstGeom>
        </p:spPr>
        <p:txBody>
          <a:bodyPr/>
          <a:lstStyle>
            <a:lvl1pPr>
              <a:defRPr>
                <a:solidFill>
                  <a:schemeClr val="bg1"/>
                </a:solidFill>
                <a:latin typeface="Arial" charset="0"/>
                <a:ea typeface="Arial" charset="0"/>
                <a:cs typeface="Arial" charset="0"/>
              </a:defRPr>
            </a:lvl1pPr>
          </a:lstStyle>
          <a:p>
            <a:fld id="{D802D9E1-0DDA-174F-9155-A972C397A999}" type="slidenum">
              <a:rPr lang="es-ES_tradnl" smtClean="0"/>
              <a:pPr/>
              <a:t>‹#›</a:t>
            </a:fld>
            <a:endParaRPr lang="es-ES_tradnl" dirty="0"/>
          </a:p>
        </p:txBody>
      </p:sp>
      <p:pic>
        <p:nvPicPr>
          <p:cNvPr id="15" name="Imagen 14"/>
          <p:cNvPicPr>
            <a:picLocks noChangeAspect="1"/>
          </p:cNvPicPr>
          <p:nvPr userDrawn="1"/>
        </p:nvPicPr>
        <p:blipFill>
          <a:blip r:embed="rId2"/>
          <a:stretch>
            <a:fillRect/>
          </a:stretch>
        </p:blipFill>
        <p:spPr>
          <a:xfrm>
            <a:off x="304419" y="65316"/>
            <a:ext cx="795037" cy="632416"/>
          </a:xfrm>
          <a:prstGeom prst="rect">
            <a:avLst/>
          </a:prstGeom>
        </p:spPr>
      </p:pic>
    </p:spTree>
    <p:extLst>
      <p:ext uri="{BB962C8B-B14F-4D97-AF65-F5344CB8AC3E}">
        <p14:creationId xmlns:p14="http://schemas.microsoft.com/office/powerpoint/2010/main" val="20274083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reserve="1">
  <p:cSld name="Título - Repaso">
    <p:spTree>
      <p:nvGrpSpPr>
        <p:cNvPr id="1" name=""/>
        <p:cNvGrpSpPr/>
        <p:nvPr/>
      </p:nvGrpSpPr>
      <p:grpSpPr>
        <a:xfrm>
          <a:off x="0" y="0"/>
          <a:ext cx="0" cy="0"/>
          <a:chOff x="0" y="0"/>
          <a:chExt cx="0" cy="0"/>
        </a:xfrm>
      </p:grpSpPr>
      <p:sp>
        <p:nvSpPr>
          <p:cNvPr id="21" name="Rectángulo 20"/>
          <p:cNvSpPr/>
          <p:nvPr userDrawn="1"/>
        </p:nvSpPr>
        <p:spPr>
          <a:xfrm>
            <a:off x="-2881" y="0"/>
            <a:ext cx="9146881" cy="736598"/>
          </a:xfrm>
          <a:prstGeom prst="rect">
            <a:avLst/>
          </a:prstGeom>
          <a:solidFill>
            <a:srgbClr val="5A3A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5" name="Triángulo 14"/>
          <p:cNvSpPr/>
          <p:nvPr userDrawn="1"/>
        </p:nvSpPr>
        <p:spPr>
          <a:xfrm rot="16200000">
            <a:off x="1634068" y="-897469"/>
            <a:ext cx="5875868" cy="9144004"/>
          </a:xfrm>
          <a:prstGeom prst="triangle">
            <a:avLst>
              <a:gd name="adj" fmla="val 100000"/>
            </a:avLst>
          </a:prstGeom>
          <a:solidFill>
            <a:srgbClr val="5A3A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s-ES_tradnl"/>
          </a:p>
        </p:txBody>
      </p:sp>
      <p:pic>
        <p:nvPicPr>
          <p:cNvPr id="6" name="Imagen 5"/>
          <p:cNvPicPr>
            <a:picLocks noChangeAspect="1"/>
          </p:cNvPicPr>
          <p:nvPr userDrawn="1"/>
        </p:nvPicPr>
        <p:blipFill>
          <a:blip r:embed="rId2"/>
          <a:stretch>
            <a:fillRect/>
          </a:stretch>
        </p:blipFill>
        <p:spPr>
          <a:xfrm>
            <a:off x="5700045" y="1390912"/>
            <a:ext cx="2672294" cy="2118810"/>
          </a:xfrm>
          <a:prstGeom prst="rect">
            <a:avLst/>
          </a:prstGeom>
        </p:spPr>
      </p:pic>
      <p:sp>
        <p:nvSpPr>
          <p:cNvPr id="14" name="Rectángulo 13"/>
          <p:cNvSpPr/>
          <p:nvPr userDrawn="1"/>
        </p:nvSpPr>
        <p:spPr>
          <a:xfrm>
            <a:off x="-2881" y="4636859"/>
            <a:ext cx="9146881" cy="2285234"/>
          </a:xfrm>
          <a:prstGeom prst="rect">
            <a:avLst/>
          </a:prstGeom>
          <a:solidFill>
            <a:srgbClr val="5A3A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 name="Title 1"/>
          <p:cNvSpPr>
            <a:spLocks noGrp="1"/>
          </p:cNvSpPr>
          <p:nvPr>
            <p:ph type="ctrTitle" hasCustomPrompt="1"/>
          </p:nvPr>
        </p:nvSpPr>
        <p:spPr>
          <a:xfrm>
            <a:off x="-1" y="0"/>
            <a:ext cx="9144001" cy="807204"/>
          </a:xfrm>
        </p:spPr>
        <p:txBody>
          <a:bodyPr anchor="b">
            <a:normAutofit/>
          </a:bodyPr>
          <a:lstStyle>
            <a:lvl1pPr algn="ctr">
              <a:defRPr sz="4800" b="1">
                <a:solidFill>
                  <a:schemeClr val="bg1"/>
                </a:solidFill>
                <a:latin typeface="Arial" charset="0"/>
                <a:ea typeface="Arial" charset="0"/>
                <a:cs typeface="Arial" charset="0"/>
              </a:defRPr>
            </a:lvl1pPr>
          </a:lstStyle>
          <a:p>
            <a:r>
              <a:rPr lang="es-ES_tradnl" dirty="0"/>
              <a:t>Título del Módulo</a:t>
            </a:r>
            <a:endParaRPr lang="en-US" dirty="0"/>
          </a:p>
        </p:txBody>
      </p:sp>
      <p:sp>
        <p:nvSpPr>
          <p:cNvPr id="3" name="Subtitle 2"/>
          <p:cNvSpPr>
            <a:spLocks noGrp="1"/>
          </p:cNvSpPr>
          <p:nvPr>
            <p:ph type="subTitle" idx="1" hasCustomPrompt="1"/>
          </p:nvPr>
        </p:nvSpPr>
        <p:spPr>
          <a:xfrm>
            <a:off x="0" y="4654114"/>
            <a:ext cx="9146881" cy="550332"/>
          </a:xfrm>
        </p:spPr>
        <p:txBody>
          <a:bodyPr>
            <a:normAutofit/>
          </a:bodyPr>
          <a:lstStyle>
            <a:lvl1pPr marL="0" indent="0" algn="ctr">
              <a:buNone/>
              <a:defRPr sz="3200" b="1" i="1" baseline="0">
                <a:solidFill>
                  <a:schemeClr val="bg1"/>
                </a:solidFill>
                <a:latin typeface="Arial" charset="0"/>
                <a:ea typeface="Arial" charset="0"/>
                <a:cs typeface="Arial"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_tradnl" dirty="0"/>
              <a:t>Tema a Desarrollar en la Clase</a:t>
            </a:r>
            <a:endParaRPr lang="en-US" dirty="0"/>
          </a:p>
        </p:txBody>
      </p:sp>
      <p:pic>
        <p:nvPicPr>
          <p:cNvPr id="20" name="Imagen 19"/>
          <p:cNvPicPr>
            <a:picLocks noChangeAspect="1"/>
          </p:cNvPicPr>
          <p:nvPr userDrawn="1"/>
        </p:nvPicPr>
        <p:blipFill>
          <a:blip r:embed="rId3"/>
          <a:stretch>
            <a:fillRect/>
          </a:stretch>
        </p:blipFill>
        <p:spPr>
          <a:xfrm>
            <a:off x="3850559" y="5339910"/>
            <a:ext cx="1440000" cy="1440000"/>
          </a:xfrm>
          <a:prstGeom prst="rect">
            <a:avLst/>
          </a:prstGeom>
          <a:noFill/>
        </p:spPr>
      </p:pic>
      <p:pic>
        <p:nvPicPr>
          <p:cNvPr id="22" name="Imagen 21"/>
          <p:cNvPicPr>
            <a:picLocks noChangeAspect="1"/>
          </p:cNvPicPr>
          <p:nvPr userDrawn="1"/>
        </p:nvPicPr>
        <p:blipFill>
          <a:blip r:embed="rId4"/>
          <a:stretch>
            <a:fillRect/>
          </a:stretch>
        </p:blipFill>
        <p:spPr>
          <a:xfrm>
            <a:off x="580982" y="5339910"/>
            <a:ext cx="1440000" cy="1440000"/>
          </a:xfrm>
          <a:prstGeom prst="rect">
            <a:avLst/>
          </a:prstGeom>
        </p:spPr>
      </p:pic>
      <p:pic>
        <p:nvPicPr>
          <p:cNvPr id="23" name="Imagen 22"/>
          <p:cNvPicPr>
            <a:picLocks noChangeAspect="1"/>
          </p:cNvPicPr>
          <p:nvPr userDrawn="1"/>
        </p:nvPicPr>
        <p:blipFill>
          <a:blip r:embed="rId5"/>
          <a:stretch>
            <a:fillRect/>
          </a:stretch>
        </p:blipFill>
        <p:spPr>
          <a:xfrm>
            <a:off x="7120136" y="5339910"/>
            <a:ext cx="1440000" cy="1440000"/>
          </a:xfrm>
          <a:prstGeom prst="rect">
            <a:avLst/>
          </a:prstGeom>
        </p:spPr>
      </p:pic>
    </p:spTree>
    <p:extLst>
      <p:ext uri="{BB962C8B-B14F-4D97-AF65-F5344CB8AC3E}">
        <p14:creationId xmlns:p14="http://schemas.microsoft.com/office/powerpoint/2010/main" val="429087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Filmina - Repaso">
    <p:spTree>
      <p:nvGrpSpPr>
        <p:cNvPr id="1" name=""/>
        <p:cNvGrpSpPr/>
        <p:nvPr/>
      </p:nvGrpSpPr>
      <p:grpSpPr>
        <a:xfrm>
          <a:off x="0" y="0"/>
          <a:ext cx="0" cy="0"/>
          <a:chOff x="0" y="0"/>
          <a:chExt cx="0" cy="0"/>
        </a:xfrm>
      </p:grpSpPr>
      <p:sp>
        <p:nvSpPr>
          <p:cNvPr id="4" name="Rectángulo 3"/>
          <p:cNvSpPr/>
          <p:nvPr userDrawn="1"/>
        </p:nvSpPr>
        <p:spPr>
          <a:xfrm>
            <a:off x="0" y="0"/>
            <a:ext cx="9143968" cy="744876"/>
          </a:xfrm>
          <a:prstGeom prst="rect">
            <a:avLst/>
          </a:prstGeom>
          <a:solidFill>
            <a:srgbClr val="5A3A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6" name="Rectángulo 15"/>
          <p:cNvSpPr/>
          <p:nvPr userDrawn="1"/>
        </p:nvSpPr>
        <p:spPr>
          <a:xfrm>
            <a:off x="32" y="6613526"/>
            <a:ext cx="9143968" cy="287192"/>
          </a:xfrm>
          <a:prstGeom prst="rect">
            <a:avLst/>
          </a:prstGeom>
          <a:solidFill>
            <a:srgbClr val="5A3A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 name="Title 1"/>
          <p:cNvSpPr>
            <a:spLocks noGrp="1"/>
          </p:cNvSpPr>
          <p:nvPr>
            <p:ph type="title" hasCustomPrompt="1"/>
          </p:nvPr>
        </p:nvSpPr>
        <p:spPr>
          <a:xfrm>
            <a:off x="628650" y="900000"/>
            <a:ext cx="7886700" cy="1220315"/>
          </a:xfrm>
        </p:spPr>
        <p:txBody>
          <a:bodyPr anchor="ctr">
            <a:normAutofit/>
          </a:bodyPr>
          <a:lstStyle>
            <a:lvl1pPr marL="0" marR="0" indent="0" algn="ctr" defTabSz="914400" rtl="0" eaLnBrk="1" fontAlgn="auto" latinLnBrk="0" hangingPunct="1">
              <a:lnSpc>
                <a:spcPct val="90000"/>
              </a:lnSpc>
              <a:spcBef>
                <a:spcPct val="0"/>
              </a:spcBef>
              <a:spcAft>
                <a:spcPts val="0"/>
              </a:spcAft>
              <a:buClrTx/>
              <a:buSzTx/>
              <a:buFontTx/>
              <a:buNone/>
              <a:tabLst/>
              <a:defRPr sz="4000" b="0"/>
            </a:lvl1pPr>
          </a:lstStyle>
          <a:p>
            <a:r>
              <a:rPr lang="es-ES_tradnl" dirty="0"/>
              <a:t>Título del Concepto Explicado</a:t>
            </a:r>
            <a:br>
              <a:rPr lang="es-ES_tradnl" dirty="0"/>
            </a:br>
            <a:r>
              <a:rPr kumimoji="0" lang="es-ES_tradnl" sz="2800" b="0" i="1" u="none" strike="noStrike" kern="1200" cap="none" spc="0" normalizeH="0" baseline="0" noProof="0" dirty="0">
                <a:ln>
                  <a:noFill/>
                </a:ln>
                <a:solidFill>
                  <a:prstClr val="black"/>
                </a:solidFill>
                <a:effectLst/>
                <a:uLnTx/>
                <a:uFillTx/>
                <a:latin typeface="Arial" charset="0"/>
                <a:ea typeface="Arial" charset="0"/>
                <a:cs typeface="Arial" charset="0"/>
              </a:rPr>
              <a:t>Subtítulo del Aspecto Desarrollado en la Filmina</a:t>
            </a:r>
            <a:endParaRPr lang="en-US" dirty="0"/>
          </a:p>
        </p:txBody>
      </p:sp>
      <p:sp>
        <p:nvSpPr>
          <p:cNvPr id="3" name="Content Placeholder 2"/>
          <p:cNvSpPr>
            <a:spLocks noGrp="1"/>
          </p:cNvSpPr>
          <p:nvPr>
            <p:ph idx="1"/>
          </p:nvPr>
        </p:nvSpPr>
        <p:spPr>
          <a:xfrm>
            <a:off x="628650" y="2160000"/>
            <a:ext cx="7886700" cy="4351338"/>
          </a:xfrm>
        </p:spPr>
        <p:txBody>
          <a:bodyPr/>
          <a:lstStyle/>
          <a:p>
            <a:pPr lvl="0"/>
            <a:r>
              <a:rPr lang="es-ES_tradnl" dirty="0"/>
              <a:t>Haga clic para modificar el estilo de texto del patrón</a:t>
            </a:r>
          </a:p>
          <a:p>
            <a:pPr lvl="1"/>
            <a:r>
              <a:rPr lang="es-ES_tradnl" dirty="0"/>
              <a:t>Segundo nivel</a:t>
            </a:r>
          </a:p>
          <a:p>
            <a:pPr lvl="2"/>
            <a:r>
              <a:rPr lang="es-ES_tradnl" dirty="0"/>
              <a:t>Tercer nivel</a:t>
            </a:r>
          </a:p>
          <a:p>
            <a:pPr lvl="3"/>
            <a:r>
              <a:rPr lang="es-ES_tradnl" dirty="0"/>
              <a:t>Cuarto nivel</a:t>
            </a:r>
          </a:p>
          <a:p>
            <a:pPr lvl="4"/>
            <a:r>
              <a:rPr lang="es-ES_tradnl" dirty="0"/>
              <a:t>Quinto nivel</a:t>
            </a:r>
            <a:endParaRPr lang="en-US" dirty="0"/>
          </a:p>
        </p:txBody>
      </p:sp>
      <p:sp>
        <p:nvSpPr>
          <p:cNvPr id="5" name="Footer Placeholder 4"/>
          <p:cNvSpPr>
            <a:spLocks noGrp="1"/>
          </p:cNvSpPr>
          <p:nvPr>
            <p:ph type="ftr" sz="quarter" idx="11"/>
          </p:nvPr>
        </p:nvSpPr>
        <p:spPr>
          <a:xfrm>
            <a:off x="0" y="6575425"/>
            <a:ext cx="3086100" cy="365125"/>
          </a:xfrm>
          <a:prstGeom prst="rect">
            <a:avLst/>
          </a:prstGeom>
        </p:spPr>
        <p:txBody>
          <a:bodyPr/>
          <a:lstStyle>
            <a:lvl1pPr>
              <a:defRPr>
                <a:latin typeface="Arial" charset="0"/>
                <a:ea typeface="Arial" charset="0"/>
                <a:cs typeface="Arial" charset="0"/>
              </a:defRPr>
            </a:lvl1pPr>
          </a:lstStyle>
          <a:p>
            <a:pPr algn="l"/>
            <a:r>
              <a:rPr lang="es-ES" dirty="0">
                <a:solidFill>
                  <a:schemeClr val="bg1"/>
                </a:solidFill>
              </a:rPr>
              <a:t>Módulo 1: Técnicas de Programación</a:t>
            </a:r>
            <a:endParaRPr lang="es-ES_tradnl" dirty="0"/>
          </a:p>
        </p:txBody>
      </p:sp>
      <p:sp>
        <p:nvSpPr>
          <p:cNvPr id="6" name="Slide Number Placeholder 5"/>
          <p:cNvSpPr>
            <a:spLocks noGrp="1"/>
          </p:cNvSpPr>
          <p:nvPr>
            <p:ph type="sldNum" sz="quarter" idx="12"/>
          </p:nvPr>
        </p:nvSpPr>
        <p:spPr>
          <a:xfrm>
            <a:off x="7086568" y="6575424"/>
            <a:ext cx="2057400" cy="365125"/>
          </a:xfrm>
          <a:prstGeom prst="rect">
            <a:avLst/>
          </a:prstGeom>
        </p:spPr>
        <p:txBody>
          <a:bodyPr/>
          <a:lstStyle>
            <a:lvl1pPr>
              <a:defRPr>
                <a:solidFill>
                  <a:schemeClr val="bg1"/>
                </a:solidFill>
                <a:latin typeface="Arial" charset="0"/>
                <a:ea typeface="Arial" charset="0"/>
                <a:cs typeface="Arial" charset="0"/>
              </a:defRPr>
            </a:lvl1pPr>
          </a:lstStyle>
          <a:p>
            <a:fld id="{D802D9E1-0DDA-174F-9155-A972C397A999}" type="slidenum">
              <a:rPr lang="es-ES_tradnl" smtClean="0"/>
              <a:pPr/>
              <a:t>‹#›</a:t>
            </a:fld>
            <a:endParaRPr lang="es-ES_tradnl" dirty="0"/>
          </a:p>
        </p:txBody>
      </p:sp>
      <p:pic>
        <p:nvPicPr>
          <p:cNvPr id="10" name="Imagen 9"/>
          <p:cNvPicPr>
            <a:picLocks noChangeAspect="1"/>
          </p:cNvPicPr>
          <p:nvPr userDrawn="1"/>
        </p:nvPicPr>
        <p:blipFill>
          <a:blip r:embed="rId2"/>
          <a:stretch>
            <a:fillRect/>
          </a:stretch>
        </p:blipFill>
        <p:spPr>
          <a:xfrm>
            <a:off x="304420" y="65316"/>
            <a:ext cx="797618" cy="632416"/>
          </a:xfrm>
          <a:prstGeom prst="rect">
            <a:avLst/>
          </a:prstGeom>
        </p:spPr>
      </p:pic>
    </p:spTree>
    <p:extLst>
      <p:ext uri="{BB962C8B-B14F-4D97-AF65-F5344CB8AC3E}">
        <p14:creationId xmlns:p14="http://schemas.microsoft.com/office/powerpoint/2010/main" val="2142613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 preserve="1">
  <p:cSld name="Título - Resolución">
    <p:spTree>
      <p:nvGrpSpPr>
        <p:cNvPr id="1" name=""/>
        <p:cNvGrpSpPr/>
        <p:nvPr/>
      </p:nvGrpSpPr>
      <p:grpSpPr>
        <a:xfrm>
          <a:off x="0" y="0"/>
          <a:ext cx="0" cy="0"/>
          <a:chOff x="0" y="0"/>
          <a:chExt cx="0" cy="0"/>
        </a:xfrm>
      </p:grpSpPr>
      <p:sp>
        <p:nvSpPr>
          <p:cNvPr id="21" name="Rectángulo 20"/>
          <p:cNvSpPr/>
          <p:nvPr userDrawn="1"/>
        </p:nvSpPr>
        <p:spPr>
          <a:xfrm>
            <a:off x="-2885" y="0"/>
            <a:ext cx="9146885" cy="736598"/>
          </a:xfrm>
          <a:prstGeom prst="rect">
            <a:avLst/>
          </a:prstGeom>
          <a:solidFill>
            <a:srgbClr val="EF34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5" name="Triángulo 14"/>
          <p:cNvSpPr/>
          <p:nvPr userDrawn="1"/>
        </p:nvSpPr>
        <p:spPr>
          <a:xfrm rot="16200000">
            <a:off x="1634068" y="-897469"/>
            <a:ext cx="5875868" cy="9144004"/>
          </a:xfrm>
          <a:prstGeom prst="triangle">
            <a:avLst>
              <a:gd name="adj" fmla="val 100000"/>
            </a:avLst>
          </a:prstGeom>
          <a:solidFill>
            <a:srgbClr val="EF34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s-ES_tradnl"/>
          </a:p>
        </p:txBody>
      </p:sp>
      <p:sp>
        <p:nvSpPr>
          <p:cNvPr id="14" name="Rectángulo 13"/>
          <p:cNvSpPr/>
          <p:nvPr userDrawn="1"/>
        </p:nvSpPr>
        <p:spPr>
          <a:xfrm>
            <a:off x="-2881" y="4636859"/>
            <a:ext cx="9146881" cy="2273809"/>
          </a:xfrm>
          <a:prstGeom prst="rect">
            <a:avLst/>
          </a:prstGeom>
          <a:solidFill>
            <a:srgbClr val="EF34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 name="Title 1"/>
          <p:cNvSpPr>
            <a:spLocks noGrp="1"/>
          </p:cNvSpPr>
          <p:nvPr>
            <p:ph type="ctrTitle" hasCustomPrompt="1"/>
          </p:nvPr>
        </p:nvSpPr>
        <p:spPr>
          <a:xfrm>
            <a:off x="-1" y="0"/>
            <a:ext cx="9144001" cy="807204"/>
          </a:xfrm>
        </p:spPr>
        <p:txBody>
          <a:bodyPr anchor="b">
            <a:normAutofit/>
          </a:bodyPr>
          <a:lstStyle>
            <a:lvl1pPr algn="ctr">
              <a:defRPr sz="4800" b="1">
                <a:solidFill>
                  <a:schemeClr val="bg1"/>
                </a:solidFill>
                <a:latin typeface="Arial" charset="0"/>
                <a:ea typeface="Arial" charset="0"/>
                <a:cs typeface="Arial" charset="0"/>
              </a:defRPr>
            </a:lvl1pPr>
          </a:lstStyle>
          <a:p>
            <a:r>
              <a:rPr lang="es-ES_tradnl" dirty="0"/>
              <a:t>Título del Módulo</a:t>
            </a:r>
            <a:endParaRPr lang="en-US" dirty="0"/>
          </a:p>
        </p:txBody>
      </p:sp>
      <p:sp>
        <p:nvSpPr>
          <p:cNvPr id="3" name="Subtitle 2"/>
          <p:cNvSpPr>
            <a:spLocks noGrp="1"/>
          </p:cNvSpPr>
          <p:nvPr>
            <p:ph type="subTitle" idx="1" hasCustomPrompt="1"/>
          </p:nvPr>
        </p:nvSpPr>
        <p:spPr>
          <a:xfrm>
            <a:off x="0" y="4654114"/>
            <a:ext cx="9146881" cy="550332"/>
          </a:xfrm>
        </p:spPr>
        <p:txBody>
          <a:bodyPr>
            <a:normAutofit/>
          </a:bodyPr>
          <a:lstStyle>
            <a:lvl1pPr marL="0" indent="0" algn="ctr">
              <a:buNone/>
              <a:defRPr sz="3200" b="1" i="1" baseline="0">
                <a:solidFill>
                  <a:schemeClr val="bg1"/>
                </a:solidFill>
                <a:latin typeface="Arial" charset="0"/>
                <a:ea typeface="Arial" charset="0"/>
                <a:cs typeface="Arial"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_tradnl" dirty="0"/>
              <a:t>Tema a Desarrollar en la Clase</a:t>
            </a:r>
            <a:endParaRPr lang="en-US" dirty="0"/>
          </a:p>
        </p:txBody>
      </p:sp>
      <p:pic>
        <p:nvPicPr>
          <p:cNvPr id="20" name="Imagen 19"/>
          <p:cNvPicPr>
            <a:picLocks noChangeAspect="1"/>
          </p:cNvPicPr>
          <p:nvPr userDrawn="1"/>
        </p:nvPicPr>
        <p:blipFill>
          <a:blip r:embed="rId2"/>
          <a:stretch>
            <a:fillRect/>
          </a:stretch>
        </p:blipFill>
        <p:spPr>
          <a:xfrm>
            <a:off x="3850559" y="5339910"/>
            <a:ext cx="1440000" cy="1440000"/>
          </a:xfrm>
          <a:prstGeom prst="rect">
            <a:avLst/>
          </a:prstGeom>
          <a:noFill/>
        </p:spPr>
      </p:pic>
      <p:pic>
        <p:nvPicPr>
          <p:cNvPr id="22" name="Imagen 21"/>
          <p:cNvPicPr>
            <a:picLocks noChangeAspect="1"/>
          </p:cNvPicPr>
          <p:nvPr userDrawn="1"/>
        </p:nvPicPr>
        <p:blipFill>
          <a:blip r:embed="rId3"/>
          <a:stretch>
            <a:fillRect/>
          </a:stretch>
        </p:blipFill>
        <p:spPr>
          <a:xfrm>
            <a:off x="580982" y="5339910"/>
            <a:ext cx="1440000" cy="1440000"/>
          </a:xfrm>
          <a:prstGeom prst="rect">
            <a:avLst/>
          </a:prstGeom>
        </p:spPr>
      </p:pic>
      <p:pic>
        <p:nvPicPr>
          <p:cNvPr id="23" name="Imagen 22"/>
          <p:cNvPicPr>
            <a:picLocks noChangeAspect="1"/>
          </p:cNvPicPr>
          <p:nvPr userDrawn="1"/>
        </p:nvPicPr>
        <p:blipFill>
          <a:blip r:embed="rId4"/>
          <a:stretch>
            <a:fillRect/>
          </a:stretch>
        </p:blipFill>
        <p:spPr>
          <a:xfrm>
            <a:off x="7120136" y="5339910"/>
            <a:ext cx="1440000" cy="1440000"/>
          </a:xfrm>
          <a:prstGeom prst="rect">
            <a:avLst/>
          </a:prstGeom>
        </p:spPr>
      </p:pic>
      <p:grpSp>
        <p:nvGrpSpPr>
          <p:cNvPr id="5" name="Agrupar 4"/>
          <p:cNvGrpSpPr/>
          <p:nvPr userDrawn="1"/>
        </p:nvGrpSpPr>
        <p:grpSpPr>
          <a:xfrm>
            <a:off x="5701496" y="1402249"/>
            <a:ext cx="2670843" cy="2122755"/>
            <a:chOff x="5701496" y="1402249"/>
            <a:chExt cx="2670843" cy="2122755"/>
          </a:xfrm>
        </p:grpSpPr>
        <p:pic>
          <p:nvPicPr>
            <p:cNvPr id="8" name="Imagen 7"/>
            <p:cNvPicPr>
              <a:picLocks noChangeAspect="1"/>
            </p:cNvPicPr>
            <p:nvPr userDrawn="1"/>
          </p:nvPicPr>
          <p:blipFill>
            <a:blip r:embed="rId5"/>
            <a:stretch>
              <a:fillRect/>
            </a:stretch>
          </p:blipFill>
          <p:spPr>
            <a:xfrm>
              <a:off x="5701496" y="1402249"/>
              <a:ext cx="2670843" cy="2122755"/>
            </a:xfrm>
            <a:prstGeom prst="rect">
              <a:avLst/>
            </a:prstGeom>
          </p:spPr>
        </p:pic>
        <p:sp>
          <p:nvSpPr>
            <p:cNvPr id="4" name="Rectángulo 3"/>
            <p:cNvSpPr/>
            <p:nvPr userDrawn="1"/>
          </p:nvSpPr>
          <p:spPr>
            <a:xfrm>
              <a:off x="6557853" y="1402249"/>
              <a:ext cx="621234" cy="300908"/>
            </a:xfrm>
            <a:prstGeom prst="rect">
              <a:avLst/>
            </a:prstGeom>
            <a:solidFill>
              <a:srgbClr val="EF34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6" name="Rectángulo 15"/>
            <p:cNvSpPr/>
            <p:nvPr userDrawn="1"/>
          </p:nvSpPr>
          <p:spPr>
            <a:xfrm>
              <a:off x="6612255" y="1711774"/>
              <a:ext cx="45719" cy="87542"/>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7" name="Rectángulo 16"/>
            <p:cNvSpPr/>
            <p:nvPr userDrawn="1"/>
          </p:nvSpPr>
          <p:spPr>
            <a:xfrm>
              <a:off x="6588125" y="1895475"/>
              <a:ext cx="69850" cy="10859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8" name="Rectángulo 17"/>
            <p:cNvSpPr/>
            <p:nvPr userDrawn="1"/>
          </p:nvSpPr>
          <p:spPr>
            <a:xfrm flipV="1">
              <a:off x="6589396" y="1779358"/>
              <a:ext cx="45719" cy="1524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9" name="Rectángulo 18"/>
            <p:cNvSpPr/>
            <p:nvPr userDrawn="1"/>
          </p:nvSpPr>
          <p:spPr>
            <a:xfrm flipH="1">
              <a:off x="7061199" y="1700662"/>
              <a:ext cx="200025" cy="48763"/>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4" name="Rectángulo 23"/>
            <p:cNvSpPr/>
            <p:nvPr userDrawn="1"/>
          </p:nvSpPr>
          <p:spPr>
            <a:xfrm flipH="1">
              <a:off x="6535101" y="1700449"/>
              <a:ext cx="200025" cy="252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spTree>
    <p:extLst>
      <p:ext uri="{BB962C8B-B14F-4D97-AF65-F5344CB8AC3E}">
        <p14:creationId xmlns:p14="http://schemas.microsoft.com/office/powerpoint/2010/main" val="8177658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1.jpe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810000"/>
            <a:ext cx="7886700" cy="1310313"/>
          </a:xfrm>
          <a:prstGeom prst="rect">
            <a:avLst/>
          </a:prstGeom>
        </p:spPr>
        <p:txBody>
          <a:bodyPr vert="horz" lIns="91440" tIns="45720" rIns="91440" bIns="45720" rtlCol="0" anchor="ctr">
            <a:normAutofit/>
          </a:bodyPr>
          <a:lstStyle/>
          <a:p>
            <a:r>
              <a:rPr lang="es-ES_tradnl" dirty="0"/>
              <a:t>Título del Concepto Explicado</a:t>
            </a:r>
            <a:endParaRPr lang="en-US" dirty="0"/>
          </a:p>
        </p:txBody>
      </p:sp>
      <p:sp>
        <p:nvSpPr>
          <p:cNvPr id="3" name="Text Placeholder 2"/>
          <p:cNvSpPr>
            <a:spLocks noGrp="1"/>
          </p:cNvSpPr>
          <p:nvPr>
            <p:ph type="body" idx="1"/>
          </p:nvPr>
        </p:nvSpPr>
        <p:spPr>
          <a:xfrm>
            <a:off x="628650" y="2160000"/>
            <a:ext cx="7886700" cy="4351338"/>
          </a:xfrm>
          <a:prstGeom prst="rect">
            <a:avLst/>
          </a:prstGeom>
        </p:spPr>
        <p:txBody>
          <a:bodyPr vert="horz" lIns="91440" tIns="45720" rIns="91440" bIns="45720" rtlCol="0">
            <a:normAutofit/>
          </a:bodyPr>
          <a:lstStyle/>
          <a:p>
            <a:pPr lvl="0"/>
            <a:r>
              <a:rPr lang="es-ES_tradnl" dirty="0"/>
              <a:t>Haga clic para modificar el estilo de texto del patrón</a:t>
            </a:r>
          </a:p>
          <a:p>
            <a:pPr lvl="1"/>
            <a:r>
              <a:rPr lang="es-ES_tradnl" dirty="0"/>
              <a:t>Segundo nivel</a:t>
            </a:r>
          </a:p>
          <a:p>
            <a:pPr lvl="2"/>
            <a:r>
              <a:rPr lang="es-ES_tradnl" dirty="0"/>
              <a:t>Tercer nivel</a:t>
            </a:r>
          </a:p>
          <a:p>
            <a:pPr lvl="3"/>
            <a:r>
              <a:rPr lang="es-ES_tradnl" dirty="0"/>
              <a:t>Cuarto nivel</a:t>
            </a:r>
          </a:p>
          <a:p>
            <a:pPr lvl="4"/>
            <a:r>
              <a:rPr lang="es-ES_tradnl" dirty="0"/>
              <a:t>Quinto nivel</a:t>
            </a:r>
            <a:endParaRPr lang="en-US" dirty="0"/>
          </a:p>
        </p:txBody>
      </p:sp>
      <p:grpSp>
        <p:nvGrpSpPr>
          <p:cNvPr id="22" name="6 Grupo"/>
          <p:cNvGrpSpPr/>
          <p:nvPr userDrawn="1"/>
        </p:nvGrpSpPr>
        <p:grpSpPr>
          <a:xfrm>
            <a:off x="0" y="0"/>
            <a:ext cx="9144000" cy="744278"/>
            <a:chOff x="0" y="0"/>
            <a:chExt cx="9144000" cy="744278"/>
          </a:xfrm>
        </p:grpSpPr>
        <p:pic>
          <p:nvPicPr>
            <p:cNvPr id="23" name="7 Imagen" descr="logos 111MIL-01.JPG"/>
            <p:cNvPicPr>
              <a:picLocks noChangeAspect="1"/>
            </p:cNvPicPr>
            <p:nvPr/>
          </p:nvPicPr>
          <p:blipFill>
            <a:blip r:embed="rId21" cstate="print"/>
            <a:stretch>
              <a:fillRect/>
            </a:stretch>
          </p:blipFill>
          <p:spPr>
            <a:xfrm>
              <a:off x="0" y="0"/>
              <a:ext cx="1321019" cy="744278"/>
            </a:xfrm>
            <a:prstGeom prst="rect">
              <a:avLst/>
            </a:prstGeom>
          </p:spPr>
        </p:pic>
        <p:pic>
          <p:nvPicPr>
            <p:cNvPr id="24" name="8 Imagen" descr="logos 111MIL-01.JPG"/>
            <p:cNvPicPr>
              <a:picLocks noChangeAspect="1"/>
            </p:cNvPicPr>
            <p:nvPr/>
          </p:nvPicPr>
          <p:blipFill>
            <a:blip r:embed="rId22"/>
            <a:srcRect l="86163"/>
            <a:stretch>
              <a:fillRect/>
            </a:stretch>
          </p:blipFill>
          <p:spPr>
            <a:xfrm>
              <a:off x="1214414" y="0"/>
              <a:ext cx="7929586" cy="744278"/>
            </a:xfrm>
            <a:prstGeom prst="rect">
              <a:avLst/>
            </a:prstGeom>
          </p:spPr>
        </p:pic>
      </p:grpSp>
      <p:pic>
        <p:nvPicPr>
          <p:cNvPr id="28" name="11 Imagen" descr="logos 111MIL-01.JPG"/>
          <p:cNvPicPr>
            <a:picLocks noChangeAspect="1"/>
          </p:cNvPicPr>
          <p:nvPr userDrawn="1"/>
        </p:nvPicPr>
        <p:blipFill>
          <a:blip r:embed="rId22"/>
          <a:srcRect l="86163"/>
          <a:stretch>
            <a:fillRect/>
          </a:stretch>
        </p:blipFill>
        <p:spPr>
          <a:xfrm>
            <a:off x="0" y="6615112"/>
            <a:ext cx="9143968" cy="285752"/>
          </a:xfrm>
          <a:prstGeom prst="rect">
            <a:avLst/>
          </a:prstGeom>
        </p:spPr>
      </p:pic>
      <p:sp>
        <p:nvSpPr>
          <p:cNvPr id="29" name="Footer Placeholder 4"/>
          <p:cNvSpPr>
            <a:spLocks noGrp="1"/>
          </p:cNvSpPr>
          <p:nvPr>
            <p:ph type="ftr" sz="quarter" idx="3"/>
          </p:nvPr>
        </p:nvSpPr>
        <p:spPr>
          <a:xfrm>
            <a:off x="0" y="6575425"/>
            <a:ext cx="3086100" cy="365125"/>
          </a:xfrm>
          <a:prstGeom prst="rect">
            <a:avLst/>
          </a:prstGeom>
        </p:spPr>
        <p:txBody>
          <a:bodyPr anchor="ctr"/>
          <a:lstStyle>
            <a:lvl1pPr>
              <a:defRPr sz="1200">
                <a:solidFill>
                  <a:schemeClr val="bg1"/>
                </a:solidFill>
                <a:latin typeface="Arial" charset="0"/>
                <a:ea typeface="Arial" charset="0"/>
                <a:cs typeface="Arial" charset="0"/>
              </a:defRPr>
            </a:lvl1pPr>
          </a:lstStyle>
          <a:p>
            <a:r>
              <a:rPr lang="es-ES" dirty="0"/>
              <a:t>Módulo 1: Técnicas de Programación</a:t>
            </a:r>
            <a:endParaRPr lang="es-ES_tradnl" dirty="0"/>
          </a:p>
        </p:txBody>
      </p:sp>
      <p:sp>
        <p:nvSpPr>
          <p:cNvPr id="30" name="Slide Number Placeholder 5"/>
          <p:cNvSpPr>
            <a:spLocks noGrp="1"/>
          </p:cNvSpPr>
          <p:nvPr>
            <p:ph type="sldNum" sz="quarter" idx="4"/>
          </p:nvPr>
        </p:nvSpPr>
        <p:spPr>
          <a:xfrm>
            <a:off x="7086568" y="6575424"/>
            <a:ext cx="2057400" cy="365125"/>
          </a:xfrm>
          <a:prstGeom prst="rect">
            <a:avLst/>
          </a:prstGeom>
        </p:spPr>
        <p:txBody>
          <a:bodyPr anchor="ctr"/>
          <a:lstStyle>
            <a:lvl1pPr algn="r">
              <a:defRPr sz="1200">
                <a:solidFill>
                  <a:schemeClr val="bg1"/>
                </a:solidFill>
                <a:latin typeface="Arial" charset="0"/>
                <a:ea typeface="Arial" charset="0"/>
                <a:cs typeface="Arial" charset="0"/>
              </a:defRPr>
            </a:lvl1pPr>
          </a:lstStyle>
          <a:p>
            <a:fld id="{D802D9E1-0DDA-174F-9155-A972C397A999}" type="slidenum">
              <a:rPr lang="es-ES_tradnl" smtClean="0"/>
              <a:pPr/>
              <a:t>‹#›</a:t>
            </a:fld>
            <a:endParaRPr lang="es-ES_tradnl" dirty="0"/>
          </a:p>
        </p:txBody>
      </p:sp>
    </p:spTree>
    <p:extLst>
      <p:ext uri="{BB962C8B-B14F-4D97-AF65-F5344CB8AC3E}">
        <p14:creationId xmlns:p14="http://schemas.microsoft.com/office/powerpoint/2010/main" val="148394952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76" r:id="rId3"/>
    <p:sldLayoutId id="2147483678" r:id="rId4"/>
    <p:sldLayoutId id="2147483673" r:id="rId5"/>
    <p:sldLayoutId id="2147483677" r:id="rId6"/>
    <p:sldLayoutId id="2147483674" r:id="rId7"/>
    <p:sldLayoutId id="2147483679" r:id="rId8"/>
    <p:sldLayoutId id="2147483675" r:id="rId9"/>
    <p:sldLayoutId id="2147483680" r:id="rId10"/>
    <p:sldLayoutId id="2147483663" r:id="rId11"/>
    <p:sldLayoutId id="2147483664" r:id="rId12"/>
    <p:sldLayoutId id="2147483665" r:id="rId13"/>
    <p:sldLayoutId id="2147483666" r:id="rId14"/>
    <p:sldLayoutId id="2147483672" r:id="rId15"/>
    <p:sldLayoutId id="2147483668" r:id="rId16"/>
    <p:sldLayoutId id="2147483669" r:id="rId17"/>
    <p:sldLayoutId id="2147483670" r:id="rId18"/>
    <p:sldLayoutId id="2147483671" r:id="rId19"/>
  </p:sldLayoutIdLst>
  <p:hf hdr="0" dt="0"/>
  <p:txStyles>
    <p:titleStyle>
      <a:lvl1pPr algn="ctr" defTabSz="914400" rtl="0" eaLnBrk="1" latinLnBrk="0" hangingPunct="1">
        <a:lnSpc>
          <a:spcPct val="90000"/>
        </a:lnSpc>
        <a:spcBef>
          <a:spcPct val="0"/>
        </a:spcBef>
        <a:buNone/>
        <a:defRPr sz="4000" b="0" kern="1200" baseline="0">
          <a:solidFill>
            <a:schemeClr val="tx1"/>
          </a:solidFill>
          <a:latin typeface="Arial" charset="0"/>
          <a:ea typeface="Arial" charset="0"/>
          <a:cs typeface="Arial"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image" Target="../media/image21.emf"/><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24.tiff"/><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25.tiff"/><Relationship Id="rId2" Type="http://schemas.openxmlformats.org/officeDocument/2006/relationships/image" Target="../media/image24.tiff"/><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image" Target="../media/image24.tiff"/><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24.tiff"/><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24.tiff"/><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emf"/><Relationship Id="rId1" Type="http://schemas.openxmlformats.org/officeDocument/2006/relationships/slideLayout" Target="../slideLayouts/slideLayout4.xml"/><Relationship Id="rId4" Type="http://schemas.openxmlformats.org/officeDocument/2006/relationships/image" Target="../media/image18.emf"/></Relationships>
</file>

<file path=ppt/slides/_rels/slide24.xml.rels><?xml version="1.0" encoding="UTF-8" standalone="yes"?>
<Relationships xmlns="http://schemas.openxmlformats.org/package/2006/relationships"><Relationship Id="rId2" Type="http://schemas.openxmlformats.org/officeDocument/2006/relationships/image" Target="../media/image26.tiff"/><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image" Target="../media/image27.tiff"/><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image" Target="../media/image31.tiff"/><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1.jpeg"/><Relationship Id="rId1" Type="http://schemas.openxmlformats.org/officeDocument/2006/relationships/slideLayout" Target="../slideLayouts/slideLayout4.xml"/><Relationship Id="rId4" Type="http://schemas.openxmlformats.org/officeDocument/2006/relationships/image" Target="../media/image12.tiff"/></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3.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0.xml"/></Relationships>
</file>

<file path=ppt/slides/_rels/slide64.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0.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4.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3.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0.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14.emf"/><Relationship Id="rId1" Type="http://schemas.openxmlformats.org/officeDocument/2006/relationships/slideLayout" Target="../slideLayouts/slideLayout4.xml"/><Relationship Id="rId6" Type="http://schemas.openxmlformats.org/officeDocument/2006/relationships/image" Target="../media/image18.emf"/><Relationship Id="rId5" Type="http://schemas.openxmlformats.org/officeDocument/2006/relationships/image" Target="../media/image17.emf"/><Relationship Id="rId4" Type="http://schemas.openxmlformats.org/officeDocument/2006/relationships/image" Target="../media/image16.emf"/></Relationships>
</file>

<file path=ppt/slides/_rels/slide9.xml.rels><?xml version="1.0" encoding="UTF-8" standalone="yes"?>
<Relationships xmlns="http://schemas.openxmlformats.org/package/2006/relationships"><Relationship Id="rId2" Type="http://schemas.openxmlformats.org/officeDocument/2006/relationships/image" Target="../media/image19.tiff"/><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p:cNvSpPr>
            <a:spLocks noGrp="1"/>
          </p:cNvSpPr>
          <p:nvPr>
            <p:ph type="ctrTitle"/>
          </p:nvPr>
        </p:nvSpPr>
        <p:spPr>
          <a:xfrm>
            <a:off x="2880" y="170481"/>
            <a:ext cx="9144001" cy="868582"/>
          </a:xfrm>
        </p:spPr>
        <p:txBody>
          <a:bodyPr>
            <a:normAutofit/>
          </a:bodyPr>
          <a:lstStyle/>
          <a:p>
            <a:r>
              <a:rPr lang="es-ES_tradnl" sz="4200" dirty="0"/>
              <a:t>Programación Orientada a Objetos</a:t>
            </a:r>
          </a:p>
        </p:txBody>
      </p:sp>
      <p:sp>
        <p:nvSpPr>
          <p:cNvPr id="7" name="Subtítulo 6"/>
          <p:cNvSpPr>
            <a:spLocks noGrp="1"/>
          </p:cNvSpPr>
          <p:nvPr>
            <p:ph type="subTitle" idx="1"/>
          </p:nvPr>
        </p:nvSpPr>
        <p:spPr/>
        <p:txBody>
          <a:bodyPr/>
          <a:lstStyle/>
          <a:p>
            <a:r>
              <a:rPr lang="es-ES_tradnl" dirty="0"/>
              <a:t>Repaso - Paquetes</a:t>
            </a:r>
          </a:p>
        </p:txBody>
      </p:sp>
    </p:spTree>
    <p:extLst>
      <p:ext uri="{BB962C8B-B14F-4D97-AF65-F5344CB8AC3E}">
        <p14:creationId xmlns:p14="http://schemas.microsoft.com/office/powerpoint/2010/main" val="391641784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C521A2-8761-4043-B158-5F7798DD25D4}"/>
              </a:ext>
            </a:extLst>
          </p:cNvPr>
          <p:cNvSpPr>
            <a:spLocks noGrp="1"/>
          </p:cNvSpPr>
          <p:nvPr>
            <p:ph type="title"/>
          </p:nvPr>
        </p:nvSpPr>
        <p:spPr/>
        <p:txBody>
          <a:bodyPr/>
          <a:lstStyle/>
          <a:p>
            <a:r>
              <a:rPr lang="es-ES_tradnl" b="1" dirty="0"/>
              <a:t>Diagrama de Casos de Uso</a:t>
            </a:r>
            <a:br>
              <a:rPr lang="es-ES_tradnl" b="1" dirty="0"/>
            </a:br>
            <a:r>
              <a:rPr lang="es-ES_tradnl" sz="2800" i="1" dirty="0"/>
              <a:t>Casos de Uso</a:t>
            </a:r>
            <a:endParaRPr lang="es-CO" sz="2800" i="1" dirty="0"/>
          </a:p>
        </p:txBody>
      </p:sp>
      <p:sp>
        <p:nvSpPr>
          <p:cNvPr id="3" name="Content Placeholder 2">
            <a:extLst>
              <a:ext uri="{FF2B5EF4-FFF2-40B4-BE49-F238E27FC236}">
                <a16:creationId xmlns:a16="http://schemas.microsoft.com/office/drawing/2014/main" id="{0115BE68-D266-4E9F-B4DD-2A9D73A3DBD7}"/>
              </a:ext>
            </a:extLst>
          </p:cNvPr>
          <p:cNvSpPr>
            <a:spLocks noGrp="1"/>
          </p:cNvSpPr>
          <p:nvPr>
            <p:ph idx="1"/>
          </p:nvPr>
        </p:nvSpPr>
        <p:spPr>
          <a:xfrm>
            <a:off x="628650" y="2160000"/>
            <a:ext cx="8335736" cy="4351338"/>
          </a:xfrm>
        </p:spPr>
        <p:txBody>
          <a:bodyPr>
            <a:normAutofit fontScale="85000" lnSpcReduction="10000"/>
          </a:bodyPr>
          <a:lstStyle/>
          <a:p>
            <a:pPr marL="571500" indent="-571500">
              <a:lnSpc>
                <a:spcPct val="150000"/>
              </a:lnSpc>
              <a:buFont typeface="Arial" charset="0"/>
              <a:buChar char="•"/>
            </a:pPr>
            <a:r>
              <a:rPr lang="es-ES_tradnl" sz="2400" dirty="0"/>
              <a:t>Se dibujan con elipses y su nombre colocado por debajo/dentro</a:t>
            </a:r>
          </a:p>
          <a:p>
            <a:pPr marL="571500" indent="-571500">
              <a:lnSpc>
                <a:spcPct val="150000"/>
              </a:lnSpc>
              <a:buFont typeface="Arial" charset="0"/>
              <a:buChar char="•"/>
            </a:pPr>
            <a:r>
              <a:rPr lang="es-ES_tradnl" sz="2400" dirty="0"/>
              <a:t>Deben etiquetarse con nombres significativos</a:t>
            </a:r>
          </a:p>
          <a:p>
            <a:pPr marL="571500" indent="-571500">
              <a:lnSpc>
                <a:spcPct val="150000"/>
              </a:lnSpc>
              <a:buFont typeface="Arial" charset="0"/>
              <a:buChar char="•"/>
            </a:pPr>
            <a:r>
              <a:rPr lang="es-ES_tradnl" sz="2400" dirty="0"/>
              <a:t>Se identifican mediante la frase verbal “Verbo </a:t>
            </a:r>
            <a:r>
              <a:rPr lang="es-ES_tradnl" sz="2400" dirty="0" err="1"/>
              <a:t>Inf</a:t>
            </a:r>
            <a:r>
              <a:rPr lang="es-ES_tradnl" sz="2400" dirty="0"/>
              <a:t>. + Objeto” (por ej. Registrar Venta o Generar Comprobante de Inscripción)</a:t>
            </a:r>
          </a:p>
          <a:p>
            <a:pPr marL="571500" indent="-571500">
              <a:lnSpc>
                <a:spcPct val="150000"/>
              </a:lnSpc>
              <a:buFont typeface="Arial" charset="0"/>
              <a:buChar char="•"/>
            </a:pPr>
            <a:r>
              <a:rPr lang="es-ES_tradnl" sz="2400" dirty="0"/>
              <a:t>Tienen que tener un nivel de granularidad apropiado (ni muy alto nivel ni muy bajo)</a:t>
            </a:r>
          </a:p>
          <a:p>
            <a:pPr marL="571500" indent="-571500">
              <a:lnSpc>
                <a:spcPct val="150000"/>
              </a:lnSpc>
              <a:buFont typeface="Arial" charset="0"/>
              <a:buChar char="•"/>
            </a:pPr>
            <a:r>
              <a:rPr lang="es-ES_tradnl" sz="2400" dirty="0"/>
              <a:t>Deben ser únicos (sin repeticiones)</a:t>
            </a:r>
          </a:p>
          <a:p>
            <a:pPr marL="571500" indent="-571500">
              <a:lnSpc>
                <a:spcPct val="150000"/>
              </a:lnSpc>
              <a:buFont typeface="Arial" charset="0"/>
              <a:buChar char="•"/>
            </a:pPr>
            <a:r>
              <a:rPr lang="es-ES_tradnl" sz="2400" dirty="0"/>
              <a:t>Abarcan el funcionamiento normal y excepcional de un servicio</a:t>
            </a:r>
          </a:p>
          <a:p>
            <a:pPr marL="571500" indent="-571500">
              <a:lnSpc>
                <a:spcPct val="150000"/>
              </a:lnSpc>
              <a:buFont typeface="Arial" charset="0"/>
              <a:buChar char="•"/>
            </a:pPr>
            <a:endParaRPr lang="es-ES_tradnl" sz="2400" dirty="0"/>
          </a:p>
        </p:txBody>
      </p:sp>
      <p:sp>
        <p:nvSpPr>
          <p:cNvPr id="5" name="Slide Number Placeholder 4">
            <a:extLst>
              <a:ext uri="{FF2B5EF4-FFF2-40B4-BE49-F238E27FC236}">
                <a16:creationId xmlns:a16="http://schemas.microsoft.com/office/drawing/2014/main" id="{50675DCB-2A9C-4CFE-B7A7-C9740A6FF83C}"/>
              </a:ext>
            </a:extLst>
          </p:cNvPr>
          <p:cNvSpPr>
            <a:spLocks noGrp="1"/>
          </p:cNvSpPr>
          <p:nvPr>
            <p:ph type="sldNum" sz="quarter" idx="12"/>
          </p:nvPr>
        </p:nvSpPr>
        <p:spPr/>
        <p:txBody>
          <a:bodyPr/>
          <a:lstStyle/>
          <a:p>
            <a:fld id="{D802D9E1-0DDA-174F-9155-A972C397A999}" type="slidenum">
              <a:rPr lang="es-ES_tradnl" smtClean="0"/>
              <a:pPr/>
              <a:t>9</a:t>
            </a:fld>
            <a:endParaRPr lang="es-ES_tradnl" dirty="0"/>
          </a:p>
        </p:txBody>
      </p:sp>
      <p:pic>
        <p:nvPicPr>
          <p:cNvPr id="7" name="Imagen 1">
            <a:extLst>
              <a:ext uri="{FF2B5EF4-FFF2-40B4-BE49-F238E27FC236}">
                <a16:creationId xmlns:a16="http://schemas.microsoft.com/office/drawing/2014/main" id="{5F3C07D5-5565-433B-8C33-34A055543CDD}"/>
              </a:ext>
            </a:extLst>
          </p:cNvPr>
          <p:cNvPicPr>
            <a:picLocks noChangeAspect="1"/>
          </p:cNvPicPr>
          <p:nvPr/>
        </p:nvPicPr>
        <p:blipFill>
          <a:blip r:embed="rId2"/>
          <a:stretch>
            <a:fillRect/>
          </a:stretch>
        </p:blipFill>
        <p:spPr>
          <a:xfrm>
            <a:off x="6784980" y="4821496"/>
            <a:ext cx="1958971" cy="1154762"/>
          </a:xfrm>
          <a:prstGeom prst="rect">
            <a:avLst/>
          </a:prstGeom>
        </p:spPr>
      </p:pic>
      <p:sp>
        <p:nvSpPr>
          <p:cNvPr id="8" name="Marcador de pie de página 3">
            <a:extLst>
              <a:ext uri="{FF2B5EF4-FFF2-40B4-BE49-F238E27FC236}">
                <a16:creationId xmlns:a16="http://schemas.microsoft.com/office/drawing/2014/main" id="{67699FFE-80E0-4A58-B43C-37B5204FD587}"/>
              </a:ext>
            </a:extLst>
          </p:cNvPr>
          <p:cNvSpPr>
            <a:spLocks noGrp="1"/>
          </p:cNvSpPr>
          <p:nvPr>
            <p:ph type="ftr" sz="quarter" idx="11"/>
          </p:nvPr>
        </p:nvSpPr>
        <p:spPr>
          <a:xfrm>
            <a:off x="-1" y="6575425"/>
            <a:ext cx="3914775" cy="365125"/>
          </a:xfrm>
        </p:spPr>
        <p:txBody>
          <a:bodyPr/>
          <a:lstStyle/>
          <a:p>
            <a:pPr algn="l"/>
            <a:r>
              <a:rPr lang="es-ES" dirty="0">
                <a:solidFill>
                  <a:schemeClr val="bg1"/>
                </a:solidFill>
              </a:rPr>
              <a:t>Módulo 2: Programación Orientada a Objetos</a:t>
            </a:r>
            <a:endParaRPr lang="es-ES_tradnl" dirty="0"/>
          </a:p>
        </p:txBody>
      </p:sp>
    </p:spTree>
    <p:extLst>
      <p:ext uri="{BB962C8B-B14F-4D97-AF65-F5344CB8AC3E}">
        <p14:creationId xmlns:p14="http://schemas.microsoft.com/office/powerpoint/2010/main" val="13284796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C521A2-8761-4043-B158-5F7798DD25D4}"/>
              </a:ext>
            </a:extLst>
          </p:cNvPr>
          <p:cNvSpPr>
            <a:spLocks noGrp="1"/>
          </p:cNvSpPr>
          <p:nvPr>
            <p:ph type="title"/>
          </p:nvPr>
        </p:nvSpPr>
        <p:spPr/>
        <p:txBody>
          <a:bodyPr/>
          <a:lstStyle/>
          <a:p>
            <a:r>
              <a:rPr lang="es-ES_tradnl" b="1" dirty="0"/>
              <a:t>Diagrama de Casos de Uso</a:t>
            </a:r>
            <a:br>
              <a:rPr lang="es-ES_tradnl" b="1" dirty="0"/>
            </a:br>
            <a:r>
              <a:rPr lang="es-ES_tradnl" sz="2800" i="1" dirty="0"/>
              <a:t>Identificación de Casos de Uso </a:t>
            </a:r>
            <a:endParaRPr lang="es-CO" sz="2800" i="1" dirty="0"/>
          </a:p>
        </p:txBody>
      </p:sp>
      <p:sp>
        <p:nvSpPr>
          <p:cNvPr id="3" name="Content Placeholder 2">
            <a:extLst>
              <a:ext uri="{FF2B5EF4-FFF2-40B4-BE49-F238E27FC236}">
                <a16:creationId xmlns:a16="http://schemas.microsoft.com/office/drawing/2014/main" id="{0115BE68-D266-4E9F-B4DD-2A9D73A3DBD7}"/>
              </a:ext>
            </a:extLst>
          </p:cNvPr>
          <p:cNvSpPr>
            <a:spLocks noGrp="1"/>
          </p:cNvSpPr>
          <p:nvPr>
            <p:ph idx="1"/>
          </p:nvPr>
        </p:nvSpPr>
        <p:spPr>
          <a:xfrm>
            <a:off x="628650" y="2160000"/>
            <a:ext cx="8335736" cy="4351338"/>
          </a:xfrm>
        </p:spPr>
        <p:txBody>
          <a:bodyPr>
            <a:normAutofit/>
          </a:bodyPr>
          <a:lstStyle/>
          <a:p>
            <a:pPr marL="571500" indent="-571500">
              <a:lnSpc>
                <a:spcPct val="150000"/>
              </a:lnSpc>
              <a:buFont typeface="Arial" charset="0"/>
              <a:buChar char="•"/>
            </a:pPr>
            <a:r>
              <a:rPr lang="es-ES_tradnl" sz="2400" dirty="0"/>
              <a:t>Identificar las acciones que se pueden realizar en el sistema</a:t>
            </a:r>
          </a:p>
          <a:p>
            <a:pPr marL="571500" indent="-571500">
              <a:lnSpc>
                <a:spcPct val="150000"/>
              </a:lnSpc>
              <a:buFont typeface="Arial" charset="0"/>
              <a:buChar char="•"/>
            </a:pPr>
            <a:r>
              <a:rPr lang="es-ES_tradnl" sz="2400" dirty="0"/>
              <a:t>Listar dichas acciones con nombres representativos</a:t>
            </a:r>
          </a:p>
          <a:p>
            <a:pPr marL="571500" indent="-571500">
              <a:lnSpc>
                <a:spcPct val="150000"/>
              </a:lnSpc>
              <a:buFont typeface="Arial" charset="0"/>
              <a:buChar char="•"/>
            </a:pPr>
            <a:endParaRPr lang="es-ES_tradnl" sz="2400" dirty="0"/>
          </a:p>
          <a:p>
            <a:pPr marL="571500" indent="-571500">
              <a:lnSpc>
                <a:spcPct val="150000"/>
              </a:lnSpc>
              <a:buFont typeface="Arial" charset="0"/>
              <a:buChar char="•"/>
            </a:pPr>
            <a:endParaRPr lang="es-ES_tradnl" sz="2400" dirty="0"/>
          </a:p>
        </p:txBody>
      </p:sp>
      <p:sp>
        <p:nvSpPr>
          <p:cNvPr id="5" name="Slide Number Placeholder 4">
            <a:extLst>
              <a:ext uri="{FF2B5EF4-FFF2-40B4-BE49-F238E27FC236}">
                <a16:creationId xmlns:a16="http://schemas.microsoft.com/office/drawing/2014/main" id="{50675DCB-2A9C-4CFE-B7A7-C9740A6FF83C}"/>
              </a:ext>
            </a:extLst>
          </p:cNvPr>
          <p:cNvSpPr>
            <a:spLocks noGrp="1"/>
          </p:cNvSpPr>
          <p:nvPr>
            <p:ph type="sldNum" sz="quarter" idx="12"/>
          </p:nvPr>
        </p:nvSpPr>
        <p:spPr/>
        <p:txBody>
          <a:bodyPr/>
          <a:lstStyle/>
          <a:p>
            <a:fld id="{D802D9E1-0DDA-174F-9155-A972C397A999}" type="slidenum">
              <a:rPr lang="es-ES_tradnl" smtClean="0"/>
              <a:pPr/>
              <a:t>10</a:t>
            </a:fld>
            <a:endParaRPr lang="es-ES_tradnl" dirty="0"/>
          </a:p>
        </p:txBody>
      </p:sp>
      <p:pic>
        <p:nvPicPr>
          <p:cNvPr id="7" name="Imagen 1">
            <a:extLst>
              <a:ext uri="{FF2B5EF4-FFF2-40B4-BE49-F238E27FC236}">
                <a16:creationId xmlns:a16="http://schemas.microsoft.com/office/drawing/2014/main" id="{5F3C07D5-5565-433B-8C33-34A055543CDD}"/>
              </a:ext>
            </a:extLst>
          </p:cNvPr>
          <p:cNvPicPr>
            <a:picLocks noChangeAspect="1"/>
          </p:cNvPicPr>
          <p:nvPr/>
        </p:nvPicPr>
        <p:blipFill>
          <a:blip r:embed="rId2"/>
          <a:stretch>
            <a:fillRect/>
          </a:stretch>
        </p:blipFill>
        <p:spPr>
          <a:xfrm>
            <a:off x="6784980" y="4821496"/>
            <a:ext cx="1958971" cy="1154762"/>
          </a:xfrm>
          <a:prstGeom prst="rect">
            <a:avLst/>
          </a:prstGeom>
        </p:spPr>
      </p:pic>
      <p:grpSp>
        <p:nvGrpSpPr>
          <p:cNvPr id="8" name="Group 4">
            <a:extLst>
              <a:ext uri="{FF2B5EF4-FFF2-40B4-BE49-F238E27FC236}">
                <a16:creationId xmlns:a16="http://schemas.microsoft.com/office/drawing/2014/main" id="{FD0185B0-473E-469C-A8F2-F47104E98124}"/>
              </a:ext>
            </a:extLst>
          </p:cNvPr>
          <p:cNvGrpSpPr>
            <a:grpSpLocks noChangeAspect="1"/>
          </p:cNvGrpSpPr>
          <p:nvPr/>
        </p:nvGrpSpPr>
        <p:grpSpPr bwMode="auto">
          <a:xfrm>
            <a:off x="2010757" y="4069760"/>
            <a:ext cx="3927475" cy="2481263"/>
            <a:chOff x="1938" y="2658"/>
            <a:chExt cx="2474" cy="1563"/>
          </a:xfrm>
        </p:grpSpPr>
        <p:sp>
          <p:nvSpPr>
            <p:cNvPr id="9" name="AutoShape 3">
              <a:extLst>
                <a:ext uri="{FF2B5EF4-FFF2-40B4-BE49-F238E27FC236}">
                  <a16:creationId xmlns:a16="http://schemas.microsoft.com/office/drawing/2014/main" id="{922FDE44-CF37-46FF-9F9F-2C73197D253D}"/>
                </a:ext>
              </a:extLst>
            </p:cNvPr>
            <p:cNvSpPr>
              <a:spLocks noChangeAspect="1" noChangeArrowheads="1" noTextEdit="1"/>
            </p:cNvSpPr>
            <p:nvPr/>
          </p:nvSpPr>
          <p:spPr bwMode="auto">
            <a:xfrm>
              <a:off x="1938" y="2658"/>
              <a:ext cx="2474" cy="1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s-CO" dirty="0"/>
            </a:p>
          </p:txBody>
        </p:sp>
        <p:sp>
          <p:nvSpPr>
            <p:cNvPr id="10" name="Freeform 5">
              <a:extLst>
                <a:ext uri="{FF2B5EF4-FFF2-40B4-BE49-F238E27FC236}">
                  <a16:creationId xmlns:a16="http://schemas.microsoft.com/office/drawing/2014/main" id="{84F9DD04-907B-4AF3-A353-0CB722C85FD3}"/>
                </a:ext>
              </a:extLst>
            </p:cNvPr>
            <p:cNvSpPr>
              <a:spLocks noEditPoints="1"/>
            </p:cNvSpPr>
            <p:nvPr/>
          </p:nvSpPr>
          <p:spPr bwMode="auto">
            <a:xfrm>
              <a:off x="2031" y="3407"/>
              <a:ext cx="75" cy="98"/>
            </a:xfrm>
            <a:custGeom>
              <a:avLst/>
              <a:gdLst>
                <a:gd name="T0" fmla="*/ 14 w 91"/>
                <a:gd name="T1" fmla="*/ 80 h 120"/>
                <a:gd name="T2" fmla="*/ 14 w 91"/>
                <a:gd name="T3" fmla="*/ 80 h 120"/>
                <a:gd name="T4" fmla="*/ 19 w 91"/>
                <a:gd name="T5" fmla="*/ 96 h 120"/>
                <a:gd name="T6" fmla="*/ 46 w 91"/>
                <a:gd name="T7" fmla="*/ 107 h 120"/>
                <a:gd name="T8" fmla="*/ 62 w 91"/>
                <a:gd name="T9" fmla="*/ 105 h 120"/>
                <a:gd name="T10" fmla="*/ 76 w 91"/>
                <a:gd name="T11" fmla="*/ 87 h 120"/>
                <a:gd name="T12" fmla="*/ 70 w 91"/>
                <a:gd name="T13" fmla="*/ 74 h 120"/>
                <a:gd name="T14" fmla="*/ 51 w 91"/>
                <a:gd name="T15" fmla="*/ 67 h 120"/>
                <a:gd name="T16" fmla="*/ 36 w 91"/>
                <a:gd name="T17" fmla="*/ 64 h 120"/>
                <a:gd name="T18" fmla="*/ 14 w 91"/>
                <a:gd name="T19" fmla="*/ 56 h 120"/>
                <a:gd name="T20" fmla="*/ 4 w 91"/>
                <a:gd name="T21" fmla="*/ 35 h 120"/>
                <a:gd name="T22" fmla="*/ 14 w 91"/>
                <a:gd name="T23" fmla="*/ 10 h 120"/>
                <a:gd name="T24" fmla="*/ 44 w 91"/>
                <a:gd name="T25" fmla="*/ 0 h 120"/>
                <a:gd name="T26" fmla="*/ 75 w 91"/>
                <a:gd name="T27" fmla="*/ 9 h 120"/>
                <a:gd name="T28" fmla="*/ 87 w 91"/>
                <a:gd name="T29" fmla="*/ 36 h 120"/>
                <a:gd name="T30" fmla="*/ 73 w 91"/>
                <a:gd name="T31" fmla="*/ 36 h 120"/>
                <a:gd name="T32" fmla="*/ 68 w 91"/>
                <a:gd name="T33" fmla="*/ 22 h 120"/>
                <a:gd name="T34" fmla="*/ 44 w 91"/>
                <a:gd name="T35" fmla="*/ 13 h 120"/>
                <a:gd name="T36" fmla="*/ 24 w 91"/>
                <a:gd name="T37" fmla="*/ 19 h 120"/>
                <a:gd name="T38" fmla="*/ 18 w 91"/>
                <a:gd name="T39" fmla="*/ 32 h 120"/>
                <a:gd name="T40" fmla="*/ 25 w 91"/>
                <a:gd name="T41" fmla="*/ 45 h 120"/>
                <a:gd name="T42" fmla="*/ 46 w 91"/>
                <a:gd name="T43" fmla="*/ 51 h 120"/>
                <a:gd name="T44" fmla="*/ 62 w 91"/>
                <a:gd name="T45" fmla="*/ 54 h 120"/>
                <a:gd name="T46" fmla="*/ 80 w 91"/>
                <a:gd name="T47" fmla="*/ 62 h 120"/>
                <a:gd name="T48" fmla="*/ 91 w 91"/>
                <a:gd name="T49" fmla="*/ 85 h 120"/>
                <a:gd name="T50" fmla="*/ 77 w 91"/>
                <a:gd name="T51" fmla="*/ 112 h 120"/>
                <a:gd name="T52" fmla="*/ 45 w 91"/>
                <a:gd name="T53" fmla="*/ 120 h 120"/>
                <a:gd name="T54" fmla="*/ 12 w 91"/>
                <a:gd name="T55" fmla="*/ 109 h 120"/>
                <a:gd name="T56" fmla="*/ 0 w 91"/>
                <a:gd name="T57" fmla="*/ 80 h 120"/>
                <a:gd name="T58" fmla="*/ 14 w 91"/>
                <a:gd name="T59" fmla="*/ 80 h 120"/>
                <a:gd name="T60" fmla="*/ 45 w 91"/>
                <a:gd name="T61" fmla="*/ 0 h 120"/>
                <a:gd name="T62" fmla="*/ 45 w 91"/>
                <a:gd name="T63" fmla="*/ 0 h 120"/>
                <a:gd name="T64" fmla="*/ 45 w 91"/>
                <a:gd name="T65"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1" h="120">
                  <a:moveTo>
                    <a:pt x="14" y="80"/>
                  </a:moveTo>
                  <a:lnTo>
                    <a:pt x="14" y="80"/>
                  </a:lnTo>
                  <a:cubicBezTo>
                    <a:pt x="15" y="86"/>
                    <a:pt x="16" y="92"/>
                    <a:pt x="19" y="96"/>
                  </a:cubicBezTo>
                  <a:cubicBezTo>
                    <a:pt x="24" y="103"/>
                    <a:pt x="33" y="107"/>
                    <a:pt x="46" y="107"/>
                  </a:cubicBezTo>
                  <a:cubicBezTo>
                    <a:pt x="52" y="107"/>
                    <a:pt x="57" y="106"/>
                    <a:pt x="62" y="105"/>
                  </a:cubicBezTo>
                  <a:cubicBezTo>
                    <a:pt x="71" y="101"/>
                    <a:pt x="76" y="96"/>
                    <a:pt x="76" y="87"/>
                  </a:cubicBezTo>
                  <a:cubicBezTo>
                    <a:pt x="76" y="81"/>
                    <a:pt x="74" y="77"/>
                    <a:pt x="70" y="74"/>
                  </a:cubicBezTo>
                  <a:cubicBezTo>
                    <a:pt x="66" y="72"/>
                    <a:pt x="60" y="69"/>
                    <a:pt x="51" y="67"/>
                  </a:cubicBezTo>
                  <a:lnTo>
                    <a:pt x="36" y="64"/>
                  </a:lnTo>
                  <a:cubicBezTo>
                    <a:pt x="26" y="62"/>
                    <a:pt x="19" y="59"/>
                    <a:pt x="14" y="56"/>
                  </a:cubicBezTo>
                  <a:cubicBezTo>
                    <a:pt x="7" y="52"/>
                    <a:pt x="4" y="44"/>
                    <a:pt x="4" y="35"/>
                  </a:cubicBezTo>
                  <a:cubicBezTo>
                    <a:pt x="4" y="25"/>
                    <a:pt x="7" y="16"/>
                    <a:pt x="14" y="10"/>
                  </a:cubicBezTo>
                  <a:cubicBezTo>
                    <a:pt x="21" y="3"/>
                    <a:pt x="31" y="0"/>
                    <a:pt x="44" y="0"/>
                  </a:cubicBezTo>
                  <a:cubicBezTo>
                    <a:pt x="56" y="0"/>
                    <a:pt x="66" y="3"/>
                    <a:pt x="75" y="9"/>
                  </a:cubicBezTo>
                  <a:cubicBezTo>
                    <a:pt x="83" y="14"/>
                    <a:pt x="87" y="24"/>
                    <a:pt x="87" y="36"/>
                  </a:cubicBezTo>
                  <a:lnTo>
                    <a:pt x="73" y="36"/>
                  </a:lnTo>
                  <a:cubicBezTo>
                    <a:pt x="72" y="30"/>
                    <a:pt x="70" y="25"/>
                    <a:pt x="68" y="22"/>
                  </a:cubicBezTo>
                  <a:cubicBezTo>
                    <a:pt x="63" y="16"/>
                    <a:pt x="55" y="13"/>
                    <a:pt x="44" y="13"/>
                  </a:cubicBezTo>
                  <a:cubicBezTo>
                    <a:pt x="35" y="13"/>
                    <a:pt x="28" y="15"/>
                    <a:pt x="24" y="19"/>
                  </a:cubicBezTo>
                  <a:cubicBezTo>
                    <a:pt x="20" y="23"/>
                    <a:pt x="18" y="27"/>
                    <a:pt x="18" y="32"/>
                  </a:cubicBezTo>
                  <a:cubicBezTo>
                    <a:pt x="18" y="38"/>
                    <a:pt x="21" y="42"/>
                    <a:pt x="25" y="45"/>
                  </a:cubicBezTo>
                  <a:cubicBezTo>
                    <a:pt x="28" y="46"/>
                    <a:pt x="35" y="48"/>
                    <a:pt x="46" y="51"/>
                  </a:cubicBezTo>
                  <a:lnTo>
                    <a:pt x="62" y="54"/>
                  </a:lnTo>
                  <a:cubicBezTo>
                    <a:pt x="70" y="56"/>
                    <a:pt x="76" y="59"/>
                    <a:pt x="80" y="62"/>
                  </a:cubicBezTo>
                  <a:cubicBezTo>
                    <a:pt x="87" y="67"/>
                    <a:pt x="91" y="75"/>
                    <a:pt x="91" y="85"/>
                  </a:cubicBezTo>
                  <a:cubicBezTo>
                    <a:pt x="91" y="98"/>
                    <a:pt x="86" y="107"/>
                    <a:pt x="77" y="112"/>
                  </a:cubicBezTo>
                  <a:cubicBezTo>
                    <a:pt x="68" y="117"/>
                    <a:pt x="57" y="120"/>
                    <a:pt x="45" y="120"/>
                  </a:cubicBezTo>
                  <a:cubicBezTo>
                    <a:pt x="31" y="120"/>
                    <a:pt x="20" y="117"/>
                    <a:pt x="12" y="109"/>
                  </a:cubicBezTo>
                  <a:cubicBezTo>
                    <a:pt x="4" y="102"/>
                    <a:pt x="0" y="92"/>
                    <a:pt x="0" y="80"/>
                  </a:cubicBezTo>
                  <a:lnTo>
                    <a:pt x="14" y="80"/>
                  </a:lnTo>
                  <a:close/>
                  <a:moveTo>
                    <a:pt x="45" y="0"/>
                  </a:moveTo>
                  <a:lnTo>
                    <a:pt x="45" y="0"/>
                  </a:lnTo>
                  <a:lnTo>
                    <a:pt x="45"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11" name="Freeform 6">
              <a:extLst>
                <a:ext uri="{FF2B5EF4-FFF2-40B4-BE49-F238E27FC236}">
                  <a16:creationId xmlns:a16="http://schemas.microsoft.com/office/drawing/2014/main" id="{7D337512-9337-4927-BA80-F34ED949617F}"/>
                </a:ext>
              </a:extLst>
            </p:cNvPr>
            <p:cNvSpPr>
              <a:spLocks noEditPoints="1"/>
            </p:cNvSpPr>
            <p:nvPr/>
          </p:nvSpPr>
          <p:spPr bwMode="auto">
            <a:xfrm>
              <a:off x="2116" y="3433"/>
              <a:ext cx="63" cy="72"/>
            </a:xfrm>
            <a:custGeom>
              <a:avLst/>
              <a:gdLst>
                <a:gd name="T0" fmla="*/ 39 w 78"/>
                <a:gd name="T1" fmla="*/ 77 h 89"/>
                <a:gd name="T2" fmla="*/ 39 w 78"/>
                <a:gd name="T3" fmla="*/ 77 h 89"/>
                <a:gd name="T4" fmla="*/ 58 w 78"/>
                <a:gd name="T5" fmla="*/ 66 h 89"/>
                <a:gd name="T6" fmla="*/ 63 w 78"/>
                <a:gd name="T7" fmla="*/ 43 h 89"/>
                <a:gd name="T8" fmla="*/ 60 w 78"/>
                <a:gd name="T9" fmla="*/ 24 h 89"/>
                <a:gd name="T10" fmla="*/ 39 w 78"/>
                <a:gd name="T11" fmla="*/ 12 h 89"/>
                <a:gd name="T12" fmla="*/ 21 w 78"/>
                <a:gd name="T13" fmla="*/ 22 h 89"/>
                <a:gd name="T14" fmla="*/ 15 w 78"/>
                <a:gd name="T15" fmla="*/ 46 h 89"/>
                <a:gd name="T16" fmla="*/ 21 w 78"/>
                <a:gd name="T17" fmla="*/ 68 h 89"/>
                <a:gd name="T18" fmla="*/ 39 w 78"/>
                <a:gd name="T19" fmla="*/ 77 h 89"/>
                <a:gd name="T20" fmla="*/ 39 w 78"/>
                <a:gd name="T21" fmla="*/ 77 h 89"/>
                <a:gd name="T22" fmla="*/ 40 w 78"/>
                <a:gd name="T23" fmla="*/ 0 h 89"/>
                <a:gd name="T24" fmla="*/ 40 w 78"/>
                <a:gd name="T25" fmla="*/ 0 h 89"/>
                <a:gd name="T26" fmla="*/ 67 w 78"/>
                <a:gd name="T27" fmla="*/ 11 h 89"/>
                <a:gd name="T28" fmla="*/ 78 w 78"/>
                <a:gd name="T29" fmla="*/ 42 h 89"/>
                <a:gd name="T30" fmla="*/ 68 w 78"/>
                <a:gd name="T31" fmla="*/ 76 h 89"/>
                <a:gd name="T32" fmla="*/ 38 w 78"/>
                <a:gd name="T33" fmla="*/ 89 h 89"/>
                <a:gd name="T34" fmla="*/ 10 w 78"/>
                <a:gd name="T35" fmla="*/ 77 h 89"/>
                <a:gd name="T36" fmla="*/ 0 w 78"/>
                <a:gd name="T37" fmla="*/ 46 h 89"/>
                <a:gd name="T38" fmla="*/ 11 w 78"/>
                <a:gd name="T39" fmla="*/ 13 h 89"/>
                <a:gd name="T40" fmla="*/ 40 w 78"/>
                <a:gd name="T41" fmla="*/ 0 h 89"/>
                <a:gd name="T42" fmla="*/ 40 w 78"/>
                <a:gd name="T43" fmla="*/ 0 h 89"/>
                <a:gd name="T44" fmla="*/ 39 w 78"/>
                <a:gd name="T45" fmla="*/ 1 h 89"/>
                <a:gd name="T46" fmla="*/ 39 w 78"/>
                <a:gd name="T47" fmla="*/ 1 h 89"/>
                <a:gd name="T48" fmla="*/ 39 w 78"/>
                <a:gd name="T49" fmla="*/ 1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8" h="89">
                  <a:moveTo>
                    <a:pt x="39" y="77"/>
                  </a:moveTo>
                  <a:lnTo>
                    <a:pt x="39" y="77"/>
                  </a:lnTo>
                  <a:cubicBezTo>
                    <a:pt x="48" y="77"/>
                    <a:pt x="55" y="73"/>
                    <a:pt x="58" y="66"/>
                  </a:cubicBezTo>
                  <a:cubicBezTo>
                    <a:pt x="62" y="59"/>
                    <a:pt x="63" y="51"/>
                    <a:pt x="63" y="43"/>
                  </a:cubicBezTo>
                  <a:cubicBezTo>
                    <a:pt x="63" y="35"/>
                    <a:pt x="62" y="29"/>
                    <a:pt x="60" y="24"/>
                  </a:cubicBezTo>
                  <a:cubicBezTo>
                    <a:pt x="56" y="16"/>
                    <a:pt x="49" y="12"/>
                    <a:pt x="39" y="12"/>
                  </a:cubicBezTo>
                  <a:cubicBezTo>
                    <a:pt x="31" y="12"/>
                    <a:pt x="24" y="16"/>
                    <a:pt x="21" y="22"/>
                  </a:cubicBezTo>
                  <a:cubicBezTo>
                    <a:pt x="17" y="29"/>
                    <a:pt x="15" y="37"/>
                    <a:pt x="15" y="46"/>
                  </a:cubicBezTo>
                  <a:cubicBezTo>
                    <a:pt x="15" y="55"/>
                    <a:pt x="17" y="62"/>
                    <a:pt x="21" y="68"/>
                  </a:cubicBezTo>
                  <a:cubicBezTo>
                    <a:pt x="24" y="74"/>
                    <a:pt x="31" y="77"/>
                    <a:pt x="39" y="77"/>
                  </a:cubicBezTo>
                  <a:lnTo>
                    <a:pt x="39" y="77"/>
                  </a:lnTo>
                  <a:close/>
                  <a:moveTo>
                    <a:pt x="40" y="0"/>
                  </a:moveTo>
                  <a:lnTo>
                    <a:pt x="40" y="0"/>
                  </a:lnTo>
                  <a:cubicBezTo>
                    <a:pt x="50" y="0"/>
                    <a:pt x="59" y="4"/>
                    <a:pt x="67" y="11"/>
                  </a:cubicBezTo>
                  <a:cubicBezTo>
                    <a:pt x="74" y="18"/>
                    <a:pt x="78" y="29"/>
                    <a:pt x="78" y="42"/>
                  </a:cubicBezTo>
                  <a:cubicBezTo>
                    <a:pt x="78" y="56"/>
                    <a:pt x="75" y="67"/>
                    <a:pt x="68" y="76"/>
                  </a:cubicBezTo>
                  <a:cubicBezTo>
                    <a:pt x="62" y="84"/>
                    <a:pt x="51" y="89"/>
                    <a:pt x="38" y="89"/>
                  </a:cubicBezTo>
                  <a:cubicBezTo>
                    <a:pt x="26" y="89"/>
                    <a:pt x="17" y="85"/>
                    <a:pt x="10" y="77"/>
                  </a:cubicBezTo>
                  <a:cubicBezTo>
                    <a:pt x="4" y="70"/>
                    <a:pt x="0" y="59"/>
                    <a:pt x="0" y="46"/>
                  </a:cubicBezTo>
                  <a:cubicBezTo>
                    <a:pt x="0" y="32"/>
                    <a:pt x="4" y="21"/>
                    <a:pt x="11" y="13"/>
                  </a:cubicBezTo>
                  <a:cubicBezTo>
                    <a:pt x="18" y="4"/>
                    <a:pt x="28" y="0"/>
                    <a:pt x="40" y="0"/>
                  </a:cubicBezTo>
                  <a:lnTo>
                    <a:pt x="40" y="0"/>
                  </a:lnTo>
                  <a:close/>
                  <a:moveTo>
                    <a:pt x="39" y="1"/>
                  </a:moveTo>
                  <a:lnTo>
                    <a:pt x="39" y="1"/>
                  </a:lnTo>
                  <a:lnTo>
                    <a:pt x="39" y="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12" name="Freeform 7">
              <a:extLst>
                <a:ext uri="{FF2B5EF4-FFF2-40B4-BE49-F238E27FC236}">
                  <a16:creationId xmlns:a16="http://schemas.microsoft.com/office/drawing/2014/main" id="{98B0146A-E589-44EF-82EF-BD74F01E5E5D}"/>
                </a:ext>
              </a:extLst>
            </p:cNvPr>
            <p:cNvSpPr>
              <a:spLocks noEditPoints="1"/>
            </p:cNvSpPr>
            <p:nvPr/>
          </p:nvSpPr>
          <p:spPr bwMode="auto">
            <a:xfrm>
              <a:off x="2188" y="3433"/>
              <a:ext cx="59" cy="72"/>
            </a:xfrm>
            <a:custGeom>
              <a:avLst/>
              <a:gdLst>
                <a:gd name="T0" fmla="*/ 38 w 72"/>
                <a:gd name="T1" fmla="*/ 0 h 88"/>
                <a:gd name="T2" fmla="*/ 38 w 72"/>
                <a:gd name="T3" fmla="*/ 0 h 88"/>
                <a:gd name="T4" fmla="*/ 61 w 72"/>
                <a:gd name="T5" fmla="*/ 7 h 88"/>
                <a:gd name="T6" fmla="*/ 72 w 72"/>
                <a:gd name="T7" fmla="*/ 31 h 88"/>
                <a:gd name="T8" fmla="*/ 58 w 72"/>
                <a:gd name="T9" fmla="*/ 31 h 88"/>
                <a:gd name="T10" fmla="*/ 52 w 72"/>
                <a:gd name="T11" fmla="*/ 18 h 88"/>
                <a:gd name="T12" fmla="*/ 38 w 72"/>
                <a:gd name="T13" fmla="*/ 13 h 88"/>
                <a:gd name="T14" fmla="*/ 19 w 72"/>
                <a:gd name="T15" fmla="*/ 26 h 88"/>
                <a:gd name="T16" fmla="*/ 15 w 72"/>
                <a:gd name="T17" fmla="*/ 47 h 88"/>
                <a:gd name="T18" fmla="*/ 21 w 72"/>
                <a:gd name="T19" fmla="*/ 68 h 88"/>
                <a:gd name="T20" fmla="*/ 37 w 72"/>
                <a:gd name="T21" fmla="*/ 76 h 88"/>
                <a:gd name="T22" fmla="*/ 51 w 72"/>
                <a:gd name="T23" fmla="*/ 71 h 88"/>
                <a:gd name="T24" fmla="*/ 58 w 72"/>
                <a:gd name="T25" fmla="*/ 56 h 88"/>
                <a:gd name="T26" fmla="*/ 72 w 72"/>
                <a:gd name="T27" fmla="*/ 56 h 88"/>
                <a:gd name="T28" fmla="*/ 60 w 72"/>
                <a:gd name="T29" fmla="*/ 81 h 88"/>
                <a:gd name="T30" fmla="*/ 36 w 72"/>
                <a:gd name="T31" fmla="*/ 88 h 88"/>
                <a:gd name="T32" fmla="*/ 10 w 72"/>
                <a:gd name="T33" fmla="*/ 76 h 88"/>
                <a:gd name="T34" fmla="*/ 0 w 72"/>
                <a:gd name="T35" fmla="*/ 47 h 88"/>
                <a:gd name="T36" fmla="*/ 11 w 72"/>
                <a:gd name="T37" fmla="*/ 12 h 88"/>
                <a:gd name="T38" fmla="*/ 38 w 72"/>
                <a:gd name="T39" fmla="*/ 0 h 88"/>
                <a:gd name="T40" fmla="*/ 38 w 72"/>
                <a:gd name="T41" fmla="*/ 0 h 88"/>
                <a:gd name="T42" fmla="*/ 36 w 72"/>
                <a:gd name="T43" fmla="*/ 1 h 88"/>
                <a:gd name="T44" fmla="*/ 36 w 72"/>
                <a:gd name="T45" fmla="*/ 1 h 88"/>
                <a:gd name="T46" fmla="*/ 36 w 72"/>
                <a:gd name="T47" fmla="*/ 1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2" h="88">
                  <a:moveTo>
                    <a:pt x="38" y="0"/>
                  </a:moveTo>
                  <a:lnTo>
                    <a:pt x="38" y="0"/>
                  </a:lnTo>
                  <a:cubicBezTo>
                    <a:pt x="47" y="0"/>
                    <a:pt x="55" y="3"/>
                    <a:pt x="61" y="7"/>
                  </a:cubicBezTo>
                  <a:cubicBezTo>
                    <a:pt x="67" y="12"/>
                    <a:pt x="70" y="19"/>
                    <a:pt x="72" y="31"/>
                  </a:cubicBezTo>
                  <a:lnTo>
                    <a:pt x="58" y="31"/>
                  </a:lnTo>
                  <a:cubicBezTo>
                    <a:pt x="57" y="25"/>
                    <a:pt x="55" y="21"/>
                    <a:pt x="52" y="18"/>
                  </a:cubicBezTo>
                  <a:cubicBezTo>
                    <a:pt x="49" y="14"/>
                    <a:pt x="45" y="13"/>
                    <a:pt x="38" y="13"/>
                  </a:cubicBezTo>
                  <a:cubicBezTo>
                    <a:pt x="29" y="13"/>
                    <a:pt x="23" y="17"/>
                    <a:pt x="19" y="26"/>
                  </a:cubicBezTo>
                  <a:cubicBezTo>
                    <a:pt x="16" y="31"/>
                    <a:pt x="15" y="38"/>
                    <a:pt x="15" y="47"/>
                  </a:cubicBezTo>
                  <a:cubicBezTo>
                    <a:pt x="15" y="55"/>
                    <a:pt x="17" y="62"/>
                    <a:pt x="21" y="68"/>
                  </a:cubicBezTo>
                  <a:cubicBezTo>
                    <a:pt x="24" y="73"/>
                    <a:pt x="30" y="76"/>
                    <a:pt x="37" y="76"/>
                  </a:cubicBezTo>
                  <a:cubicBezTo>
                    <a:pt x="43" y="76"/>
                    <a:pt x="48" y="75"/>
                    <a:pt x="51" y="71"/>
                  </a:cubicBezTo>
                  <a:cubicBezTo>
                    <a:pt x="54" y="67"/>
                    <a:pt x="57" y="63"/>
                    <a:pt x="58" y="56"/>
                  </a:cubicBezTo>
                  <a:lnTo>
                    <a:pt x="72" y="56"/>
                  </a:lnTo>
                  <a:cubicBezTo>
                    <a:pt x="70" y="67"/>
                    <a:pt x="66" y="75"/>
                    <a:pt x="60" y="81"/>
                  </a:cubicBezTo>
                  <a:cubicBezTo>
                    <a:pt x="54" y="86"/>
                    <a:pt x="46" y="88"/>
                    <a:pt x="36" y="88"/>
                  </a:cubicBezTo>
                  <a:cubicBezTo>
                    <a:pt x="25" y="88"/>
                    <a:pt x="17" y="84"/>
                    <a:pt x="10" y="76"/>
                  </a:cubicBezTo>
                  <a:cubicBezTo>
                    <a:pt x="4" y="68"/>
                    <a:pt x="0" y="58"/>
                    <a:pt x="0" y="47"/>
                  </a:cubicBezTo>
                  <a:cubicBezTo>
                    <a:pt x="0" y="32"/>
                    <a:pt x="4" y="21"/>
                    <a:pt x="11" y="12"/>
                  </a:cubicBezTo>
                  <a:cubicBezTo>
                    <a:pt x="18" y="4"/>
                    <a:pt x="27" y="0"/>
                    <a:pt x="38" y="0"/>
                  </a:cubicBezTo>
                  <a:lnTo>
                    <a:pt x="38" y="0"/>
                  </a:lnTo>
                  <a:close/>
                  <a:moveTo>
                    <a:pt x="36" y="1"/>
                  </a:moveTo>
                  <a:lnTo>
                    <a:pt x="36" y="1"/>
                  </a:lnTo>
                  <a:lnTo>
                    <a:pt x="36" y="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13" name="Freeform 8">
              <a:extLst>
                <a:ext uri="{FF2B5EF4-FFF2-40B4-BE49-F238E27FC236}">
                  <a16:creationId xmlns:a16="http://schemas.microsoft.com/office/drawing/2014/main" id="{9B1E7305-C684-4C19-8D4C-39490B2EB7F1}"/>
                </a:ext>
              </a:extLst>
            </p:cNvPr>
            <p:cNvSpPr>
              <a:spLocks noEditPoints="1"/>
            </p:cNvSpPr>
            <p:nvPr/>
          </p:nvSpPr>
          <p:spPr bwMode="auto">
            <a:xfrm>
              <a:off x="2259" y="3410"/>
              <a:ext cx="11" cy="93"/>
            </a:xfrm>
            <a:custGeom>
              <a:avLst/>
              <a:gdLst>
                <a:gd name="T0" fmla="*/ 0 w 14"/>
                <a:gd name="T1" fmla="*/ 31 h 114"/>
                <a:gd name="T2" fmla="*/ 0 w 14"/>
                <a:gd name="T3" fmla="*/ 31 h 114"/>
                <a:gd name="T4" fmla="*/ 14 w 14"/>
                <a:gd name="T5" fmla="*/ 31 h 114"/>
                <a:gd name="T6" fmla="*/ 14 w 14"/>
                <a:gd name="T7" fmla="*/ 114 h 114"/>
                <a:gd name="T8" fmla="*/ 0 w 14"/>
                <a:gd name="T9" fmla="*/ 114 h 114"/>
                <a:gd name="T10" fmla="*/ 0 w 14"/>
                <a:gd name="T11" fmla="*/ 31 h 114"/>
                <a:gd name="T12" fmla="*/ 0 w 14"/>
                <a:gd name="T13" fmla="*/ 0 h 114"/>
                <a:gd name="T14" fmla="*/ 0 w 14"/>
                <a:gd name="T15" fmla="*/ 0 h 114"/>
                <a:gd name="T16" fmla="*/ 14 w 14"/>
                <a:gd name="T17" fmla="*/ 0 h 114"/>
                <a:gd name="T18" fmla="*/ 14 w 14"/>
                <a:gd name="T19" fmla="*/ 16 h 114"/>
                <a:gd name="T20" fmla="*/ 0 w 14"/>
                <a:gd name="T21" fmla="*/ 16 h 114"/>
                <a:gd name="T22" fmla="*/ 0 w 14"/>
                <a:gd name="T2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 h="114">
                  <a:moveTo>
                    <a:pt x="0" y="31"/>
                  </a:moveTo>
                  <a:lnTo>
                    <a:pt x="0" y="31"/>
                  </a:lnTo>
                  <a:lnTo>
                    <a:pt x="14" y="31"/>
                  </a:lnTo>
                  <a:lnTo>
                    <a:pt x="14" y="114"/>
                  </a:lnTo>
                  <a:lnTo>
                    <a:pt x="0" y="114"/>
                  </a:lnTo>
                  <a:lnTo>
                    <a:pt x="0" y="31"/>
                  </a:lnTo>
                  <a:close/>
                  <a:moveTo>
                    <a:pt x="0" y="0"/>
                  </a:moveTo>
                  <a:lnTo>
                    <a:pt x="0" y="0"/>
                  </a:lnTo>
                  <a:lnTo>
                    <a:pt x="14" y="0"/>
                  </a:lnTo>
                  <a:lnTo>
                    <a:pt x="14" y="16"/>
                  </a:lnTo>
                  <a:lnTo>
                    <a:pt x="0" y="16"/>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14" name="Freeform 9">
              <a:extLst>
                <a:ext uri="{FF2B5EF4-FFF2-40B4-BE49-F238E27FC236}">
                  <a16:creationId xmlns:a16="http://schemas.microsoft.com/office/drawing/2014/main" id="{29FD1590-9387-4289-9C08-BAA6A0B90459}"/>
                </a:ext>
              </a:extLst>
            </p:cNvPr>
            <p:cNvSpPr>
              <a:spLocks noEditPoints="1"/>
            </p:cNvSpPr>
            <p:nvPr/>
          </p:nvSpPr>
          <p:spPr bwMode="auto">
            <a:xfrm>
              <a:off x="2283" y="3433"/>
              <a:ext cx="63" cy="72"/>
            </a:xfrm>
            <a:custGeom>
              <a:avLst/>
              <a:gdLst>
                <a:gd name="T0" fmla="*/ 39 w 77"/>
                <a:gd name="T1" fmla="*/ 77 h 89"/>
                <a:gd name="T2" fmla="*/ 39 w 77"/>
                <a:gd name="T3" fmla="*/ 77 h 89"/>
                <a:gd name="T4" fmla="*/ 58 w 77"/>
                <a:gd name="T5" fmla="*/ 66 h 89"/>
                <a:gd name="T6" fmla="*/ 63 w 77"/>
                <a:gd name="T7" fmla="*/ 43 h 89"/>
                <a:gd name="T8" fmla="*/ 59 w 77"/>
                <a:gd name="T9" fmla="*/ 24 h 89"/>
                <a:gd name="T10" fmla="*/ 39 w 77"/>
                <a:gd name="T11" fmla="*/ 12 h 89"/>
                <a:gd name="T12" fmla="*/ 20 w 77"/>
                <a:gd name="T13" fmla="*/ 22 h 89"/>
                <a:gd name="T14" fmla="*/ 14 w 77"/>
                <a:gd name="T15" fmla="*/ 46 h 89"/>
                <a:gd name="T16" fmla="*/ 20 w 77"/>
                <a:gd name="T17" fmla="*/ 68 h 89"/>
                <a:gd name="T18" fmla="*/ 39 w 77"/>
                <a:gd name="T19" fmla="*/ 77 h 89"/>
                <a:gd name="T20" fmla="*/ 39 w 77"/>
                <a:gd name="T21" fmla="*/ 77 h 89"/>
                <a:gd name="T22" fmla="*/ 39 w 77"/>
                <a:gd name="T23" fmla="*/ 0 h 89"/>
                <a:gd name="T24" fmla="*/ 39 w 77"/>
                <a:gd name="T25" fmla="*/ 0 h 89"/>
                <a:gd name="T26" fmla="*/ 66 w 77"/>
                <a:gd name="T27" fmla="*/ 11 h 89"/>
                <a:gd name="T28" fmla="*/ 77 w 77"/>
                <a:gd name="T29" fmla="*/ 42 h 89"/>
                <a:gd name="T30" fmla="*/ 68 w 77"/>
                <a:gd name="T31" fmla="*/ 76 h 89"/>
                <a:gd name="T32" fmla="*/ 37 w 77"/>
                <a:gd name="T33" fmla="*/ 89 h 89"/>
                <a:gd name="T34" fmla="*/ 10 w 77"/>
                <a:gd name="T35" fmla="*/ 77 h 89"/>
                <a:gd name="T36" fmla="*/ 0 w 77"/>
                <a:gd name="T37" fmla="*/ 46 h 89"/>
                <a:gd name="T38" fmla="*/ 11 w 77"/>
                <a:gd name="T39" fmla="*/ 13 h 89"/>
                <a:gd name="T40" fmla="*/ 39 w 77"/>
                <a:gd name="T41" fmla="*/ 0 h 89"/>
                <a:gd name="T42" fmla="*/ 39 w 77"/>
                <a:gd name="T43" fmla="*/ 0 h 89"/>
                <a:gd name="T44" fmla="*/ 39 w 77"/>
                <a:gd name="T45" fmla="*/ 1 h 89"/>
                <a:gd name="T46" fmla="*/ 39 w 77"/>
                <a:gd name="T47" fmla="*/ 1 h 89"/>
                <a:gd name="T48" fmla="*/ 39 w 77"/>
                <a:gd name="T49" fmla="*/ 1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7" h="89">
                  <a:moveTo>
                    <a:pt x="39" y="77"/>
                  </a:moveTo>
                  <a:lnTo>
                    <a:pt x="39" y="77"/>
                  </a:lnTo>
                  <a:cubicBezTo>
                    <a:pt x="48" y="77"/>
                    <a:pt x="54" y="73"/>
                    <a:pt x="58" y="66"/>
                  </a:cubicBezTo>
                  <a:cubicBezTo>
                    <a:pt x="61" y="59"/>
                    <a:pt x="63" y="51"/>
                    <a:pt x="63" y="43"/>
                  </a:cubicBezTo>
                  <a:cubicBezTo>
                    <a:pt x="63" y="35"/>
                    <a:pt x="62" y="29"/>
                    <a:pt x="59" y="24"/>
                  </a:cubicBezTo>
                  <a:cubicBezTo>
                    <a:pt x="55" y="16"/>
                    <a:pt x="48" y="12"/>
                    <a:pt x="39" y="12"/>
                  </a:cubicBezTo>
                  <a:cubicBezTo>
                    <a:pt x="30" y="12"/>
                    <a:pt x="24" y="16"/>
                    <a:pt x="20" y="22"/>
                  </a:cubicBezTo>
                  <a:cubicBezTo>
                    <a:pt x="16" y="29"/>
                    <a:pt x="14" y="37"/>
                    <a:pt x="14" y="46"/>
                  </a:cubicBezTo>
                  <a:cubicBezTo>
                    <a:pt x="14" y="55"/>
                    <a:pt x="16" y="62"/>
                    <a:pt x="20" y="68"/>
                  </a:cubicBezTo>
                  <a:cubicBezTo>
                    <a:pt x="24" y="74"/>
                    <a:pt x="30" y="77"/>
                    <a:pt x="39" y="77"/>
                  </a:cubicBezTo>
                  <a:lnTo>
                    <a:pt x="39" y="77"/>
                  </a:lnTo>
                  <a:close/>
                  <a:moveTo>
                    <a:pt x="39" y="0"/>
                  </a:moveTo>
                  <a:lnTo>
                    <a:pt x="39" y="0"/>
                  </a:lnTo>
                  <a:cubicBezTo>
                    <a:pt x="50" y="0"/>
                    <a:pt x="59" y="4"/>
                    <a:pt x="66" y="11"/>
                  </a:cubicBezTo>
                  <a:cubicBezTo>
                    <a:pt x="74" y="18"/>
                    <a:pt x="77" y="29"/>
                    <a:pt x="77" y="42"/>
                  </a:cubicBezTo>
                  <a:cubicBezTo>
                    <a:pt x="77" y="56"/>
                    <a:pt x="74" y="67"/>
                    <a:pt x="68" y="76"/>
                  </a:cubicBezTo>
                  <a:cubicBezTo>
                    <a:pt x="61" y="84"/>
                    <a:pt x="51" y="89"/>
                    <a:pt x="37" y="89"/>
                  </a:cubicBezTo>
                  <a:cubicBezTo>
                    <a:pt x="26" y="89"/>
                    <a:pt x="17" y="85"/>
                    <a:pt x="10" y="77"/>
                  </a:cubicBezTo>
                  <a:cubicBezTo>
                    <a:pt x="3" y="70"/>
                    <a:pt x="0" y="59"/>
                    <a:pt x="0" y="46"/>
                  </a:cubicBezTo>
                  <a:cubicBezTo>
                    <a:pt x="0" y="32"/>
                    <a:pt x="3" y="21"/>
                    <a:pt x="11" y="13"/>
                  </a:cubicBezTo>
                  <a:cubicBezTo>
                    <a:pt x="18" y="4"/>
                    <a:pt x="27" y="0"/>
                    <a:pt x="39" y="0"/>
                  </a:cubicBezTo>
                  <a:lnTo>
                    <a:pt x="39" y="0"/>
                  </a:lnTo>
                  <a:close/>
                  <a:moveTo>
                    <a:pt x="39" y="1"/>
                  </a:moveTo>
                  <a:lnTo>
                    <a:pt x="39" y="1"/>
                  </a:lnTo>
                  <a:lnTo>
                    <a:pt x="39" y="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15" name="Freeform 10">
              <a:extLst>
                <a:ext uri="{FF2B5EF4-FFF2-40B4-BE49-F238E27FC236}">
                  <a16:creationId xmlns:a16="http://schemas.microsoft.com/office/drawing/2014/main" id="{243825C9-DC27-4116-BDEE-0036FFCBACF6}"/>
                </a:ext>
              </a:extLst>
            </p:cNvPr>
            <p:cNvSpPr>
              <a:spLocks/>
            </p:cNvSpPr>
            <p:nvPr/>
          </p:nvSpPr>
          <p:spPr bwMode="auto">
            <a:xfrm>
              <a:off x="2107" y="2961"/>
              <a:ext cx="162" cy="161"/>
            </a:xfrm>
            <a:custGeom>
              <a:avLst/>
              <a:gdLst>
                <a:gd name="T0" fmla="*/ 163 w 198"/>
                <a:gd name="T1" fmla="*/ 35 h 197"/>
                <a:gd name="T2" fmla="*/ 163 w 198"/>
                <a:gd name="T3" fmla="*/ 35 h 197"/>
                <a:gd name="T4" fmla="*/ 163 w 198"/>
                <a:gd name="T5" fmla="*/ 162 h 197"/>
                <a:gd name="T6" fmla="*/ 36 w 198"/>
                <a:gd name="T7" fmla="*/ 162 h 197"/>
                <a:gd name="T8" fmla="*/ 36 w 198"/>
                <a:gd name="T9" fmla="*/ 35 h 197"/>
                <a:gd name="T10" fmla="*/ 163 w 198"/>
                <a:gd name="T11" fmla="*/ 35 h 197"/>
              </a:gdLst>
              <a:ahLst/>
              <a:cxnLst>
                <a:cxn ang="0">
                  <a:pos x="T0" y="T1"/>
                </a:cxn>
                <a:cxn ang="0">
                  <a:pos x="T2" y="T3"/>
                </a:cxn>
                <a:cxn ang="0">
                  <a:pos x="T4" y="T5"/>
                </a:cxn>
                <a:cxn ang="0">
                  <a:pos x="T6" y="T7"/>
                </a:cxn>
                <a:cxn ang="0">
                  <a:pos x="T8" y="T9"/>
                </a:cxn>
                <a:cxn ang="0">
                  <a:pos x="T10" y="T11"/>
                </a:cxn>
              </a:cxnLst>
              <a:rect l="0" t="0" r="r" b="b"/>
              <a:pathLst>
                <a:path w="198" h="197">
                  <a:moveTo>
                    <a:pt x="163" y="35"/>
                  </a:moveTo>
                  <a:lnTo>
                    <a:pt x="163" y="35"/>
                  </a:lnTo>
                  <a:cubicBezTo>
                    <a:pt x="198" y="70"/>
                    <a:pt x="198" y="127"/>
                    <a:pt x="163" y="162"/>
                  </a:cubicBezTo>
                  <a:cubicBezTo>
                    <a:pt x="128" y="197"/>
                    <a:pt x="71" y="197"/>
                    <a:pt x="36" y="162"/>
                  </a:cubicBezTo>
                  <a:cubicBezTo>
                    <a:pt x="0" y="127"/>
                    <a:pt x="0" y="70"/>
                    <a:pt x="36" y="35"/>
                  </a:cubicBezTo>
                  <a:cubicBezTo>
                    <a:pt x="71" y="0"/>
                    <a:pt x="128" y="0"/>
                    <a:pt x="163" y="35"/>
                  </a:cubicBezTo>
                  <a:close/>
                </a:path>
              </a:pathLst>
            </a:custGeom>
            <a:solidFill>
              <a:srgbClr val="FFFFFF"/>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16" name="Freeform 11">
              <a:extLst>
                <a:ext uri="{FF2B5EF4-FFF2-40B4-BE49-F238E27FC236}">
                  <a16:creationId xmlns:a16="http://schemas.microsoft.com/office/drawing/2014/main" id="{3625C948-DA75-4AEA-85B1-4EB1EA33722C}"/>
                </a:ext>
              </a:extLst>
            </p:cNvPr>
            <p:cNvSpPr>
              <a:spLocks/>
            </p:cNvSpPr>
            <p:nvPr/>
          </p:nvSpPr>
          <p:spPr bwMode="auto">
            <a:xfrm>
              <a:off x="2107" y="2961"/>
              <a:ext cx="162" cy="161"/>
            </a:xfrm>
            <a:custGeom>
              <a:avLst/>
              <a:gdLst>
                <a:gd name="T0" fmla="*/ 163 w 198"/>
                <a:gd name="T1" fmla="*/ 35 h 197"/>
                <a:gd name="T2" fmla="*/ 163 w 198"/>
                <a:gd name="T3" fmla="*/ 35 h 197"/>
                <a:gd name="T4" fmla="*/ 163 w 198"/>
                <a:gd name="T5" fmla="*/ 162 h 197"/>
                <a:gd name="T6" fmla="*/ 36 w 198"/>
                <a:gd name="T7" fmla="*/ 162 h 197"/>
                <a:gd name="T8" fmla="*/ 36 w 198"/>
                <a:gd name="T9" fmla="*/ 35 h 197"/>
                <a:gd name="T10" fmla="*/ 163 w 198"/>
                <a:gd name="T11" fmla="*/ 35 h 197"/>
              </a:gdLst>
              <a:ahLst/>
              <a:cxnLst>
                <a:cxn ang="0">
                  <a:pos x="T0" y="T1"/>
                </a:cxn>
                <a:cxn ang="0">
                  <a:pos x="T2" y="T3"/>
                </a:cxn>
                <a:cxn ang="0">
                  <a:pos x="T4" y="T5"/>
                </a:cxn>
                <a:cxn ang="0">
                  <a:pos x="T6" y="T7"/>
                </a:cxn>
                <a:cxn ang="0">
                  <a:pos x="T8" y="T9"/>
                </a:cxn>
                <a:cxn ang="0">
                  <a:pos x="T10" y="T11"/>
                </a:cxn>
              </a:cxnLst>
              <a:rect l="0" t="0" r="r" b="b"/>
              <a:pathLst>
                <a:path w="198" h="197">
                  <a:moveTo>
                    <a:pt x="163" y="35"/>
                  </a:moveTo>
                  <a:lnTo>
                    <a:pt x="163" y="35"/>
                  </a:lnTo>
                  <a:cubicBezTo>
                    <a:pt x="198" y="70"/>
                    <a:pt x="198" y="127"/>
                    <a:pt x="163" y="162"/>
                  </a:cubicBezTo>
                  <a:cubicBezTo>
                    <a:pt x="128" y="197"/>
                    <a:pt x="71" y="197"/>
                    <a:pt x="36" y="162"/>
                  </a:cubicBezTo>
                  <a:cubicBezTo>
                    <a:pt x="0" y="127"/>
                    <a:pt x="0" y="70"/>
                    <a:pt x="36" y="35"/>
                  </a:cubicBezTo>
                  <a:cubicBezTo>
                    <a:pt x="71" y="0"/>
                    <a:pt x="128" y="0"/>
                    <a:pt x="163" y="35"/>
                  </a:cubicBezTo>
                  <a:close/>
                </a:path>
              </a:pathLst>
            </a:custGeom>
            <a:noFill/>
            <a:ln w="17463"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a:p>
          </p:txBody>
        </p:sp>
        <p:sp>
          <p:nvSpPr>
            <p:cNvPr id="17" name="Freeform 12">
              <a:extLst>
                <a:ext uri="{FF2B5EF4-FFF2-40B4-BE49-F238E27FC236}">
                  <a16:creationId xmlns:a16="http://schemas.microsoft.com/office/drawing/2014/main" id="{71C09EAC-AC8C-4179-9C8B-4550C1D5F5B2}"/>
                </a:ext>
              </a:extLst>
            </p:cNvPr>
            <p:cNvSpPr>
              <a:spLocks/>
            </p:cNvSpPr>
            <p:nvPr/>
          </p:nvSpPr>
          <p:spPr bwMode="auto">
            <a:xfrm>
              <a:off x="2194" y="3116"/>
              <a:ext cx="0" cy="109"/>
            </a:xfrm>
            <a:custGeom>
              <a:avLst/>
              <a:gdLst>
                <a:gd name="T0" fmla="*/ 0 h 134"/>
                <a:gd name="T1" fmla="*/ 0 h 134"/>
                <a:gd name="T2" fmla="*/ 134 h 134"/>
              </a:gdLst>
              <a:ahLst/>
              <a:cxnLst>
                <a:cxn ang="0">
                  <a:pos x="0" y="T0"/>
                </a:cxn>
                <a:cxn ang="0">
                  <a:pos x="0" y="T1"/>
                </a:cxn>
                <a:cxn ang="0">
                  <a:pos x="0" y="T2"/>
                </a:cxn>
              </a:cxnLst>
              <a:rect l="0" t="0" r="r" b="b"/>
              <a:pathLst>
                <a:path h="134">
                  <a:moveTo>
                    <a:pt x="0" y="0"/>
                  </a:moveTo>
                  <a:lnTo>
                    <a:pt x="0" y="0"/>
                  </a:lnTo>
                  <a:lnTo>
                    <a:pt x="0" y="134"/>
                  </a:lnTo>
                </a:path>
              </a:pathLst>
            </a:custGeom>
            <a:noFill/>
            <a:ln w="17463" cap="flat">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a:p>
          </p:txBody>
        </p:sp>
        <p:sp>
          <p:nvSpPr>
            <p:cNvPr id="18" name="Freeform 13">
              <a:extLst>
                <a:ext uri="{FF2B5EF4-FFF2-40B4-BE49-F238E27FC236}">
                  <a16:creationId xmlns:a16="http://schemas.microsoft.com/office/drawing/2014/main" id="{CE138417-196C-44DE-A417-44FD4432E18C}"/>
                </a:ext>
              </a:extLst>
            </p:cNvPr>
            <p:cNvSpPr>
              <a:spLocks/>
            </p:cNvSpPr>
            <p:nvPr/>
          </p:nvSpPr>
          <p:spPr bwMode="auto">
            <a:xfrm>
              <a:off x="2107" y="3225"/>
              <a:ext cx="81" cy="148"/>
            </a:xfrm>
            <a:custGeom>
              <a:avLst/>
              <a:gdLst>
                <a:gd name="T0" fmla="*/ 100 w 100"/>
                <a:gd name="T1" fmla="*/ 0 h 180"/>
                <a:gd name="T2" fmla="*/ 100 w 100"/>
                <a:gd name="T3" fmla="*/ 0 h 180"/>
                <a:gd name="T4" fmla="*/ 0 w 100"/>
                <a:gd name="T5" fmla="*/ 180 h 180"/>
              </a:gdLst>
              <a:ahLst/>
              <a:cxnLst>
                <a:cxn ang="0">
                  <a:pos x="T0" y="T1"/>
                </a:cxn>
                <a:cxn ang="0">
                  <a:pos x="T2" y="T3"/>
                </a:cxn>
                <a:cxn ang="0">
                  <a:pos x="T4" y="T5"/>
                </a:cxn>
              </a:cxnLst>
              <a:rect l="0" t="0" r="r" b="b"/>
              <a:pathLst>
                <a:path w="100" h="180">
                  <a:moveTo>
                    <a:pt x="100" y="0"/>
                  </a:moveTo>
                  <a:lnTo>
                    <a:pt x="100" y="0"/>
                  </a:lnTo>
                  <a:lnTo>
                    <a:pt x="0" y="180"/>
                  </a:lnTo>
                </a:path>
              </a:pathLst>
            </a:custGeom>
            <a:noFill/>
            <a:ln w="17463"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a:p>
          </p:txBody>
        </p:sp>
        <p:sp>
          <p:nvSpPr>
            <p:cNvPr id="19" name="Freeform 14">
              <a:extLst>
                <a:ext uri="{FF2B5EF4-FFF2-40B4-BE49-F238E27FC236}">
                  <a16:creationId xmlns:a16="http://schemas.microsoft.com/office/drawing/2014/main" id="{97B14312-1649-4641-8C0E-8FDD7C1D786F}"/>
                </a:ext>
              </a:extLst>
            </p:cNvPr>
            <p:cNvSpPr>
              <a:spLocks/>
            </p:cNvSpPr>
            <p:nvPr/>
          </p:nvSpPr>
          <p:spPr bwMode="auto">
            <a:xfrm>
              <a:off x="2188" y="3225"/>
              <a:ext cx="82" cy="148"/>
            </a:xfrm>
            <a:custGeom>
              <a:avLst/>
              <a:gdLst>
                <a:gd name="T0" fmla="*/ 0 w 100"/>
                <a:gd name="T1" fmla="*/ 0 h 180"/>
                <a:gd name="T2" fmla="*/ 0 w 100"/>
                <a:gd name="T3" fmla="*/ 0 h 180"/>
                <a:gd name="T4" fmla="*/ 100 w 100"/>
                <a:gd name="T5" fmla="*/ 180 h 180"/>
              </a:gdLst>
              <a:ahLst/>
              <a:cxnLst>
                <a:cxn ang="0">
                  <a:pos x="T0" y="T1"/>
                </a:cxn>
                <a:cxn ang="0">
                  <a:pos x="T2" y="T3"/>
                </a:cxn>
                <a:cxn ang="0">
                  <a:pos x="T4" y="T5"/>
                </a:cxn>
              </a:cxnLst>
              <a:rect l="0" t="0" r="r" b="b"/>
              <a:pathLst>
                <a:path w="100" h="180">
                  <a:moveTo>
                    <a:pt x="0" y="0"/>
                  </a:moveTo>
                  <a:lnTo>
                    <a:pt x="0" y="0"/>
                  </a:lnTo>
                  <a:lnTo>
                    <a:pt x="100" y="180"/>
                  </a:lnTo>
                </a:path>
              </a:pathLst>
            </a:custGeom>
            <a:noFill/>
            <a:ln w="17463"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a:p>
          </p:txBody>
        </p:sp>
        <p:sp>
          <p:nvSpPr>
            <p:cNvPr id="20" name="Freeform 15">
              <a:extLst>
                <a:ext uri="{FF2B5EF4-FFF2-40B4-BE49-F238E27FC236}">
                  <a16:creationId xmlns:a16="http://schemas.microsoft.com/office/drawing/2014/main" id="{617719E6-4998-4EDF-A6E0-3DF0F0BEAA04}"/>
                </a:ext>
              </a:extLst>
            </p:cNvPr>
            <p:cNvSpPr>
              <a:spLocks/>
            </p:cNvSpPr>
            <p:nvPr/>
          </p:nvSpPr>
          <p:spPr bwMode="auto">
            <a:xfrm>
              <a:off x="2107" y="3174"/>
              <a:ext cx="163" cy="1"/>
            </a:xfrm>
            <a:custGeom>
              <a:avLst/>
              <a:gdLst>
                <a:gd name="T0" fmla="*/ 200 w 200"/>
                <a:gd name="T1" fmla="*/ 2 h 2"/>
                <a:gd name="T2" fmla="*/ 200 w 200"/>
                <a:gd name="T3" fmla="*/ 2 h 2"/>
                <a:gd name="T4" fmla="*/ 0 w 200"/>
                <a:gd name="T5" fmla="*/ 0 h 2"/>
              </a:gdLst>
              <a:ahLst/>
              <a:cxnLst>
                <a:cxn ang="0">
                  <a:pos x="T0" y="T1"/>
                </a:cxn>
                <a:cxn ang="0">
                  <a:pos x="T2" y="T3"/>
                </a:cxn>
                <a:cxn ang="0">
                  <a:pos x="T4" y="T5"/>
                </a:cxn>
              </a:cxnLst>
              <a:rect l="0" t="0" r="r" b="b"/>
              <a:pathLst>
                <a:path w="200" h="2">
                  <a:moveTo>
                    <a:pt x="200" y="2"/>
                  </a:moveTo>
                  <a:lnTo>
                    <a:pt x="200" y="2"/>
                  </a:lnTo>
                  <a:lnTo>
                    <a:pt x="0" y="0"/>
                  </a:lnTo>
                </a:path>
              </a:pathLst>
            </a:custGeom>
            <a:noFill/>
            <a:ln w="17463"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a:p>
          </p:txBody>
        </p:sp>
        <p:sp>
          <p:nvSpPr>
            <p:cNvPr id="21" name="Freeform 16">
              <a:extLst>
                <a:ext uri="{FF2B5EF4-FFF2-40B4-BE49-F238E27FC236}">
                  <a16:creationId xmlns:a16="http://schemas.microsoft.com/office/drawing/2014/main" id="{DBDEB439-56EB-42BE-8782-297E40DABACB}"/>
                </a:ext>
              </a:extLst>
            </p:cNvPr>
            <p:cNvSpPr>
              <a:spLocks/>
            </p:cNvSpPr>
            <p:nvPr/>
          </p:nvSpPr>
          <p:spPr bwMode="auto">
            <a:xfrm>
              <a:off x="3162" y="2658"/>
              <a:ext cx="665" cy="359"/>
            </a:xfrm>
            <a:custGeom>
              <a:avLst/>
              <a:gdLst>
                <a:gd name="T0" fmla="*/ 668 w 812"/>
                <a:gd name="T1" fmla="*/ 77 h 438"/>
                <a:gd name="T2" fmla="*/ 668 w 812"/>
                <a:gd name="T3" fmla="*/ 77 h 438"/>
                <a:gd name="T4" fmla="*/ 668 w 812"/>
                <a:gd name="T5" fmla="*/ 360 h 438"/>
                <a:gd name="T6" fmla="*/ 145 w 812"/>
                <a:gd name="T7" fmla="*/ 360 h 438"/>
                <a:gd name="T8" fmla="*/ 145 w 812"/>
                <a:gd name="T9" fmla="*/ 77 h 438"/>
                <a:gd name="T10" fmla="*/ 668 w 812"/>
                <a:gd name="T11" fmla="*/ 77 h 438"/>
              </a:gdLst>
              <a:ahLst/>
              <a:cxnLst>
                <a:cxn ang="0">
                  <a:pos x="T0" y="T1"/>
                </a:cxn>
                <a:cxn ang="0">
                  <a:pos x="T2" y="T3"/>
                </a:cxn>
                <a:cxn ang="0">
                  <a:pos x="T4" y="T5"/>
                </a:cxn>
                <a:cxn ang="0">
                  <a:pos x="T6" y="T7"/>
                </a:cxn>
                <a:cxn ang="0">
                  <a:pos x="T8" y="T9"/>
                </a:cxn>
                <a:cxn ang="0">
                  <a:pos x="T10" y="T11"/>
                </a:cxn>
              </a:cxnLst>
              <a:rect l="0" t="0" r="r" b="b"/>
              <a:pathLst>
                <a:path w="812" h="438">
                  <a:moveTo>
                    <a:pt x="668" y="77"/>
                  </a:moveTo>
                  <a:lnTo>
                    <a:pt x="668" y="77"/>
                  </a:lnTo>
                  <a:cubicBezTo>
                    <a:pt x="812" y="155"/>
                    <a:pt x="812" y="282"/>
                    <a:pt x="668" y="360"/>
                  </a:cubicBezTo>
                  <a:cubicBezTo>
                    <a:pt x="523" y="438"/>
                    <a:pt x="289" y="438"/>
                    <a:pt x="145" y="360"/>
                  </a:cubicBezTo>
                  <a:cubicBezTo>
                    <a:pt x="0" y="282"/>
                    <a:pt x="0" y="155"/>
                    <a:pt x="145" y="77"/>
                  </a:cubicBezTo>
                  <a:cubicBezTo>
                    <a:pt x="289" y="0"/>
                    <a:pt x="523" y="0"/>
                    <a:pt x="668" y="77"/>
                  </a:cubicBezTo>
                  <a:close/>
                </a:path>
              </a:pathLst>
            </a:custGeom>
            <a:solidFill>
              <a:srgbClr val="FFFFFF"/>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22" name="Freeform 17">
              <a:extLst>
                <a:ext uri="{FF2B5EF4-FFF2-40B4-BE49-F238E27FC236}">
                  <a16:creationId xmlns:a16="http://schemas.microsoft.com/office/drawing/2014/main" id="{20E2E823-4307-4CB3-8F16-8441A7987BB4}"/>
                </a:ext>
              </a:extLst>
            </p:cNvPr>
            <p:cNvSpPr>
              <a:spLocks/>
            </p:cNvSpPr>
            <p:nvPr/>
          </p:nvSpPr>
          <p:spPr bwMode="auto">
            <a:xfrm>
              <a:off x="3162" y="2658"/>
              <a:ext cx="665" cy="359"/>
            </a:xfrm>
            <a:custGeom>
              <a:avLst/>
              <a:gdLst>
                <a:gd name="T0" fmla="*/ 668 w 812"/>
                <a:gd name="T1" fmla="*/ 77 h 438"/>
                <a:gd name="T2" fmla="*/ 668 w 812"/>
                <a:gd name="T3" fmla="*/ 77 h 438"/>
                <a:gd name="T4" fmla="*/ 668 w 812"/>
                <a:gd name="T5" fmla="*/ 360 h 438"/>
                <a:gd name="T6" fmla="*/ 145 w 812"/>
                <a:gd name="T7" fmla="*/ 360 h 438"/>
                <a:gd name="T8" fmla="*/ 145 w 812"/>
                <a:gd name="T9" fmla="*/ 77 h 438"/>
                <a:gd name="T10" fmla="*/ 668 w 812"/>
                <a:gd name="T11" fmla="*/ 77 h 438"/>
              </a:gdLst>
              <a:ahLst/>
              <a:cxnLst>
                <a:cxn ang="0">
                  <a:pos x="T0" y="T1"/>
                </a:cxn>
                <a:cxn ang="0">
                  <a:pos x="T2" y="T3"/>
                </a:cxn>
                <a:cxn ang="0">
                  <a:pos x="T4" y="T5"/>
                </a:cxn>
                <a:cxn ang="0">
                  <a:pos x="T6" y="T7"/>
                </a:cxn>
                <a:cxn ang="0">
                  <a:pos x="T8" y="T9"/>
                </a:cxn>
                <a:cxn ang="0">
                  <a:pos x="T10" y="T11"/>
                </a:cxn>
              </a:cxnLst>
              <a:rect l="0" t="0" r="r" b="b"/>
              <a:pathLst>
                <a:path w="812" h="438">
                  <a:moveTo>
                    <a:pt x="668" y="77"/>
                  </a:moveTo>
                  <a:lnTo>
                    <a:pt x="668" y="77"/>
                  </a:lnTo>
                  <a:cubicBezTo>
                    <a:pt x="812" y="155"/>
                    <a:pt x="812" y="282"/>
                    <a:pt x="668" y="360"/>
                  </a:cubicBezTo>
                  <a:cubicBezTo>
                    <a:pt x="523" y="438"/>
                    <a:pt x="289" y="438"/>
                    <a:pt x="145" y="360"/>
                  </a:cubicBezTo>
                  <a:cubicBezTo>
                    <a:pt x="0" y="282"/>
                    <a:pt x="0" y="155"/>
                    <a:pt x="145" y="77"/>
                  </a:cubicBezTo>
                  <a:cubicBezTo>
                    <a:pt x="289" y="0"/>
                    <a:pt x="523" y="0"/>
                    <a:pt x="668" y="77"/>
                  </a:cubicBezTo>
                  <a:close/>
                </a:path>
              </a:pathLst>
            </a:custGeom>
            <a:noFill/>
            <a:ln w="17463"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a:p>
          </p:txBody>
        </p:sp>
        <p:sp>
          <p:nvSpPr>
            <p:cNvPr id="23" name="Freeform 18">
              <a:extLst>
                <a:ext uri="{FF2B5EF4-FFF2-40B4-BE49-F238E27FC236}">
                  <a16:creationId xmlns:a16="http://schemas.microsoft.com/office/drawing/2014/main" id="{26C232C8-39DE-4FFA-A87C-718FB896DDAF}"/>
                </a:ext>
              </a:extLst>
            </p:cNvPr>
            <p:cNvSpPr>
              <a:spLocks noEditPoints="1"/>
            </p:cNvSpPr>
            <p:nvPr/>
          </p:nvSpPr>
          <p:spPr bwMode="auto">
            <a:xfrm>
              <a:off x="3053" y="3086"/>
              <a:ext cx="75" cy="93"/>
            </a:xfrm>
            <a:custGeom>
              <a:avLst/>
              <a:gdLst>
                <a:gd name="T0" fmla="*/ 0 w 92"/>
                <a:gd name="T1" fmla="*/ 0 h 113"/>
                <a:gd name="T2" fmla="*/ 0 w 92"/>
                <a:gd name="T3" fmla="*/ 0 h 113"/>
                <a:gd name="T4" fmla="*/ 0 w 92"/>
                <a:gd name="T5" fmla="*/ 113 h 113"/>
                <a:gd name="T6" fmla="*/ 15 w 92"/>
                <a:gd name="T7" fmla="*/ 113 h 113"/>
                <a:gd name="T8" fmla="*/ 15 w 92"/>
                <a:gd name="T9" fmla="*/ 65 h 113"/>
                <a:gd name="T10" fmla="*/ 52 w 92"/>
                <a:gd name="T11" fmla="*/ 65 h 113"/>
                <a:gd name="T12" fmla="*/ 61 w 92"/>
                <a:gd name="T13" fmla="*/ 66 h 113"/>
                <a:gd name="T14" fmla="*/ 66 w 92"/>
                <a:gd name="T15" fmla="*/ 71 h 113"/>
                <a:gd name="T16" fmla="*/ 69 w 92"/>
                <a:gd name="T17" fmla="*/ 77 h 113"/>
                <a:gd name="T18" fmla="*/ 71 w 92"/>
                <a:gd name="T19" fmla="*/ 85 h 113"/>
                <a:gd name="T20" fmla="*/ 72 w 92"/>
                <a:gd name="T21" fmla="*/ 94 h 113"/>
                <a:gd name="T22" fmla="*/ 72 w 92"/>
                <a:gd name="T23" fmla="*/ 102 h 113"/>
                <a:gd name="T24" fmla="*/ 73 w 92"/>
                <a:gd name="T25" fmla="*/ 108 h 113"/>
                <a:gd name="T26" fmla="*/ 75 w 92"/>
                <a:gd name="T27" fmla="*/ 113 h 113"/>
                <a:gd name="T28" fmla="*/ 92 w 92"/>
                <a:gd name="T29" fmla="*/ 113 h 113"/>
                <a:gd name="T30" fmla="*/ 88 w 92"/>
                <a:gd name="T31" fmla="*/ 107 h 113"/>
                <a:gd name="T32" fmla="*/ 86 w 92"/>
                <a:gd name="T33" fmla="*/ 99 h 113"/>
                <a:gd name="T34" fmla="*/ 86 w 92"/>
                <a:gd name="T35" fmla="*/ 90 h 113"/>
                <a:gd name="T36" fmla="*/ 85 w 92"/>
                <a:gd name="T37" fmla="*/ 82 h 113"/>
                <a:gd name="T38" fmla="*/ 84 w 92"/>
                <a:gd name="T39" fmla="*/ 74 h 113"/>
                <a:gd name="T40" fmla="*/ 81 w 92"/>
                <a:gd name="T41" fmla="*/ 67 h 113"/>
                <a:gd name="T42" fmla="*/ 76 w 92"/>
                <a:gd name="T43" fmla="*/ 62 h 113"/>
                <a:gd name="T44" fmla="*/ 68 w 92"/>
                <a:gd name="T45" fmla="*/ 59 h 113"/>
                <a:gd name="T46" fmla="*/ 68 w 92"/>
                <a:gd name="T47" fmla="*/ 58 h 113"/>
                <a:gd name="T48" fmla="*/ 83 w 92"/>
                <a:gd name="T49" fmla="*/ 48 h 113"/>
                <a:gd name="T50" fmla="*/ 88 w 92"/>
                <a:gd name="T51" fmla="*/ 29 h 113"/>
                <a:gd name="T52" fmla="*/ 79 w 92"/>
                <a:gd name="T53" fmla="*/ 8 h 113"/>
                <a:gd name="T54" fmla="*/ 53 w 92"/>
                <a:gd name="T55" fmla="*/ 0 h 113"/>
                <a:gd name="T56" fmla="*/ 0 w 92"/>
                <a:gd name="T57" fmla="*/ 0 h 113"/>
                <a:gd name="T58" fmla="*/ 46 w 92"/>
                <a:gd name="T59" fmla="*/ 52 h 113"/>
                <a:gd name="T60" fmla="*/ 46 w 92"/>
                <a:gd name="T61" fmla="*/ 52 h 113"/>
                <a:gd name="T62" fmla="*/ 15 w 92"/>
                <a:gd name="T63" fmla="*/ 52 h 113"/>
                <a:gd name="T64" fmla="*/ 15 w 92"/>
                <a:gd name="T65" fmla="*/ 12 h 113"/>
                <a:gd name="T66" fmla="*/ 52 w 92"/>
                <a:gd name="T67" fmla="*/ 12 h 113"/>
                <a:gd name="T68" fmla="*/ 68 w 92"/>
                <a:gd name="T69" fmla="*/ 18 h 113"/>
                <a:gd name="T70" fmla="*/ 73 w 92"/>
                <a:gd name="T71" fmla="*/ 32 h 113"/>
                <a:gd name="T72" fmla="*/ 70 w 92"/>
                <a:gd name="T73" fmla="*/ 42 h 113"/>
                <a:gd name="T74" fmla="*/ 65 w 92"/>
                <a:gd name="T75" fmla="*/ 48 h 113"/>
                <a:gd name="T76" fmla="*/ 56 w 92"/>
                <a:gd name="T77" fmla="*/ 51 h 113"/>
                <a:gd name="T78" fmla="*/ 46 w 92"/>
                <a:gd name="T79" fmla="*/ 52 h 113"/>
                <a:gd name="T80" fmla="*/ 46 w 92"/>
                <a:gd name="T81" fmla="*/ 52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2" h="113">
                  <a:moveTo>
                    <a:pt x="0" y="0"/>
                  </a:moveTo>
                  <a:lnTo>
                    <a:pt x="0" y="0"/>
                  </a:lnTo>
                  <a:lnTo>
                    <a:pt x="0" y="113"/>
                  </a:lnTo>
                  <a:lnTo>
                    <a:pt x="15" y="113"/>
                  </a:lnTo>
                  <a:lnTo>
                    <a:pt x="15" y="65"/>
                  </a:lnTo>
                  <a:lnTo>
                    <a:pt x="52" y="65"/>
                  </a:lnTo>
                  <a:cubicBezTo>
                    <a:pt x="56" y="65"/>
                    <a:pt x="58" y="65"/>
                    <a:pt x="61" y="66"/>
                  </a:cubicBezTo>
                  <a:cubicBezTo>
                    <a:pt x="63" y="68"/>
                    <a:pt x="65" y="69"/>
                    <a:pt x="66" y="71"/>
                  </a:cubicBezTo>
                  <a:cubicBezTo>
                    <a:pt x="67" y="73"/>
                    <a:pt x="68" y="75"/>
                    <a:pt x="69" y="77"/>
                  </a:cubicBezTo>
                  <a:cubicBezTo>
                    <a:pt x="70" y="80"/>
                    <a:pt x="70" y="83"/>
                    <a:pt x="71" y="85"/>
                  </a:cubicBezTo>
                  <a:cubicBezTo>
                    <a:pt x="71" y="88"/>
                    <a:pt x="72" y="91"/>
                    <a:pt x="72" y="94"/>
                  </a:cubicBezTo>
                  <a:cubicBezTo>
                    <a:pt x="72" y="97"/>
                    <a:pt x="72" y="99"/>
                    <a:pt x="72" y="102"/>
                  </a:cubicBezTo>
                  <a:cubicBezTo>
                    <a:pt x="72" y="104"/>
                    <a:pt x="72" y="106"/>
                    <a:pt x="73" y="108"/>
                  </a:cubicBezTo>
                  <a:cubicBezTo>
                    <a:pt x="73" y="111"/>
                    <a:pt x="74" y="112"/>
                    <a:pt x="75" y="113"/>
                  </a:cubicBezTo>
                  <a:lnTo>
                    <a:pt x="92" y="113"/>
                  </a:lnTo>
                  <a:cubicBezTo>
                    <a:pt x="90" y="111"/>
                    <a:pt x="89" y="109"/>
                    <a:pt x="88" y="107"/>
                  </a:cubicBezTo>
                  <a:cubicBezTo>
                    <a:pt x="87" y="104"/>
                    <a:pt x="87" y="102"/>
                    <a:pt x="86" y="99"/>
                  </a:cubicBezTo>
                  <a:cubicBezTo>
                    <a:pt x="86" y="96"/>
                    <a:pt x="86" y="93"/>
                    <a:pt x="86" y="90"/>
                  </a:cubicBezTo>
                  <a:cubicBezTo>
                    <a:pt x="85" y="88"/>
                    <a:pt x="85" y="85"/>
                    <a:pt x="85" y="82"/>
                  </a:cubicBezTo>
                  <a:cubicBezTo>
                    <a:pt x="85" y="79"/>
                    <a:pt x="84" y="77"/>
                    <a:pt x="84" y="74"/>
                  </a:cubicBezTo>
                  <a:cubicBezTo>
                    <a:pt x="83" y="71"/>
                    <a:pt x="82" y="69"/>
                    <a:pt x="81" y="67"/>
                  </a:cubicBezTo>
                  <a:cubicBezTo>
                    <a:pt x="80" y="65"/>
                    <a:pt x="78" y="63"/>
                    <a:pt x="76" y="62"/>
                  </a:cubicBezTo>
                  <a:cubicBezTo>
                    <a:pt x="74" y="60"/>
                    <a:pt x="71" y="59"/>
                    <a:pt x="68" y="59"/>
                  </a:cubicBezTo>
                  <a:lnTo>
                    <a:pt x="68" y="58"/>
                  </a:lnTo>
                  <a:cubicBezTo>
                    <a:pt x="75" y="56"/>
                    <a:pt x="80" y="53"/>
                    <a:pt x="83" y="48"/>
                  </a:cubicBezTo>
                  <a:cubicBezTo>
                    <a:pt x="86" y="42"/>
                    <a:pt x="88" y="36"/>
                    <a:pt x="88" y="29"/>
                  </a:cubicBezTo>
                  <a:cubicBezTo>
                    <a:pt x="88" y="20"/>
                    <a:pt x="85" y="13"/>
                    <a:pt x="79" y="8"/>
                  </a:cubicBezTo>
                  <a:cubicBezTo>
                    <a:pt x="73" y="2"/>
                    <a:pt x="64" y="0"/>
                    <a:pt x="53" y="0"/>
                  </a:cubicBezTo>
                  <a:lnTo>
                    <a:pt x="0" y="0"/>
                  </a:lnTo>
                  <a:close/>
                  <a:moveTo>
                    <a:pt x="46" y="52"/>
                  </a:moveTo>
                  <a:lnTo>
                    <a:pt x="46" y="52"/>
                  </a:lnTo>
                  <a:lnTo>
                    <a:pt x="15" y="52"/>
                  </a:lnTo>
                  <a:lnTo>
                    <a:pt x="15" y="12"/>
                  </a:lnTo>
                  <a:lnTo>
                    <a:pt x="52" y="12"/>
                  </a:lnTo>
                  <a:cubicBezTo>
                    <a:pt x="60" y="12"/>
                    <a:pt x="65" y="14"/>
                    <a:pt x="68" y="18"/>
                  </a:cubicBezTo>
                  <a:cubicBezTo>
                    <a:pt x="71" y="21"/>
                    <a:pt x="73" y="26"/>
                    <a:pt x="73" y="32"/>
                  </a:cubicBezTo>
                  <a:cubicBezTo>
                    <a:pt x="73" y="36"/>
                    <a:pt x="72" y="39"/>
                    <a:pt x="70" y="42"/>
                  </a:cubicBezTo>
                  <a:cubicBezTo>
                    <a:pt x="69" y="45"/>
                    <a:pt x="67" y="47"/>
                    <a:pt x="65" y="48"/>
                  </a:cubicBezTo>
                  <a:cubicBezTo>
                    <a:pt x="62" y="50"/>
                    <a:pt x="60" y="51"/>
                    <a:pt x="56" y="51"/>
                  </a:cubicBezTo>
                  <a:cubicBezTo>
                    <a:pt x="53" y="52"/>
                    <a:pt x="50" y="52"/>
                    <a:pt x="46" y="52"/>
                  </a:cubicBezTo>
                  <a:lnTo>
                    <a:pt x="46" y="5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24" name="Freeform 19">
              <a:extLst>
                <a:ext uri="{FF2B5EF4-FFF2-40B4-BE49-F238E27FC236}">
                  <a16:creationId xmlns:a16="http://schemas.microsoft.com/office/drawing/2014/main" id="{CB5F1E9C-BE1A-40D8-AD58-41B423143F43}"/>
                </a:ext>
              </a:extLst>
            </p:cNvPr>
            <p:cNvSpPr>
              <a:spLocks noEditPoints="1"/>
            </p:cNvSpPr>
            <p:nvPr/>
          </p:nvSpPr>
          <p:spPr bwMode="auto">
            <a:xfrm>
              <a:off x="3137" y="3110"/>
              <a:ext cx="62" cy="70"/>
            </a:xfrm>
            <a:custGeom>
              <a:avLst/>
              <a:gdLst>
                <a:gd name="T0" fmla="*/ 61 w 76"/>
                <a:gd name="T1" fmla="*/ 35 h 86"/>
                <a:gd name="T2" fmla="*/ 61 w 76"/>
                <a:gd name="T3" fmla="*/ 35 h 86"/>
                <a:gd name="T4" fmla="*/ 14 w 76"/>
                <a:gd name="T5" fmla="*/ 35 h 86"/>
                <a:gd name="T6" fmla="*/ 16 w 76"/>
                <a:gd name="T7" fmla="*/ 26 h 86"/>
                <a:gd name="T8" fmla="*/ 21 w 76"/>
                <a:gd name="T9" fmla="*/ 19 h 86"/>
                <a:gd name="T10" fmla="*/ 28 w 76"/>
                <a:gd name="T11" fmla="*/ 14 h 86"/>
                <a:gd name="T12" fmla="*/ 38 w 76"/>
                <a:gd name="T13" fmla="*/ 12 h 86"/>
                <a:gd name="T14" fmla="*/ 47 w 76"/>
                <a:gd name="T15" fmla="*/ 14 h 86"/>
                <a:gd name="T16" fmla="*/ 54 w 76"/>
                <a:gd name="T17" fmla="*/ 19 h 86"/>
                <a:gd name="T18" fmla="*/ 59 w 76"/>
                <a:gd name="T19" fmla="*/ 26 h 86"/>
                <a:gd name="T20" fmla="*/ 61 w 76"/>
                <a:gd name="T21" fmla="*/ 35 h 86"/>
                <a:gd name="T22" fmla="*/ 61 w 76"/>
                <a:gd name="T23" fmla="*/ 35 h 86"/>
                <a:gd name="T24" fmla="*/ 74 w 76"/>
                <a:gd name="T25" fmla="*/ 58 h 86"/>
                <a:gd name="T26" fmla="*/ 74 w 76"/>
                <a:gd name="T27" fmla="*/ 58 h 86"/>
                <a:gd name="T28" fmla="*/ 61 w 76"/>
                <a:gd name="T29" fmla="*/ 58 h 86"/>
                <a:gd name="T30" fmla="*/ 54 w 76"/>
                <a:gd name="T31" fmla="*/ 70 h 86"/>
                <a:gd name="T32" fmla="*/ 40 w 76"/>
                <a:gd name="T33" fmla="*/ 74 h 86"/>
                <a:gd name="T34" fmla="*/ 28 w 76"/>
                <a:gd name="T35" fmla="*/ 72 h 86"/>
                <a:gd name="T36" fmla="*/ 20 w 76"/>
                <a:gd name="T37" fmla="*/ 66 h 86"/>
                <a:gd name="T38" fmla="*/ 15 w 76"/>
                <a:gd name="T39" fmla="*/ 57 h 86"/>
                <a:gd name="T40" fmla="*/ 14 w 76"/>
                <a:gd name="T41" fmla="*/ 47 h 86"/>
                <a:gd name="T42" fmla="*/ 76 w 76"/>
                <a:gd name="T43" fmla="*/ 47 h 86"/>
                <a:gd name="T44" fmla="*/ 74 w 76"/>
                <a:gd name="T45" fmla="*/ 31 h 86"/>
                <a:gd name="T46" fmla="*/ 68 w 76"/>
                <a:gd name="T47" fmla="*/ 16 h 86"/>
                <a:gd name="T48" fmla="*/ 57 w 76"/>
                <a:gd name="T49" fmla="*/ 5 h 86"/>
                <a:gd name="T50" fmla="*/ 38 w 76"/>
                <a:gd name="T51" fmla="*/ 0 h 86"/>
                <a:gd name="T52" fmla="*/ 23 w 76"/>
                <a:gd name="T53" fmla="*/ 3 h 86"/>
                <a:gd name="T54" fmla="*/ 11 w 76"/>
                <a:gd name="T55" fmla="*/ 12 h 86"/>
                <a:gd name="T56" fmla="*/ 3 w 76"/>
                <a:gd name="T57" fmla="*/ 26 h 86"/>
                <a:gd name="T58" fmla="*/ 0 w 76"/>
                <a:gd name="T59" fmla="*/ 43 h 86"/>
                <a:gd name="T60" fmla="*/ 3 w 76"/>
                <a:gd name="T61" fmla="*/ 60 h 86"/>
                <a:gd name="T62" fmla="*/ 10 w 76"/>
                <a:gd name="T63" fmla="*/ 74 h 86"/>
                <a:gd name="T64" fmla="*/ 22 w 76"/>
                <a:gd name="T65" fmla="*/ 83 h 86"/>
                <a:gd name="T66" fmla="*/ 39 w 76"/>
                <a:gd name="T67" fmla="*/ 86 h 86"/>
                <a:gd name="T68" fmla="*/ 62 w 76"/>
                <a:gd name="T69" fmla="*/ 79 h 86"/>
                <a:gd name="T70" fmla="*/ 74 w 76"/>
                <a:gd name="T71" fmla="*/ 58 h 86"/>
                <a:gd name="T72" fmla="*/ 74 w 76"/>
                <a:gd name="T73" fmla="*/ 58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6">
                  <a:moveTo>
                    <a:pt x="61" y="35"/>
                  </a:moveTo>
                  <a:lnTo>
                    <a:pt x="61" y="35"/>
                  </a:lnTo>
                  <a:lnTo>
                    <a:pt x="14" y="35"/>
                  </a:lnTo>
                  <a:cubicBezTo>
                    <a:pt x="14" y="32"/>
                    <a:pt x="15" y="29"/>
                    <a:pt x="16" y="26"/>
                  </a:cubicBezTo>
                  <a:cubicBezTo>
                    <a:pt x="17" y="23"/>
                    <a:pt x="19" y="21"/>
                    <a:pt x="21" y="19"/>
                  </a:cubicBezTo>
                  <a:cubicBezTo>
                    <a:pt x="23" y="17"/>
                    <a:pt x="25" y="15"/>
                    <a:pt x="28" y="14"/>
                  </a:cubicBezTo>
                  <a:cubicBezTo>
                    <a:pt x="31" y="13"/>
                    <a:pt x="34" y="12"/>
                    <a:pt x="38" y="12"/>
                  </a:cubicBezTo>
                  <a:cubicBezTo>
                    <a:pt x="41" y="12"/>
                    <a:pt x="44" y="13"/>
                    <a:pt x="47" y="14"/>
                  </a:cubicBezTo>
                  <a:cubicBezTo>
                    <a:pt x="50" y="15"/>
                    <a:pt x="52" y="17"/>
                    <a:pt x="54" y="19"/>
                  </a:cubicBezTo>
                  <a:cubicBezTo>
                    <a:pt x="56" y="21"/>
                    <a:pt x="58" y="23"/>
                    <a:pt x="59" y="26"/>
                  </a:cubicBezTo>
                  <a:cubicBezTo>
                    <a:pt x="60" y="29"/>
                    <a:pt x="61" y="32"/>
                    <a:pt x="61" y="35"/>
                  </a:cubicBezTo>
                  <a:lnTo>
                    <a:pt x="61" y="35"/>
                  </a:lnTo>
                  <a:close/>
                  <a:moveTo>
                    <a:pt x="74" y="58"/>
                  </a:moveTo>
                  <a:lnTo>
                    <a:pt x="74" y="58"/>
                  </a:lnTo>
                  <a:lnTo>
                    <a:pt x="61" y="58"/>
                  </a:lnTo>
                  <a:cubicBezTo>
                    <a:pt x="60" y="64"/>
                    <a:pt x="57" y="68"/>
                    <a:pt x="54" y="70"/>
                  </a:cubicBezTo>
                  <a:cubicBezTo>
                    <a:pt x="50" y="73"/>
                    <a:pt x="45" y="74"/>
                    <a:pt x="40" y="74"/>
                  </a:cubicBezTo>
                  <a:cubicBezTo>
                    <a:pt x="35" y="74"/>
                    <a:pt x="31" y="74"/>
                    <a:pt x="28" y="72"/>
                  </a:cubicBezTo>
                  <a:cubicBezTo>
                    <a:pt x="25" y="71"/>
                    <a:pt x="22" y="69"/>
                    <a:pt x="20" y="66"/>
                  </a:cubicBezTo>
                  <a:cubicBezTo>
                    <a:pt x="18" y="64"/>
                    <a:pt x="16" y="61"/>
                    <a:pt x="15" y="57"/>
                  </a:cubicBezTo>
                  <a:cubicBezTo>
                    <a:pt x="14" y="54"/>
                    <a:pt x="14" y="51"/>
                    <a:pt x="14" y="47"/>
                  </a:cubicBezTo>
                  <a:lnTo>
                    <a:pt x="76" y="47"/>
                  </a:lnTo>
                  <a:cubicBezTo>
                    <a:pt x="76" y="42"/>
                    <a:pt x="75" y="37"/>
                    <a:pt x="74" y="31"/>
                  </a:cubicBezTo>
                  <a:cubicBezTo>
                    <a:pt x="73" y="26"/>
                    <a:pt x="71" y="21"/>
                    <a:pt x="68" y="16"/>
                  </a:cubicBezTo>
                  <a:cubicBezTo>
                    <a:pt x="65" y="12"/>
                    <a:pt x="61" y="8"/>
                    <a:pt x="57" y="5"/>
                  </a:cubicBezTo>
                  <a:cubicBezTo>
                    <a:pt x="52" y="2"/>
                    <a:pt x="46" y="0"/>
                    <a:pt x="38" y="0"/>
                  </a:cubicBezTo>
                  <a:cubicBezTo>
                    <a:pt x="33" y="0"/>
                    <a:pt x="28" y="1"/>
                    <a:pt x="23" y="3"/>
                  </a:cubicBezTo>
                  <a:cubicBezTo>
                    <a:pt x="18" y="5"/>
                    <a:pt x="14" y="8"/>
                    <a:pt x="11" y="12"/>
                  </a:cubicBezTo>
                  <a:cubicBezTo>
                    <a:pt x="7" y="16"/>
                    <a:pt x="4" y="21"/>
                    <a:pt x="3" y="26"/>
                  </a:cubicBezTo>
                  <a:cubicBezTo>
                    <a:pt x="1" y="31"/>
                    <a:pt x="0" y="37"/>
                    <a:pt x="0" y="43"/>
                  </a:cubicBezTo>
                  <a:cubicBezTo>
                    <a:pt x="0" y="49"/>
                    <a:pt x="1" y="55"/>
                    <a:pt x="3" y="60"/>
                  </a:cubicBezTo>
                  <a:cubicBezTo>
                    <a:pt x="4" y="66"/>
                    <a:pt x="7" y="70"/>
                    <a:pt x="10" y="74"/>
                  </a:cubicBezTo>
                  <a:cubicBezTo>
                    <a:pt x="13" y="78"/>
                    <a:pt x="17" y="81"/>
                    <a:pt x="22" y="83"/>
                  </a:cubicBezTo>
                  <a:cubicBezTo>
                    <a:pt x="27" y="85"/>
                    <a:pt x="33" y="86"/>
                    <a:pt x="39" y="86"/>
                  </a:cubicBezTo>
                  <a:cubicBezTo>
                    <a:pt x="48" y="86"/>
                    <a:pt x="56" y="84"/>
                    <a:pt x="62" y="79"/>
                  </a:cubicBezTo>
                  <a:cubicBezTo>
                    <a:pt x="69" y="74"/>
                    <a:pt x="72" y="67"/>
                    <a:pt x="74" y="58"/>
                  </a:cubicBezTo>
                  <a:lnTo>
                    <a:pt x="74" y="58"/>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25" name="Freeform 20">
              <a:extLst>
                <a:ext uri="{FF2B5EF4-FFF2-40B4-BE49-F238E27FC236}">
                  <a16:creationId xmlns:a16="http://schemas.microsoft.com/office/drawing/2014/main" id="{571C490F-3C81-4BD2-A409-557E4EF2CA86}"/>
                </a:ext>
              </a:extLst>
            </p:cNvPr>
            <p:cNvSpPr>
              <a:spLocks noEditPoints="1"/>
            </p:cNvSpPr>
            <p:nvPr/>
          </p:nvSpPr>
          <p:spPr bwMode="auto">
            <a:xfrm>
              <a:off x="3207" y="3110"/>
              <a:ext cx="62" cy="96"/>
            </a:xfrm>
            <a:custGeom>
              <a:avLst/>
              <a:gdLst>
                <a:gd name="T0" fmla="*/ 75 w 75"/>
                <a:gd name="T1" fmla="*/ 77 h 117"/>
                <a:gd name="T2" fmla="*/ 75 w 75"/>
                <a:gd name="T3" fmla="*/ 77 h 117"/>
                <a:gd name="T4" fmla="*/ 75 w 75"/>
                <a:gd name="T5" fmla="*/ 2 h 117"/>
                <a:gd name="T6" fmla="*/ 62 w 75"/>
                <a:gd name="T7" fmla="*/ 2 h 117"/>
                <a:gd name="T8" fmla="*/ 62 w 75"/>
                <a:gd name="T9" fmla="*/ 14 h 117"/>
                <a:gd name="T10" fmla="*/ 62 w 75"/>
                <a:gd name="T11" fmla="*/ 14 h 117"/>
                <a:gd name="T12" fmla="*/ 52 w 75"/>
                <a:gd name="T13" fmla="*/ 4 h 117"/>
                <a:gd name="T14" fmla="*/ 38 w 75"/>
                <a:gd name="T15" fmla="*/ 0 h 117"/>
                <a:gd name="T16" fmla="*/ 20 w 75"/>
                <a:gd name="T17" fmla="*/ 4 h 117"/>
                <a:gd name="T18" fmla="*/ 8 w 75"/>
                <a:gd name="T19" fmla="*/ 15 h 117"/>
                <a:gd name="T20" fmla="*/ 2 w 75"/>
                <a:gd name="T21" fmla="*/ 29 h 117"/>
                <a:gd name="T22" fmla="*/ 0 w 75"/>
                <a:gd name="T23" fmla="*/ 44 h 117"/>
                <a:gd name="T24" fmla="*/ 2 w 75"/>
                <a:gd name="T25" fmla="*/ 60 h 117"/>
                <a:gd name="T26" fmla="*/ 9 w 75"/>
                <a:gd name="T27" fmla="*/ 73 h 117"/>
                <a:gd name="T28" fmla="*/ 20 w 75"/>
                <a:gd name="T29" fmla="*/ 82 h 117"/>
                <a:gd name="T30" fmla="*/ 36 w 75"/>
                <a:gd name="T31" fmla="*/ 85 h 117"/>
                <a:gd name="T32" fmla="*/ 51 w 75"/>
                <a:gd name="T33" fmla="*/ 81 h 117"/>
                <a:gd name="T34" fmla="*/ 62 w 75"/>
                <a:gd name="T35" fmla="*/ 70 h 117"/>
                <a:gd name="T36" fmla="*/ 62 w 75"/>
                <a:gd name="T37" fmla="*/ 70 h 117"/>
                <a:gd name="T38" fmla="*/ 62 w 75"/>
                <a:gd name="T39" fmla="*/ 76 h 117"/>
                <a:gd name="T40" fmla="*/ 61 w 75"/>
                <a:gd name="T41" fmla="*/ 88 h 117"/>
                <a:gd name="T42" fmla="*/ 57 w 75"/>
                <a:gd name="T43" fmla="*/ 98 h 117"/>
                <a:gd name="T44" fmla="*/ 49 w 75"/>
                <a:gd name="T45" fmla="*/ 104 h 117"/>
                <a:gd name="T46" fmla="*/ 38 w 75"/>
                <a:gd name="T47" fmla="*/ 107 h 117"/>
                <a:gd name="T48" fmla="*/ 31 w 75"/>
                <a:gd name="T49" fmla="*/ 106 h 117"/>
                <a:gd name="T50" fmla="*/ 24 w 75"/>
                <a:gd name="T51" fmla="*/ 104 h 117"/>
                <a:gd name="T52" fmla="*/ 19 w 75"/>
                <a:gd name="T53" fmla="*/ 100 h 117"/>
                <a:gd name="T54" fmla="*/ 16 w 75"/>
                <a:gd name="T55" fmla="*/ 93 h 117"/>
                <a:gd name="T56" fmla="*/ 3 w 75"/>
                <a:gd name="T57" fmla="*/ 93 h 117"/>
                <a:gd name="T58" fmla="*/ 6 w 75"/>
                <a:gd name="T59" fmla="*/ 105 h 117"/>
                <a:gd name="T60" fmla="*/ 14 w 75"/>
                <a:gd name="T61" fmla="*/ 112 h 117"/>
                <a:gd name="T62" fmla="*/ 25 w 75"/>
                <a:gd name="T63" fmla="*/ 116 h 117"/>
                <a:gd name="T64" fmla="*/ 37 w 75"/>
                <a:gd name="T65" fmla="*/ 117 h 117"/>
                <a:gd name="T66" fmla="*/ 66 w 75"/>
                <a:gd name="T67" fmla="*/ 107 h 117"/>
                <a:gd name="T68" fmla="*/ 75 w 75"/>
                <a:gd name="T69" fmla="*/ 77 h 117"/>
                <a:gd name="T70" fmla="*/ 75 w 75"/>
                <a:gd name="T71" fmla="*/ 77 h 117"/>
                <a:gd name="T72" fmla="*/ 37 w 75"/>
                <a:gd name="T73" fmla="*/ 73 h 117"/>
                <a:gd name="T74" fmla="*/ 37 w 75"/>
                <a:gd name="T75" fmla="*/ 73 h 117"/>
                <a:gd name="T76" fmla="*/ 26 w 75"/>
                <a:gd name="T77" fmla="*/ 71 h 117"/>
                <a:gd name="T78" fmla="*/ 19 w 75"/>
                <a:gd name="T79" fmla="*/ 63 h 117"/>
                <a:gd name="T80" fmla="*/ 15 w 75"/>
                <a:gd name="T81" fmla="*/ 53 h 117"/>
                <a:gd name="T82" fmla="*/ 14 w 75"/>
                <a:gd name="T83" fmla="*/ 42 h 117"/>
                <a:gd name="T84" fmla="*/ 15 w 75"/>
                <a:gd name="T85" fmla="*/ 31 h 117"/>
                <a:gd name="T86" fmla="*/ 20 w 75"/>
                <a:gd name="T87" fmla="*/ 21 h 117"/>
                <a:gd name="T88" fmla="*/ 27 w 75"/>
                <a:gd name="T89" fmla="*/ 15 h 117"/>
                <a:gd name="T90" fmla="*/ 38 w 75"/>
                <a:gd name="T91" fmla="*/ 12 h 117"/>
                <a:gd name="T92" fmla="*/ 49 w 75"/>
                <a:gd name="T93" fmla="*/ 15 h 117"/>
                <a:gd name="T94" fmla="*/ 56 w 75"/>
                <a:gd name="T95" fmla="*/ 21 h 117"/>
                <a:gd name="T96" fmla="*/ 60 w 75"/>
                <a:gd name="T97" fmla="*/ 31 h 117"/>
                <a:gd name="T98" fmla="*/ 62 w 75"/>
                <a:gd name="T99" fmla="*/ 41 h 117"/>
                <a:gd name="T100" fmla="*/ 60 w 75"/>
                <a:gd name="T101" fmla="*/ 53 h 117"/>
                <a:gd name="T102" fmla="*/ 56 w 75"/>
                <a:gd name="T103" fmla="*/ 63 h 117"/>
                <a:gd name="T104" fmla="*/ 49 w 75"/>
                <a:gd name="T105" fmla="*/ 71 h 117"/>
                <a:gd name="T106" fmla="*/ 37 w 75"/>
                <a:gd name="T107" fmla="*/ 73 h 117"/>
                <a:gd name="T108" fmla="*/ 37 w 75"/>
                <a:gd name="T109" fmla="*/ 73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5" h="117">
                  <a:moveTo>
                    <a:pt x="75" y="77"/>
                  </a:moveTo>
                  <a:lnTo>
                    <a:pt x="75" y="77"/>
                  </a:lnTo>
                  <a:lnTo>
                    <a:pt x="75" y="2"/>
                  </a:lnTo>
                  <a:lnTo>
                    <a:pt x="62" y="2"/>
                  </a:lnTo>
                  <a:lnTo>
                    <a:pt x="62" y="14"/>
                  </a:lnTo>
                  <a:lnTo>
                    <a:pt x="62" y="14"/>
                  </a:lnTo>
                  <a:cubicBezTo>
                    <a:pt x="60" y="9"/>
                    <a:pt x="56" y="6"/>
                    <a:pt x="52" y="4"/>
                  </a:cubicBezTo>
                  <a:cubicBezTo>
                    <a:pt x="48" y="1"/>
                    <a:pt x="43" y="0"/>
                    <a:pt x="38" y="0"/>
                  </a:cubicBezTo>
                  <a:cubicBezTo>
                    <a:pt x="31" y="0"/>
                    <a:pt x="25" y="2"/>
                    <a:pt x="20" y="4"/>
                  </a:cubicBezTo>
                  <a:cubicBezTo>
                    <a:pt x="15" y="7"/>
                    <a:pt x="11" y="10"/>
                    <a:pt x="8" y="15"/>
                  </a:cubicBezTo>
                  <a:cubicBezTo>
                    <a:pt x="5" y="19"/>
                    <a:pt x="3" y="23"/>
                    <a:pt x="2" y="29"/>
                  </a:cubicBezTo>
                  <a:cubicBezTo>
                    <a:pt x="0" y="34"/>
                    <a:pt x="0" y="39"/>
                    <a:pt x="0" y="44"/>
                  </a:cubicBezTo>
                  <a:cubicBezTo>
                    <a:pt x="0" y="49"/>
                    <a:pt x="0" y="55"/>
                    <a:pt x="2" y="60"/>
                  </a:cubicBezTo>
                  <a:cubicBezTo>
                    <a:pt x="3" y="65"/>
                    <a:pt x="6" y="69"/>
                    <a:pt x="9" y="73"/>
                  </a:cubicBezTo>
                  <a:cubicBezTo>
                    <a:pt x="12" y="76"/>
                    <a:pt x="16" y="79"/>
                    <a:pt x="20" y="82"/>
                  </a:cubicBezTo>
                  <a:cubicBezTo>
                    <a:pt x="25" y="84"/>
                    <a:pt x="30" y="85"/>
                    <a:pt x="36" y="85"/>
                  </a:cubicBezTo>
                  <a:cubicBezTo>
                    <a:pt x="42" y="85"/>
                    <a:pt x="47" y="84"/>
                    <a:pt x="51" y="81"/>
                  </a:cubicBezTo>
                  <a:cubicBezTo>
                    <a:pt x="56" y="79"/>
                    <a:pt x="60" y="75"/>
                    <a:pt x="62" y="70"/>
                  </a:cubicBezTo>
                  <a:lnTo>
                    <a:pt x="62" y="70"/>
                  </a:lnTo>
                  <a:lnTo>
                    <a:pt x="62" y="76"/>
                  </a:lnTo>
                  <a:cubicBezTo>
                    <a:pt x="62" y="80"/>
                    <a:pt x="62" y="84"/>
                    <a:pt x="61" y="88"/>
                  </a:cubicBezTo>
                  <a:cubicBezTo>
                    <a:pt x="60" y="92"/>
                    <a:pt x="59" y="95"/>
                    <a:pt x="57" y="98"/>
                  </a:cubicBezTo>
                  <a:cubicBezTo>
                    <a:pt x="55" y="101"/>
                    <a:pt x="52" y="103"/>
                    <a:pt x="49" y="104"/>
                  </a:cubicBezTo>
                  <a:cubicBezTo>
                    <a:pt x="46" y="106"/>
                    <a:pt x="42" y="107"/>
                    <a:pt x="38" y="107"/>
                  </a:cubicBezTo>
                  <a:cubicBezTo>
                    <a:pt x="35" y="107"/>
                    <a:pt x="33" y="106"/>
                    <a:pt x="31" y="106"/>
                  </a:cubicBezTo>
                  <a:cubicBezTo>
                    <a:pt x="28" y="105"/>
                    <a:pt x="26" y="105"/>
                    <a:pt x="24" y="104"/>
                  </a:cubicBezTo>
                  <a:cubicBezTo>
                    <a:pt x="22" y="103"/>
                    <a:pt x="20" y="101"/>
                    <a:pt x="19" y="100"/>
                  </a:cubicBezTo>
                  <a:cubicBezTo>
                    <a:pt x="17" y="98"/>
                    <a:pt x="16" y="96"/>
                    <a:pt x="16" y="93"/>
                  </a:cubicBezTo>
                  <a:lnTo>
                    <a:pt x="3" y="93"/>
                  </a:lnTo>
                  <a:cubicBezTo>
                    <a:pt x="3" y="98"/>
                    <a:pt x="4" y="102"/>
                    <a:pt x="6" y="105"/>
                  </a:cubicBezTo>
                  <a:cubicBezTo>
                    <a:pt x="8" y="108"/>
                    <a:pt x="11" y="110"/>
                    <a:pt x="14" y="112"/>
                  </a:cubicBezTo>
                  <a:cubicBezTo>
                    <a:pt x="18" y="114"/>
                    <a:pt x="21" y="115"/>
                    <a:pt x="25" y="116"/>
                  </a:cubicBezTo>
                  <a:cubicBezTo>
                    <a:pt x="29" y="117"/>
                    <a:pt x="33" y="117"/>
                    <a:pt x="37" y="117"/>
                  </a:cubicBezTo>
                  <a:cubicBezTo>
                    <a:pt x="50" y="117"/>
                    <a:pt x="60" y="114"/>
                    <a:pt x="66" y="107"/>
                  </a:cubicBezTo>
                  <a:cubicBezTo>
                    <a:pt x="72" y="101"/>
                    <a:pt x="75" y="91"/>
                    <a:pt x="75" y="77"/>
                  </a:cubicBezTo>
                  <a:lnTo>
                    <a:pt x="75" y="77"/>
                  </a:lnTo>
                  <a:close/>
                  <a:moveTo>
                    <a:pt x="37" y="73"/>
                  </a:moveTo>
                  <a:lnTo>
                    <a:pt x="37" y="73"/>
                  </a:lnTo>
                  <a:cubicBezTo>
                    <a:pt x="33" y="73"/>
                    <a:pt x="29" y="72"/>
                    <a:pt x="26" y="71"/>
                  </a:cubicBezTo>
                  <a:cubicBezTo>
                    <a:pt x="23" y="69"/>
                    <a:pt x="21" y="66"/>
                    <a:pt x="19" y="63"/>
                  </a:cubicBezTo>
                  <a:cubicBezTo>
                    <a:pt x="17" y="60"/>
                    <a:pt x="16" y="57"/>
                    <a:pt x="15" y="53"/>
                  </a:cubicBezTo>
                  <a:cubicBezTo>
                    <a:pt x="14" y="49"/>
                    <a:pt x="14" y="46"/>
                    <a:pt x="14" y="42"/>
                  </a:cubicBezTo>
                  <a:cubicBezTo>
                    <a:pt x="14" y="38"/>
                    <a:pt x="14" y="34"/>
                    <a:pt x="15" y="31"/>
                  </a:cubicBezTo>
                  <a:cubicBezTo>
                    <a:pt x="16" y="27"/>
                    <a:pt x="18" y="24"/>
                    <a:pt x="20" y="21"/>
                  </a:cubicBezTo>
                  <a:cubicBezTo>
                    <a:pt x="22" y="18"/>
                    <a:pt x="24" y="16"/>
                    <a:pt x="27" y="15"/>
                  </a:cubicBezTo>
                  <a:cubicBezTo>
                    <a:pt x="30" y="13"/>
                    <a:pt x="34" y="12"/>
                    <a:pt x="38" y="12"/>
                  </a:cubicBezTo>
                  <a:cubicBezTo>
                    <a:pt x="43" y="12"/>
                    <a:pt x="46" y="13"/>
                    <a:pt x="49" y="15"/>
                  </a:cubicBezTo>
                  <a:cubicBezTo>
                    <a:pt x="52" y="16"/>
                    <a:pt x="54" y="19"/>
                    <a:pt x="56" y="21"/>
                  </a:cubicBezTo>
                  <a:cubicBezTo>
                    <a:pt x="58" y="24"/>
                    <a:pt x="60" y="27"/>
                    <a:pt x="60" y="31"/>
                  </a:cubicBezTo>
                  <a:cubicBezTo>
                    <a:pt x="61" y="34"/>
                    <a:pt x="62" y="38"/>
                    <a:pt x="62" y="41"/>
                  </a:cubicBezTo>
                  <a:cubicBezTo>
                    <a:pt x="62" y="45"/>
                    <a:pt x="61" y="49"/>
                    <a:pt x="60" y="53"/>
                  </a:cubicBezTo>
                  <a:cubicBezTo>
                    <a:pt x="59" y="57"/>
                    <a:pt x="58" y="60"/>
                    <a:pt x="56" y="63"/>
                  </a:cubicBezTo>
                  <a:cubicBezTo>
                    <a:pt x="54" y="66"/>
                    <a:pt x="52" y="69"/>
                    <a:pt x="49" y="71"/>
                  </a:cubicBezTo>
                  <a:cubicBezTo>
                    <a:pt x="45" y="72"/>
                    <a:pt x="42" y="73"/>
                    <a:pt x="37" y="73"/>
                  </a:cubicBezTo>
                  <a:lnTo>
                    <a:pt x="37" y="7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26" name="Freeform 21">
              <a:extLst>
                <a:ext uri="{FF2B5EF4-FFF2-40B4-BE49-F238E27FC236}">
                  <a16:creationId xmlns:a16="http://schemas.microsoft.com/office/drawing/2014/main" id="{8A1F242A-5C25-45F1-8201-572627DDBACC}"/>
                </a:ext>
              </a:extLst>
            </p:cNvPr>
            <p:cNvSpPr>
              <a:spLocks noEditPoints="1"/>
            </p:cNvSpPr>
            <p:nvPr/>
          </p:nvSpPr>
          <p:spPr bwMode="auto">
            <a:xfrm>
              <a:off x="3287" y="3086"/>
              <a:ext cx="10" cy="93"/>
            </a:xfrm>
            <a:custGeom>
              <a:avLst/>
              <a:gdLst>
                <a:gd name="T0" fmla="*/ 13 w 13"/>
                <a:gd name="T1" fmla="*/ 16 h 113"/>
                <a:gd name="T2" fmla="*/ 13 w 13"/>
                <a:gd name="T3" fmla="*/ 16 h 113"/>
                <a:gd name="T4" fmla="*/ 13 w 13"/>
                <a:gd name="T5" fmla="*/ 0 h 113"/>
                <a:gd name="T6" fmla="*/ 0 w 13"/>
                <a:gd name="T7" fmla="*/ 0 h 113"/>
                <a:gd name="T8" fmla="*/ 0 w 13"/>
                <a:gd name="T9" fmla="*/ 16 h 113"/>
                <a:gd name="T10" fmla="*/ 13 w 13"/>
                <a:gd name="T11" fmla="*/ 16 h 113"/>
                <a:gd name="T12" fmla="*/ 0 w 13"/>
                <a:gd name="T13" fmla="*/ 31 h 113"/>
                <a:gd name="T14" fmla="*/ 0 w 13"/>
                <a:gd name="T15" fmla="*/ 31 h 113"/>
                <a:gd name="T16" fmla="*/ 0 w 13"/>
                <a:gd name="T17" fmla="*/ 113 h 113"/>
                <a:gd name="T18" fmla="*/ 13 w 13"/>
                <a:gd name="T19" fmla="*/ 113 h 113"/>
                <a:gd name="T20" fmla="*/ 13 w 13"/>
                <a:gd name="T21" fmla="*/ 31 h 113"/>
                <a:gd name="T22" fmla="*/ 0 w 13"/>
                <a:gd name="T23" fmla="*/ 31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 h="113">
                  <a:moveTo>
                    <a:pt x="13" y="16"/>
                  </a:moveTo>
                  <a:lnTo>
                    <a:pt x="13" y="16"/>
                  </a:lnTo>
                  <a:lnTo>
                    <a:pt x="13" y="0"/>
                  </a:lnTo>
                  <a:lnTo>
                    <a:pt x="0" y="0"/>
                  </a:lnTo>
                  <a:lnTo>
                    <a:pt x="0" y="16"/>
                  </a:lnTo>
                  <a:lnTo>
                    <a:pt x="13" y="16"/>
                  </a:lnTo>
                  <a:close/>
                  <a:moveTo>
                    <a:pt x="0" y="31"/>
                  </a:moveTo>
                  <a:lnTo>
                    <a:pt x="0" y="31"/>
                  </a:lnTo>
                  <a:lnTo>
                    <a:pt x="0" y="113"/>
                  </a:lnTo>
                  <a:lnTo>
                    <a:pt x="13" y="113"/>
                  </a:lnTo>
                  <a:lnTo>
                    <a:pt x="13" y="31"/>
                  </a:lnTo>
                  <a:lnTo>
                    <a:pt x="0" y="3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27" name="Freeform 22">
              <a:extLst>
                <a:ext uri="{FF2B5EF4-FFF2-40B4-BE49-F238E27FC236}">
                  <a16:creationId xmlns:a16="http://schemas.microsoft.com/office/drawing/2014/main" id="{0138BAFE-7467-43D5-8B9E-EA183A6525C0}"/>
                </a:ext>
              </a:extLst>
            </p:cNvPr>
            <p:cNvSpPr>
              <a:spLocks/>
            </p:cNvSpPr>
            <p:nvPr/>
          </p:nvSpPr>
          <p:spPr bwMode="auto">
            <a:xfrm>
              <a:off x="3310" y="3110"/>
              <a:ext cx="58" cy="70"/>
            </a:xfrm>
            <a:custGeom>
              <a:avLst/>
              <a:gdLst>
                <a:gd name="T0" fmla="*/ 14 w 70"/>
                <a:gd name="T1" fmla="*/ 58 h 86"/>
                <a:gd name="T2" fmla="*/ 14 w 70"/>
                <a:gd name="T3" fmla="*/ 58 h 86"/>
                <a:gd name="T4" fmla="*/ 0 w 70"/>
                <a:gd name="T5" fmla="*/ 58 h 86"/>
                <a:gd name="T6" fmla="*/ 3 w 70"/>
                <a:gd name="T7" fmla="*/ 71 h 86"/>
                <a:gd name="T8" fmla="*/ 11 w 70"/>
                <a:gd name="T9" fmla="*/ 80 h 86"/>
                <a:gd name="T10" fmla="*/ 22 w 70"/>
                <a:gd name="T11" fmla="*/ 85 h 86"/>
                <a:gd name="T12" fmla="*/ 35 w 70"/>
                <a:gd name="T13" fmla="*/ 86 h 86"/>
                <a:gd name="T14" fmla="*/ 48 w 70"/>
                <a:gd name="T15" fmla="*/ 85 h 86"/>
                <a:gd name="T16" fmla="*/ 59 w 70"/>
                <a:gd name="T17" fmla="*/ 81 h 86"/>
                <a:gd name="T18" fmla="*/ 67 w 70"/>
                <a:gd name="T19" fmla="*/ 73 h 86"/>
                <a:gd name="T20" fmla="*/ 70 w 70"/>
                <a:gd name="T21" fmla="*/ 60 h 86"/>
                <a:gd name="T22" fmla="*/ 68 w 70"/>
                <a:gd name="T23" fmla="*/ 50 h 86"/>
                <a:gd name="T24" fmla="*/ 62 w 70"/>
                <a:gd name="T25" fmla="*/ 44 h 86"/>
                <a:gd name="T26" fmla="*/ 53 w 70"/>
                <a:gd name="T27" fmla="*/ 40 h 86"/>
                <a:gd name="T28" fmla="*/ 43 w 70"/>
                <a:gd name="T29" fmla="*/ 37 h 86"/>
                <a:gd name="T30" fmla="*/ 34 w 70"/>
                <a:gd name="T31" fmla="*/ 35 h 86"/>
                <a:gd name="T32" fmla="*/ 25 w 70"/>
                <a:gd name="T33" fmla="*/ 32 h 86"/>
                <a:gd name="T34" fmla="*/ 19 w 70"/>
                <a:gd name="T35" fmla="*/ 28 h 86"/>
                <a:gd name="T36" fmla="*/ 16 w 70"/>
                <a:gd name="T37" fmla="*/ 23 h 86"/>
                <a:gd name="T38" fmla="*/ 18 w 70"/>
                <a:gd name="T39" fmla="*/ 17 h 86"/>
                <a:gd name="T40" fmla="*/ 22 w 70"/>
                <a:gd name="T41" fmla="*/ 14 h 86"/>
                <a:gd name="T42" fmla="*/ 28 w 70"/>
                <a:gd name="T43" fmla="*/ 13 h 86"/>
                <a:gd name="T44" fmla="*/ 34 w 70"/>
                <a:gd name="T45" fmla="*/ 12 h 86"/>
                <a:gd name="T46" fmla="*/ 40 w 70"/>
                <a:gd name="T47" fmla="*/ 13 h 86"/>
                <a:gd name="T48" fmla="*/ 46 w 70"/>
                <a:gd name="T49" fmla="*/ 15 h 86"/>
                <a:gd name="T50" fmla="*/ 51 w 70"/>
                <a:gd name="T51" fmla="*/ 19 h 86"/>
                <a:gd name="T52" fmla="*/ 53 w 70"/>
                <a:gd name="T53" fmla="*/ 26 h 86"/>
                <a:gd name="T54" fmla="*/ 66 w 70"/>
                <a:gd name="T55" fmla="*/ 26 h 86"/>
                <a:gd name="T56" fmla="*/ 63 w 70"/>
                <a:gd name="T57" fmla="*/ 13 h 86"/>
                <a:gd name="T58" fmla="*/ 56 w 70"/>
                <a:gd name="T59" fmla="*/ 5 h 86"/>
                <a:gd name="T60" fmla="*/ 46 w 70"/>
                <a:gd name="T61" fmla="*/ 1 h 86"/>
                <a:gd name="T62" fmla="*/ 33 w 70"/>
                <a:gd name="T63" fmla="*/ 0 h 86"/>
                <a:gd name="T64" fmla="*/ 22 w 70"/>
                <a:gd name="T65" fmla="*/ 2 h 86"/>
                <a:gd name="T66" fmla="*/ 12 w 70"/>
                <a:gd name="T67" fmla="*/ 6 h 86"/>
                <a:gd name="T68" fmla="*/ 5 w 70"/>
                <a:gd name="T69" fmla="*/ 13 h 86"/>
                <a:gd name="T70" fmla="*/ 2 w 70"/>
                <a:gd name="T71" fmla="*/ 24 h 86"/>
                <a:gd name="T72" fmla="*/ 6 w 70"/>
                <a:gd name="T73" fmla="*/ 36 h 86"/>
                <a:gd name="T74" fmla="*/ 16 w 70"/>
                <a:gd name="T75" fmla="*/ 43 h 86"/>
                <a:gd name="T76" fmla="*/ 29 w 70"/>
                <a:gd name="T77" fmla="*/ 47 h 86"/>
                <a:gd name="T78" fmla="*/ 42 w 70"/>
                <a:gd name="T79" fmla="*/ 50 h 86"/>
                <a:gd name="T80" fmla="*/ 52 w 70"/>
                <a:gd name="T81" fmla="*/ 54 h 86"/>
                <a:gd name="T82" fmla="*/ 56 w 70"/>
                <a:gd name="T83" fmla="*/ 62 h 86"/>
                <a:gd name="T84" fmla="*/ 54 w 70"/>
                <a:gd name="T85" fmla="*/ 68 h 86"/>
                <a:gd name="T86" fmla="*/ 49 w 70"/>
                <a:gd name="T87" fmla="*/ 72 h 86"/>
                <a:gd name="T88" fmla="*/ 43 w 70"/>
                <a:gd name="T89" fmla="*/ 74 h 86"/>
                <a:gd name="T90" fmla="*/ 36 w 70"/>
                <a:gd name="T91" fmla="*/ 74 h 86"/>
                <a:gd name="T92" fmla="*/ 28 w 70"/>
                <a:gd name="T93" fmla="*/ 73 h 86"/>
                <a:gd name="T94" fmla="*/ 21 w 70"/>
                <a:gd name="T95" fmla="*/ 71 h 86"/>
                <a:gd name="T96" fmla="*/ 16 w 70"/>
                <a:gd name="T97" fmla="*/ 66 h 86"/>
                <a:gd name="T98" fmla="*/ 14 w 70"/>
                <a:gd name="T99" fmla="*/ 58 h 86"/>
                <a:gd name="T100" fmla="*/ 14 w 70"/>
                <a:gd name="T101" fmla="*/ 58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0" h="86">
                  <a:moveTo>
                    <a:pt x="14" y="58"/>
                  </a:moveTo>
                  <a:lnTo>
                    <a:pt x="14" y="58"/>
                  </a:lnTo>
                  <a:lnTo>
                    <a:pt x="0" y="58"/>
                  </a:lnTo>
                  <a:cubicBezTo>
                    <a:pt x="0" y="63"/>
                    <a:pt x="1" y="68"/>
                    <a:pt x="3" y="71"/>
                  </a:cubicBezTo>
                  <a:cubicBezTo>
                    <a:pt x="5" y="75"/>
                    <a:pt x="8" y="78"/>
                    <a:pt x="11" y="80"/>
                  </a:cubicBezTo>
                  <a:cubicBezTo>
                    <a:pt x="14" y="82"/>
                    <a:pt x="18" y="84"/>
                    <a:pt x="22" y="85"/>
                  </a:cubicBezTo>
                  <a:cubicBezTo>
                    <a:pt x="26" y="86"/>
                    <a:pt x="30" y="86"/>
                    <a:pt x="35" y="86"/>
                  </a:cubicBezTo>
                  <a:cubicBezTo>
                    <a:pt x="39" y="86"/>
                    <a:pt x="43" y="86"/>
                    <a:pt x="48" y="85"/>
                  </a:cubicBezTo>
                  <a:cubicBezTo>
                    <a:pt x="52" y="84"/>
                    <a:pt x="55" y="83"/>
                    <a:pt x="59" y="81"/>
                  </a:cubicBezTo>
                  <a:cubicBezTo>
                    <a:pt x="62" y="79"/>
                    <a:pt x="65" y="76"/>
                    <a:pt x="67" y="73"/>
                  </a:cubicBezTo>
                  <a:cubicBezTo>
                    <a:pt x="69" y="69"/>
                    <a:pt x="70" y="65"/>
                    <a:pt x="70" y="60"/>
                  </a:cubicBezTo>
                  <a:cubicBezTo>
                    <a:pt x="70" y="56"/>
                    <a:pt x="69" y="53"/>
                    <a:pt x="68" y="50"/>
                  </a:cubicBezTo>
                  <a:cubicBezTo>
                    <a:pt x="66" y="48"/>
                    <a:pt x="64" y="46"/>
                    <a:pt x="62" y="44"/>
                  </a:cubicBezTo>
                  <a:cubicBezTo>
                    <a:pt x="59" y="42"/>
                    <a:pt x="56" y="41"/>
                    <a:pt x="53" y="40"/>
                  </a:cubicBezTo>
                  <a:cubicBezTo>
                    <a:pt x="50" y="39"/>
                    <a:pt x="47" y="38"/>
                    <a:pt x="43" y="37"/>
                  </a:cubicBezTo>
                  <a:cubicBezTo>
                    <a:pt x="40" y="36"/>
                    <a:pt x="37" y="35"/>
                    <a:pt x="34" y="35"/>
                  </a:cubicBezTo>
                  <a:cubicBezTo>
                    <a:pt x="30" y="34"/>
                    <a:pt x="28" y="33"/>
                    <a:pt x="25" y="32"/>
                  </a:cubicBezTo>
                  <a:cubicBezTo>
                    <a:pt x="22" y="31"/>
                    <a:pt x="20" y="30"/>
                    <a:pt x="19" y="28"/>
                  </a:cubicBezTo>
                  <a:cubicBezTo>
                    <a:pt x="17" y="27"/>
                    <a:pt x="16" y="25"/>
                    <a:pt x="16" y="23"/>
                  </a:cubicBezTo>
                  <a:cubicBezTo>
                    <a:pt x="16" y="20"/>
                    <a:pt x="17" y="19"/>
                    <a:pt x="18" y="17"/>
                  </a:cubicBezTo>
                  <a:cubicBezTo>
                    <a:pt x="19" y="16"/>
                    <a:pt x="20" y="15"/>
                    <a:pt x="22" y="14"/>
                  </a:cubicBezTo>
                  <a:cubicBezTo>
                    <a:pt x="24" y="13"/>
                    <a:pt x="26" y="13"/>
                    <a:pt x="28" y="13"/>
                  </a:cubicBezTo>
                  <a:cubicBezTo>
                    <a:pt x="30" y="12"/>
                    <a:pt x="32" y="12"/>
                    <a:pt x="34" y="12"/>
                  </a:cubicBezTo>
                  <a:cubicBezTo>
                    <a:pt x="36" y="12"/>
                    <a:pt x="38" y="12"/>
                    <a:pt x="40" y="13"/>
                  </a:cubicBezTo>
                  <a:cubicBezTo>
                    <a:pt x="43" y="13"/>
                    <a:pt x="45" y="14"/>
                    <a:pt x="46" y="15"/>
                  </a:cubicBezTo>
                  <a:cubicBezTo>
                    <a:pt x="48" y="16"/>
                    <a:pt x="50" y="18"/>
                    <a:pt x="51" y="19"/>
                  </a:cubicBezTo>
                  <a:cubicBezTo>
                    <a:pt x="52" y="21"/>
                    <a:pt x="53" y="23"/>
                    <a:pt x="53" y="26"/>
                  </a:cubicBezTo>
                  <a:lnTo>
                    <a:pt x="66" y="26"/>
                  </a:lnTo>
                  <a:cubicBezTo>
                    <a:pt x="66" y="21"/>
                    <a:pt x="65" y="17"/>
                    <a:pt x="63" y="13"/>
                  </a:cubicBezTo>
                  <a:cubicBezTo>
                    <a:pt x="61" y="10"/>
                    <a:pt x="59" y="7"/>
                    <a:pt x="56" y="5"/>
                  </a:cubicBezTo>
                  <a:cubicBezTo>
                    <a:pt x="53" y="4"/>
                    <a:pt x="49" y="2"/>
                    <a:pt x="46" y="1"/>
                  </a:cubicBezTo>
                  <a:cubicBezTo>
                    <a:pt x="42" y="1"/>
                    <a:pt x="37" y="0"/>
                    <a:pt x="33" y="0"/>
                  </a:cubicBezTo>
                  <a:cubicBezTo>
                    <a:pt x="29" y="0"/>
                    <a:pt x="25" y="1"/>
                    <a:pt x="22" y="2"/>
                  </a:cubicBezTo>
                  <a:cubicBezTo>
                    <a:pt x="18" y="2"/>
                    <a:pt x="15" y="4"/>
                    <a:pt x="12" y="6"/>
                  </a:cubicBezTo>
                  <a:cubicBezTo>
                    <a:pt x="9" y="7"/>
                    <a:pt x="7" y="10"/>
                    <a:pt x="5" y="13"/>
                  </a:cubicBezTo>
                  <a:cubicBezTo>
                    <a:pt x="3" y="16"/>
                    <a:pt x="2" y="19"/>
                    <a:pt x="2" y="24"/>
                  </a:cubicBezTo>
                  <a:cubicBezTo>
                    <a:pt x="2" y="29"/>
                    <a:pt x="3" y="33"/>
                    <a:pt x="6" y="36"/>
                  </a:cubicBezTo>
                  <a:cubicBezTo>
                    <a:pt x="9" y="39"/>
                    <a:pt x="12" y="41"/>
                    <a:pt x="16" y="43"/>
                  </a:cubicBezTo>
                  <a:cubicBezTo>
                    <a:pt x="20" y="44"/>
                    <a:pt x="24" y="46"/>
                    <a:pt x="29" y="47"/>
                  </a:cubicBezTo>
                  <a:cubicBezTo>
                    <a:pt x="33" y="48"/>
                    <a:pt x="38" y="49"/>
                    <a:pt x="42" y="50"/>
                  </a:cubicBezTo>
                  <a:cubicBezTo>
                    <a:pt x="46" y="51"/>
                    <a:pt x="49" y="52"/>
                    <a:pt x="52" y="54"/>
                  </a:cubicBezTo>
                  <a:cubicBezTo>
                    <a:pt x="54" y="56"/>
                    <a:pt x="56" y="59"/>
                    <a:pt x="56" y="62"/>
                  </a:cubicBezTo>
                  <a:cubicBezTo>
                    <a:pt x="56" y="65"/>
                    <a:pt x="55" y="67"/>
                    <a:pt x="54" y="68"/>
                  </a:cubicBezTo>
                  <a:cubicBezTo>
                    <a:pt x="53" y="70"/>
                    <a:pt x="51" y="71"/>
                    <a:pt x="49" y="72"/>
                  </a:cubicBezTo>
                  <a:cubicBezTo>
                    <a:pt x="47" y="73"/>
                    <a:pt x="45" y="73"/>
                    <a:pt x="43" y="74"/>
                  </a:cubicBezTo>
                  <a:cubicBezTo>
                    <a:pt x="40" y="74"/>
                    <a:pt x="38" y="74"/>
                    <a:pt x="36" y="74"/>
                  </a:cubicBezTo>
                  <a:cubicBezTo>
                    <a:pt x="33" y="74"/>
                    <a:pt x="30" y="74"/>
                    <a:pt x="28" y="73"/>
                  </a:cubicBezTo>
                  <a:cubicBezTo>
                    <a:pt x="25" y="73"/>
                    <a:pt x="23" y="72"/>
                    <a:pt x="21" y="71"/>
                  </a:cubicBezTo>
                  <a:cubicBezTo>
                    <a:pt x="19" y="70"/>
                    <a:pt x="17" y="68"/>
                    <a:pt x="16" y="66"/>
                  </a:cubicBezTo>
                  <a:cubicBezTo>
                    <a:pt x="15" y="64"/>
                    <a:pt x="14" y="61"/>
                    <a:pt x="14" y="58"/>
                  </a:cubicBezTo>
                  <a:lnTo>
                    <a:pt x="14" y="58"/>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28" name="Freeform 23">
              <a:extLst>
                <a:ext uri="{FF2B5EF4-FFF2-40B4-BE49-F238E27FC236}">
                  <a16:creationId xmlns:a16="http://schemas.microsoft.com/office/drawing/2014/main" id="{D3420727-9A20-4FC8-8048-6F50AADE3411}"/>
                </a:ext>
              </a:extLst>
            </p:cNvPr>
            <p:cNvSpPr>
              <a:spLocks/>
            </p:cNvSpPr>
            <p:nvPr/>
          </p:nvSpPr>
          <p:spPr bwMode="auto">
            <a:xfrm>
              <a:off x="3373" y="3091"/>
              <a:ext cx="36" cy="88"/>
            </a:xfrm>
            <a:custGeom>
              <a:avLst/>
              <a:gdLst>
                <a:gd name="T0" fmla="*/ 27 w 44"/>
                <a:gd name="T1" fmla="*/ 25 h 107"/>
                <a:gd name="T2" fmla="*/ 27 w 44"/>
                <a:gd name="T3" fmla="*/ 25 h 107"/>
                <a:gd name="T4" fmla="*/ 27 w 44"/>
                <a:gd name="T5" fmla="*/ 0 h 107"/>
                <a:gd name="T6" fmla="*/ 14 w 44"/>
                <a:gd name="T7" fmla="*/ 0 h 107"/>
                <a:gd name="T8" fmla="*/ 14 w 44"/>
                <a:gd name="T9" fmla="*/ 25 h 107"/>
                <a:gd name="T10" fmla="*/ 0 w 44"/>
                <a:gd name="T11" fmla="*/ 25 h 107"/>
                <a:gd name="T12" fmla="*/ 0 w 44"/>
                <a:gd name="T13" fmla="*/ 37 h 107"/>
                <a:gd name="T14" fmla="*/ 14 w 44"/>
                <a:gd name="T15" fmla="*/ 37 h 107"/>
                <a:gd name="T16" fmla="*/ 14 w 44"/>
                <a:gd name="T17" fmla="*/ 89 h 107"/>
                <a:gd name="T18" fmla="*/ 15 w 44"/>
                <a:gd name="T19" fmla="*/ 99 h 107"/>
                <a:gd name="T20" fmla="*/ 18 w 44"/>
                <a:gd name="T21" fmla="*/ 104 h 107"/>
                <a:gd name="T22" fmla="*/ 24 w 44"/>
                <a:gd name="T23" fmla="*/ 107 h 107"/>
                <a:gd name="T24" fmla="*/ 33 w 44"/>
                <a:gd name="T25" fmla="*/ 107 h 107"/>
                <a:gd name="T26" fmla="*/ 44 w 44"/>
                <a:gd name="T27" fmla="*/ 107 h 107"/>
                <a:gd name="T28" fmla="*/ 44 w 44"/>
                <a:gd name="T29" fmla="*/ 95 h 107"/>
                <a:gd name="T30" fmla="*/ 37 w 44"/>
                <a:gd name="T31" fmla="*/ 95 h 107"/>
                <a:gd name="T32" fmla="*/ 32 w 44"/>
                <a:gd name="T33" fmla="*/ 95 h 107"/>
                <a:gd name="T34" fmla="*/ 29 w 44"/>
                <a:gd name="T35" fmla="*/ 94 h 107"/>
                <a:gd name="T36" fmla="*/ 28 w 44"/>
                <a:gd name="T37" fmla="*/ 92 h 107"/>
                <a:gd name="T38" fmla="*/ 27 w 44"/>
                <a:gd name="T39" fmla="*/ 88 h 107"/>
                <a:gd name="T40" fmla="*/ 27 w 44"/>
                <a:gd name="T41" fmla="*/ 37 h 107"/>
                <a:gd name="T42" fmla="*/ 44 w 44"/>
                <a:gd name="T43" fmla="*/ 37 h 107"/>
                <a:gd name="T44" fmla="*/ 44 w 44"/>
                <a:gd name="T45" fmla="*/ 25 h 107"/>
                <a:gd name="T46" fmla="*/ 27 w 44"/>
                <a:gd name="T47" fmla="*/ 25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4" h="107">
                  <a:moveTo>
                    <a:pt x="27" y="25"/>
                  </a:moveTo>
                  <a:lnTo>
                    <a:pt x="27" y="25"/>
                  </a:lnTo>
                  <a:lnTo>
                    <a:pt x="27" y="0"/>
                  </a:lnTo>
                  <a:lnTo>
                    <a:pt x="14" y="0"/>
                  </a:lnTo>
                  <a:lnTo>
                    <a:pt x="14" y="25"/>
                  </a:lnTo>
                  <a:lnTo>
                    <a:pt x="0" y="25"/>
                  </a:lnTo>
                  <a:lnTo>
                    <a:pt x="0" y="37"/>
                  </a:lnTo>
                  <a:lnTo>
                    <a:pt x="14" y="37"/>
                  </a:lnTo>
                  <a:lnTo>
                    <a:pt x="14" y="89"/>
                  </a:lnTo>
                  <a:cubicBezTo>
                    <a:pt x="14" y="93"/>
                    <a:pt x="14" y="96"/>
                    <a:pt x="15" y="99"/>
                  </a:cubicBezTo>
                  <a:cubicBezTo>
                    <a:pt x="16" y="101"/>
                    <a:pt x="17" y="103"/>
                    <a:pt x="18" y="104"/>
                  </a:cubicBezTo>
                  <a:cubicBezTo>
                    <a:pt x="20" y="105"/>
                    <a:pt x="22" y="106"/>
                    <a:pt x="24" y="107"/>
                  </a:cubicBezTo>
                  <a:cubicBezTo>
                    <a:pt x="27" y="107"/>
                    <a:pt x="30" y="107"/>
                    <a:pt x="33" y="107"/>
                  </a:cubicBezTo>
                  <a:lnTo>
                    <a:pt x="44" y="107"/>
                  </a:lnTo>
                  <a:lnTo>
                    <a:pt x="44" y="95"/>
                  </a:lnTo>
                  <a:lnTo>
                    <a:pt x="37" y="95"/>
                  </a:lnTo>
                  <a:cubicBezTo>
                    <a:pt x="35" y="95"/>
                    <a:pt x="34" y="95"/>
                    <a:pt x="32" y="95"/>
                  </a:cubicBezTo>
                  <a:cubicBezTo>
                    <a:pt x="31" y="95"/>
                    <a:pt x="30" y="95"/>
                    <a:pt x="29" y="94"/>
                  </a:cubicBezTo>
                  <a:cubicBezTo>
                    <a:pt x="28" y="94"/>
                    <a:pt x="28" y="93"/>
                    <a:pt x="28" y="92"/>
                  </a:cubicBezTo>
                  <a:cubicBezTo>
                    <a:pt x="27" y="91"/>
                    <a:pt x="27" y="90"/>
                    <a:pt x="27" y="88"/>
                  </a:cubicBezTo>
                  <a:lnTo>
                    <a:pt x="27" y="37"/>
                  </a:lnTo>
                  <a:lnTo>
                    <a:pt x="44" y="37"/>
                  </a:lnTo>
                  <a:lnTo>
                    <a:pt x="44" y="25"/>
                  </a:lnTo>
                  <a:lnTo>
                    <a:pt x="27" y="25"/>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29" name="Freeform 24">
              <a:extLst>
                <a:ext uri="{FF2B5EF4-FFF2-40B4-BE49-F238E27FC236}">
                  <a16:creationId xmlns:a16="http://schemas.microsoft.com/office/drawing/2014/main" id="{EBF29EAB-E5F9-4C78-A8E3-C000BBB14CF8}"/>
                </a:ext>
              </a:extLst>
            </p:cNvPr>
            <p:cNvSpPr>
              <a:spLocks/>
            </p:cNvSpPr>
            <p:nvPr/>
          </p:nvSpPr>
          <p:spPr bwMode="auto">
            <a:xfrm>
              <a:off x="3421" y="3110"/>
              <a:ext cx="36" cy="69"/>
            </a:xfrm>
            <a:custGeom>
              <a:avLst/>
              <a:gdLst>
                <a:gd name="T0" fmla="*/ 0 w 44"/>
                <a:gd name="T1" fmla="*/ 2 h 84"/>
                <a:gd name="T2" fmla="*/ 0 w 44"/>
                <a:gd name="T3" fmla="*/ 2 h 84"/>
                <a:gd name="T4" fmla="*/ 0 w 44"/>
                <a:gd name="T5" fmla="*/ 84 h 84"/>
                <a:gd name="T6" fmla="*/ 14 w 44"/>
                <a:gd name="T7" fmla="*/ 84 h 84"/>
                <a:gd name="T8" fmla="*/ 14 w 44"/>
                <a:gd name="T9" fmla="*/ 48 h 84"/>
                <a:gd name="T10" fmla="*/ 15 w 44"/>
                <a:gd name="T11" fmla="*/ 34 h 84"/>
                <a:gd name="T12" fmla="*/ 21 w 44"/>
                <a:gd name="T13" fmla="*/ 23 h 84"/>
                <a:gd name="T14" fmla="*/ 30 w 44"/>
                <a:gd name="T15" fmla="*/ 17 h 84"/>
                <a:gd name="T16" fmla="*/ 44 w 44"/>
                <a:gd name="T17" fmla="*/ 14 h 84"/>
                <a:gd name="T18" fmla="*/ 44 w 44"/>
                <a:gd name="T19" fmla="*/ 0 h 84"/>
                <a:gd name="T20" fmla="*/ 26 w 44"/>
                <a:gd name="T21" fmla="*/ 5 h 84"/>
                <a:gd name="T22" fmla="*/ 13 w 44"/>
                <a:gd name="T23" fmla="*/ 19 h 84"/>
                <a:gd name="T24" fmla="*/ 13 w 44"/>
                <a:gd name="T25" fmla="*/ 19 h 84"/>
                <a:gd name="T26" fmla="*/ 13 w 44"/>
                <a:gd name="T27" fmla="*/ 2 h 84"/>
                <a:gd name="T28" fmla="*/ 0 w 44"/>
                <a:gd name="T29" fmla="*/ 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4" h="84">
                  <a:moveTo>
                    <a:pt x="0" y="2"/>
                  </a:moveTo>
                  <a:lnTo>
                    <a:pt x="0" y="2"/>
                  </a:lnTo>
                  <a:lnTo>
                    <a:pt x="0" y="84"/>
                  </a:lnTo>
                  <a:lnTo>
                    <a:pt x="14" y="84"/>
                  </a:lnTo>
                  <a:lnTo>
                    <a:pt x="14" y="48"/>
                  </a:lnTo>
                  <a:cubicBezTo>
                    <a:pt x="14" y="42"/>
                    <a:pt x="14" y="38"/>
                    <a:pt x="15" y="34"/>
                  </a:cubicBezTo>
                  <a:cubicBezTo>
                    <a:pt x="17" y="30"/>
                    <a:pt x="18" y="26"/>
                    <a:pt x="21" y="23"/>
                  </a:cubicBezTo>
                  <a:cubicBezTo>
                    <a:pt x="23" y="20"/>
                    <a:pt x="26" y="18"/>
                    <a:pt x="30" y="17"/>
                  </a:cubicBezTo>
                  <a:cubicBezTo>
                    <a:pt x="34" y="15"/>
                    <a:pt x="38" y="14"/>
                    <a:pt x="44" y="14"/>
                  </a:cubicBezTo>
                  <a:lnTo>
                    <a:pt x="44" y="0"/>
                  </a:lnTo>
                  <a:cubicBezTo>
                    <a:pt x="36" y="0"/>
                    <a:pt x="30" y="1"/>
                    <a:pt x="26" y="5"/>
                  </a:cubicBezTo>
                  <a:cubicBezTo>
                    <a:pt x="21" y="8"/>
                    <a:pt x="17" y="13"/>
                    <a:pt x="13" y="19"/>
                  </a:cubicBezTo>
                  <a:lnTo>
                    <a:pt x="13" y="19"/>
                  </a:lnTo>
                  <a:lnTo>
                    <a:pt x="13" y="2"/>
                  </a:lnTo>
                  <a:lnTo>
                    <a:pt x="0" y="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30" name="Freeform 25">
              <a:extLst>
                <a:ext uri="{FF2B5EF4-FFF2-40B4-BE49-F238E27FC236}">
                  <a16:creationId xmlns:a16="http://schemas.microsoft.com/office/drawing/2014/main" id="{D84EAA12-AF8C-4A47-9AA6-57CF365FBC74}"/>
                </a:ext>
              </a:extLst>
            </p:cNvPr>
            <p:cNvSpPr>
              <a:spLocks noEditPoints="1"/>
            </p:cNvSpPr>
            <p:nvPr/>
          </p:nvSpPr>
          <p:spPr bwMode="auto">
            <a:xfrm>
              <a:off x="3462" y="3110"/>
              <a:ext cx="63" cy="70"/>
            </a:xfrm>
            <a:custGeom>
              <a:avLst/>
              <a:gdLst>
                <a:gd name="T0" fmla="*/ 77 w 77"/>
                <a:gd name="T1" fmla="*/ 84 h 86"/>
                <a:gd name="T2" fmla="*/ 77 w 77"/>
                <a:gd name="T3" fmla="*/ 84 h 86"/>
                <a:gd name="T4" fmla="*/ 67 w 77"/>
                <a:gd name="T5" fmla="*/ 86 h 86"/>
                <a:gd name="T6" fmla="*/ 59 w 77"/>
                <a:gd name="T7" fmla="*/ 83 h 86"/>
                <a:gd name="T8" fmla="*/ 56 w 77"/>
                <a:gd name="T9" fmla="*/ 73 h 86"/>
                <a:gd name="T10" fmla="*/ 43 w 77"/>
                <a:gd name="T11" fmla="*/ 83 h 86"/>
                <a:gd name="T12" fmla="*/ 27 w 77"/>
                <a:gd name="T13" fmla="*/ 86 h 86"/>
                <a:gd name="T14" fmla="*/ 16 w 77"/>
                <a:gd name="T15" fmla="*/ 85 h 86"/>
                <a:gd name="T16" fmla="*/ 8 w 77"/>
                <a:gd name="T17" fmla="*/ 81 h 86"/>
                <a:gd name="T18" fmla="*/ 2 w 77"/>
                <a:gd name="T19" fmla="*/ 74 h 86"/>
                <a:gd name="T20" fmla="*/ 0 w 77"/>
                <a:gd name="T21" fmla="*/ 63 h 86"/>
                <a:gd name="T22" fmla="*/ 2 w 77"/>
                <a:gd name="T23" fmla="*/ 52 h 86"/>
                <a:gd name="T24" fmla="*/ 8 w 77"/>
                <a:gd name="T25" fmla="*/ 44 h 86"/>
                <a:gd name="T26" fmla="*/ 17 w 77"/>
                <a:gd name="T27" fmla="*/ 40 h 86"/>
                <a:gd name="T28" fmla="*/ 28 w 77"/>
                <a:gd name="T29" fmla="*/ 38 h 86"/>
                <a:gd name="T30" fmla="*/ 38 w 77"/>
                <a:gd name="T31" fmla="*/ 36 h 86"/>
                <a:gd name="T32" fmla="*/ 47 w 77"/>
                <a:gd name="T33" fmla="*/ 35 h 86"/>
                <a:gd name="T34" fmla="*/ 53 w 77"/>
                <a:gd name="T35" fmla="*/ 32 h 86"/>
                <a:gd name="T36" fmla="*/ 55 w 77"/>
                <a:gd name="T37" fmla="*/ 26 h 86"/>
                <a:gd name="T38" fmla="*/ 54 w 77"/>
                <a:gd name="T39" fmla="*/ 19 h 86"/>
                <a:gd name="T40" fmla="*/ 49 w 77"/>
                <a:gd name="T41" fmla="*/ 14 h 86"/>
                <a:gd name="T42" fmla="*/ 43 w 77"/>
                <a:gd name="T43" fmla="*/ 13 h 86"/>
                <a:gd name="T44" fmla="*/ 37 w 77"/>
                <a:gd name="T45" fmla="*/ 12 h 86"/>
                <a:gd name="T46" fmla="*/ 23 w 77"/>
                <a:gd name="T47" fmla="*/ 15 h 86"/>
                <a:gd name="T48" fmla="*/ 16 w 77"/>
                <a:gd name="T49" fmla="*/ 28 h 86"/>
                <a:gd name="T50" fmla="*/ 3 w 77"/>
                <a:gd name="T51" fmla="*/ 28 h 86"/>
                <a:gd name="T52" fmla="*/ 6 w 77"/>
                <a:gd name="T53" fmla="*/ 15 h 86"/>
                <a:gd name="T54" fmla="*/ 14 w 77"/>
                <a:gd name="T55" fmla="*/ 6 h 86"/>
                <a:gd name="T56" fmla="*/ 25 w 77"/>
                <a:gd name="T57" fmla="*/ 2 h 86"/>
                <a:gd name="T58" fmla="*/ 38 w 77"/>
                <a:gd name="T59" fmla="*/ 0 h 86"/>
                <a:gd name="T60" fmla="*/ 49 w 77"/>
                <a:gd name="T61" fmla="*/ 1 h 86"/>
                <a:gd name="T62" fmla="*/ 59 w 77"/>
                <a:gd name="T63" fmla="*/ 4 h 86"/>
                <a:gd name="T64" fmla="*/ 66 w 77"/>
                <a:gd name="T65" fmla="*/ 11 h 86"/>
                <a:gd name="T66" fmla="*/ 69 w 77"/>
                <a:gd name="T67" fmla="*/ 23 h 86"/>
                <a:gd name="T68" fmla="*/ 69 w 77"/>
                <a:gd name="T69" fmla="*/ 65 h 86"/>
                <a:gd name="T70" fmla="*/ 69 w 77"/>
                <a:gd name="T71" fmla="*/ 72 h 86"/>
                <a:gd name="T72" fmla="*/ 73 w 77"/>
                <a:gd name="T73" fmla="*/ 74 h 86"/>
                <a:gd name="T74" fmla="*/ 77 w 77"/>
                <a:gd name="T75" fmla="*/ 73 h 86"/>
                <a:gd name="T76" fmla="*/ 77 w 77"/>
                <a:gd name="T77" fmla="*/ 84 h 86"/>
                <a:gd name="T78" fmla="*/ 55 w 77"/>
                <a:gd name="T79" fmla="*/ 42 h 86"/>
                <a:gd name="T80" fmla="*/ 55 w 77"/>
                <a:gd name="T81" fmla="*/ 42 h 86"/>
                <a:gd name="T82" fmla="*/ 48 w 77"/>
                <a:gd name="T83" fmla="*/ 45 h 86"/>
                <a:gd name="T84" fmla="*/ 40 w 77"/>
                <a:gd name="T85" fmla="*/ 46 h 86"/>
                <a:gd name="T86" fmla="*/ 31 w 77"/>
                <a:gd name="T87" fmla="*/ 47 h 86"/>
                <a:gd name="T88" fmla="*/ 22 w 77"/>
                <a:gd name="T89" fmla="*/ 50 h 86"/>
                <a:gd name="T90" fmla="*/ 16 w 77"/>
                <a:gd name="T91" fmla="*/ 54 h 86"/>
                <a:gd name="T92" fmla="*/ 14 w 77"/>
                <a:gd name="T93" fmla="*/ 62 h 86"/>
                <a:gd name="T94" fmla="*/ 15 w 77"/>
                <a:gd name="T95" fmla="*/ 68 h 86"/>
                <a:gd name="T96" fmla="*/ 19 w 77"/>
                <a:gd name="T97" fmla="*/ 72 h 86"/>
                <a:gd name="T98" fmla="*/ 24 w 77"/>
                <a:gd name="T99" fmla="*/ 74 h 86"/>
                <a:gd name="T100" fmla="*/ 30 w 77"/>
                <a:gd name="T101" fmla="*/ 74 h 86"/>
                <a:gd name="T102" fmla="*/ 41 w 77"/>
                <a:gd name="T103" fmla="*/ 72 h 86"/>
                <a:gd name="T104" fmla="*/ 49 w 77"/>
                <a:gd name="T105" fmla="*/ 68 h 86"/>
                <a:gd name="T106" fmla="*/ 54 w 77"/>
                <a:gd name="T107" fmla="*/ 62 h 86"/>
                <a:gd name="T108" fmla="*/ 55 w 77"/>
                <a:gd name="T109" fmla="*/ 56 h 86"/>
                <a:gd name="T110" fmla="*/ 55 w 77"/>
                <a:gd name="T111" fmla="*/ 4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7" h="86">
                  <a:moveTo>
                    <a:pt x="77" y="84"/>
                  </a:moveTo>
                  <a:lnTo>
                    <a:pt x="77" y="84"/>
                  </a:lnTo>
                  <a:cubicBezTo>
                    <a:pt x="75" y="85"/>
                    <a:pt x="71" y="86"/>
                    <a:pt x="67" y="86"/>
                  </a:cubicBezTo>
                  <a:cubicBezTo>
                    <a:pt x="64" y="86"/>
                    <a:pt x="61" y="85"/>
                    <a:pt x="59" y="83"/>
                  </a:cubicBezTo>
                  <a:cubicBezTo>
                    <a:pt x="57" y="81"/>
                    <a:pt x="56" y="78"/>
                    <a:pt x="56" y="73"/>
                  </a:cubicBezTo>
                  <a:cubicBezTo>
                    <a:pt x="52" y="78"/>
                    <a:pt x="48" y="81"/>
                    <a:pt x="43" y="83"/>
                  </a:cubicBezTo>
                  <a:cubicBezTo>
                    <a:pt x="38" y="85"/>
                    <a:pt x="33" y="86"/>
                    <a:pt x="27" y="86"/>
                  </a:cubicBezTo>
                  <a:cubicBezTo>
                    <a:pt x="23" y="86"/>
                    <a:pt x="20" y="86"/>
                    <a:pt x="16" y="85"/>
                  </a:cubicBezTo>
                  <a:cubicBezTo>
                    <a:pt x="13" y="84"/>
                    <a:pt x="10" y="83"/>
                    <a:pt x="8" y="81"/>
                  </a:cubicBezTo>
                  <a:cubicBezTo>
                    <a:pt x="5" y="79"/>
                    <a:pt x="3" y="77"/>
                    <a:pt x="2" y="74"/>
                  </a:cubicBezTo>
                  <a:cubicBezTo>
                    <a:pt x="0" y="71"/>
                    <a:pt x="0" y="67"/>
                    <a:pt x="0" y="63"/>
                  </a:cubicBezTo>
                  <a:cubicBezTo>
                    <a:pt x="0" y="58"/>
                    <a:pt x="0" y="55"/>
                    <a:pt x="2" y="52"/>
                  </a:cubicBezTo>
                  <a:cubicBezTo>
                    <a:pt x="4" y="49"/>
                    <a:pt x="6" y="46"/>
                    <a:pt x="8" y="44"/>
                  </a:cubicBezTo>
                  <a:cubicBezTo>
                    <a:pt x="11" y="43"/>
                    <a:pt x="14" y="41"/>
                    <a:pt x="17" y="40"/>
                  </a:cubicBezTo>
                  <a:cubicBezTo>
                    <a:pt x="21" y="39"/>
                    <a:pt x="24" y="38"/>
                    <a:pt x="28" y="38"/>
                  </a:cubicBezTo>
                  <a:cubicBezTo>
                    <a:pt x="31" y="37"/>
                    <a:pt x="35" y="37"/>
                    <a:pt x="38" y="36"/>
                  </a:cubicBezTo>
                  <a:cubicBezTo>
                    <a:pt x="41" y="36"/>
                    <a:pt x="44" y="35"/>
                    <a:pt x="47" y="35"/>
                  </a:cubicBezTo>
                  <a:cubicBezTo>
                    <a:pt x="49" y="34"/>
                    <a:pt x="51" y="33"/>
                    <a:pt x="53" y="32"/>
                  </a:cubicBezTo>
                  <a:cubicBezTo>
                    <a:pt x="54" y="30"/>
                    <a:pt x="55" y="28"/>
                    <a:pt x="55" y="26"/>
                  </a:cubicBezTo>
                  <a:cubicBezTo>
                    <a:pt x="55" y="23"/>
                    <a:pt x="55" y="20"/>
                    <a:pt x="54" y="19"/>
                  </a:cubicBezTo>
                  <a:cubicBezTo>
                    <a:pt x="52" y="17"/>
                    <a:pt x="51" y="15"/>
                    <a:pt x="49" y="14"/>
                  </a:cubicBezTo>
                  <a:cubicBezTo>
                    <a:pt x="47" y="14"/>
                    <a:pt x="46" y="13"/>
                    <a:pt x="43" y="13"/>
                  </a:cubicBezTo>
                  <a:cubicBezTo>
                    <a:pt x="41" y="12"/>
                    <a:pt x="39" y="12"/>
                    <a:pt x="37" y="12"/>
                  </a:cubicBezTo>
                  <a:cubicBezTo>
                    <a:pt x="31" y="12"/>
                    <a:pt x="26" y="13"/>
                    <a:pt x="23" y="15"/>
                  </a:cubicBezTo>
                  <a:cubicBezTo>
                    <a:pt x="19" y="18"/>
                    <a:pt x="17" y="22"/>
                    <a:pt x="16" y="28"/>
                  </a:cubicBezTo>
                  <a:lnTo>
                    <a:pt x="3" y="28"/>
                  </a:lnTo>
                  <a:cubicBezTo>
                    <a:pt x="3" y="23"/>
                    <a:pt x="4" y="18"/>
                    <a:pt x="6" y="15"/>
                  </a:cubicBezTo>
                  <a:cubicBezTo>
                    <a:pt x="8" y="11"/>
                    <a:pt x="11" y="8"/>
                    <a:pt x="14" y="6"/>
                  </a:cubicBezTo>
                  <a:cubicBezTo>
                    <a:pt x="17" y="4"/>
                    <a:pt x="20" y="3"/>
                    <a:pt x="25" y="2"/>
                  </a:cubicBezTo>
                  <a:cubicBezTo>
                    <a:pt x="29" y="1"/>
                    <a:pt x="33" y="0"/>
                    <a:pt x="38" y="0"/>
                  </a:cubicBezTo>
                  <a:cubicBezTo>
                    <a:pt x="41" y="0"/>
                    <a:pt x="45" y="0"/>
                    <a:pt x="49" y="1"/>
                  </a:cubicBezTo>
                  <a:cubicBezTo>
                    <a:pt x="52" y="1"/>
                    <a:pt x="56" y="3"/>
                    <a:pt x="59" y="4"/>
                  </a:cubicBezTo>
                  <a:cubicBezTo>
                    <a:pt x="62" y="6"/>
                    <a:pt x="64" y="8"/>
                    <a:pt x="66" y="11"/>
                  </a:cubicBezTo>
                  <a:cubicBezTo>
                    <a:pt x="68" y="14"/>
                    <a:pt x="69" y="18"/>
                    <a:pt x="69" y="23"/>
                  </a:cubicBezTo>
                  <a:lnTo>
                    <a:pt x="69" y="65"/>
                  </a:lnTo>
                  <a:cubicBezTo>
                    <a:pt x="69" y="68"/>
                    <a:pt x="69" y="71"/>
                    <a:pt x="69" y="72"/>
                  </a:cubicBezTo>
                  <a:cubicBezTo>
                    <a:pt x="69" y="74"/>
                    <a:pt x="71" y="74"/>
                    <a:pt x="73" y="74"/>
                  </a:cubicBezTo>
                  <a:cubicBezTo>
                    <a:pt x="74" y="74"/>
                    <a:pt x="75" y="74"/>
                    <a:pt x="77" y="73"/>
                  </a:cubicBezTo>
                  <a:lnTo>
                    <a:pt x="77" y="84"/>
                  </a:lnTo>
                  <a:close/>
                  <a:moveTo>
                    <a:pt x="55" y="42"/>
                  </a:moveTo>
                  <a:lnTo>
                    <a:pt x="55" y="42"/>
                  </a:lnTo>
                  <a:cubicBezTo>
                    <a:pt x="53" y="43"/>
                    <a:pt x="51" y="44"/>
                    <a:pt x="48" y="45"/>
                  </a:cubicBezTo>
                  <a:cubicBezTo>
                    <a:pt x="46" y="45"/>
                    <a:pt x="43" y="46"/>
                    <a:pt x="40" y="46"/>
                  </a:cubicBezTo>
                  <a:cubicBezTo>
                    <a:pt x="37" y="46"/>
                    <a:pt x="34" y="47"/>
                    <a:pt x="31" y="47"/>
                  </a:cubicBezTo>
                  <a:cubicBezTo>
                    <a:pt x="27" y="48"/>
                    <a:pt x="25" y="49"/>
                    <a:pt x="22" y="50"/>
                  </a:cubicBezTo>
                  <a:cubicBezTo>
                    <a:pt x="20" y="51"/>
                    <a:pt x="18" y="52"/>
                    <a:pt x="16" y="54"/>
                  </a:cubicBezTo>
                  <a:cubicBezTo>
                    <a:pt x="15" y="56"/>
                    <a:pt x="14" y="59"/>
                    <a:pt x="14" y="62"/>
                  </a:cubicBezTo>
                  <a:cubicBezTo>
                    <a:pt x="14" y="64"/>
                    <a:pt x="14" y="66"/>
                    <a:pt x="15" y="68"/>
                  </a:cubicBezTo>
                  <a:cubicBezTo>
                    <a:pt x="16" y="69"/>
                    <a:pt x="17" y="71"/>
                    <a:pt x="19" y="72"/>
                  </a:cubicBezTo>
                  <a:cubicBezTo>
                    <a:pt x="20" y="73"/>
                    <a:pt x="22" y="73"/>
                    <a:pt x="24" y="74"/>
                  </a:cubicBezTo>
                  <a:cubicBezTo>
                    <a:pt x="26" y="74"/>
                    <a:pt x="28" y="74"/>
                    <a:pt x="30" y="74"/>
                  </a:cubicBezTo>
                  <a:cubicBezTo>
                    <a:pt x="34" y="74"/>
                    <a:pt x="38" y="74"/>
                    <a:pt x="41" y="72"/>
                  </a:cubicBezTo>
                  <a:cubicBezTo>
                    <a:pt x="45" y="71"/>
                    <a:pt x="47" y="70"/>
                    <a:pt x="49" y="68"/>
                  </a:cubicBezTo>
                  <a:cubicBezTo>
                    <a:pt x="51" y="66"/>
                    <a:pt x="53" y="64"/>
                    <a:pt x="54" y="62"/>
                  </a:cubicBezTo>
                  <a:cubicBezTo>
                    <a:pt x="55" y="60"/>
                    <a:pt x="55" y="58"/>
                    <a:pt x="55" y="56"/>
                  </a:cubicBezTo>
                  <a:lnTo>
                    <a:pt x="55" y="4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31" name="Freeform 26">
              <a:extLst>
                <a:ext uri="{FF2B5EF4-FFF2-40B4-BE49-F238E27FC236}">
                  <a16:creationId xmlns:a16="http://schemas.microsoft.com/office/drawing/2014/main" id="{14B3B8FD-CA35-4D99-A5C1-68CE019D8BFB}"/>
                </a:ext>
              </a:extLst>
            </p:cNvPr>
            <p:cNvSpPr>
              <a:spLocks/>
            </p:cNvSpPr>
            <p:nvPr/>
          </p:nvSpPr>
          <p:spPr bwMode="auto">
            <a:xfrm>
              <a:off x="3535" y="3110"/>
              <a:ext cx="35" cy="69"/>
            </a:xfrm>
            <a:custGeom>
              <a:avLst/>
              <a:gdLst>
                <a:gd name="T0" fmla="*/ 0 w 43"/>
                <a:gd name="T1" fmla="*/ 2 h 84"/>
                <a:gd name="T2" fmla="*/ 0 w 43"/>
                <a:gd name="T3" fmla="*/ 2 h 84"/>
                <a:gd name="T4" fmla="*/ 0 w 43"/>
                <a:gd name="T5" fmla="*/ 84 h 84"/>
                <a:gd name="T6" fmla="*/ 13 w 43"/>
                <a:gd name="T7" fmla="*/ 84 h 84"/>
                <a:gd name="T8" fmla="*/ 13 w 43"/>
                <a:gd name="T9" fmla="*/ 48 h 84"/>
                <a:gd name="T10" fmla="*/ 15 w 43"/>
                <a:gd name="T11" fmla="*/ 34 h 84"/>
                <a:gd name="T12" fmla="*/ 20 w 43"/>
                <a:gd name="T13" fmla="*/ 23 h 84"/>
                <a:gd name="T14" fmla="*/ 29 w 43"/>
                <a:gd name="T15" fmla="*/ 17 h 84"/>
                <a:gd name="T16" fmla="*/ 43 w 43"/>
                <a:gd name="T17" fmla="*/ 14 h 84"/>
                <a:gd name="T18" fmla="*/ 43 w 43"/>
                <a:gd name="T19" fmla="*/ 0 h 84"/>
                <a:gd name="T20" fmla="*/ 25 w 43"/>
                <a:gd name="T21" fmla="*/ 5 h 84"/>
                <a:gd name="T22" fmla="*/ 13 w 43"/>
                <a:gd name="T23" fmla="*/ 19 h 84"/>
                <a:gd name="T24" fmla="*/ 12 w 43"/>
                <a:gd name="T25" fmla="*/ 19 h 84"/>
                <a:gd name="T26" fmla="*/ 12 w 43"/>
                <a:gd name="T27" fmla="*/ 2 h 84"/>
                <a:gd name="T28" fmla="*/ 0 w 43"/>
                <a:gd name="T29" fmla="*/ 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 h="84">
                  <a:moveTo>
                    <a:pt x="0" y="2"/>
                  </a:moveTo>
                  <a:lnTo>
                    <a:pt x="0" y="2"/>
                  </a:lnTo>
                  <a:lnTo>
                    <a:pt x="0" y="84"/>
                  </a:lnTo>
                  <a:lnTo>
                    <a:pt x="13" y="84"/>
                  </a:lnTo>
                  <a:lnTo>
                    <a:pt x="13" y="48"/>
                  </a:lnTo>
                  <a:cubicBezTo>
                    <a:pt x="13" y="42"/>
                    <a:pt x="14" y="38"/>
                    <a:pt x="15" y="34"/>
                  </a:cubicBezTo>
                  <a:cubicBezTo>
                    <a:pt x="16" y="30"/>
                    <a:pt x="17" y="26"/>
                    <a:pt x="20" y="23"/>
                  </a:cubicBezTo>
                  <a:cubicBezTo>
                    <a:pt x="22" y="20"/>
                    <a:pt x="25" y="18"/>
                    <a:pt x="29" y="17"/>
                  </a:cubicBezTo>
                  <a:cubicBezTo>
                    <a:pt x="33" y="15"/>
                    <a:pt x="37" y="14"/>
                    <a:pt x="43" y="14"/>
                  </a:cubicBezTo>
                  <a:lnTo>
                    <a:pt x="43" y="0"/>
                  </a:lnTo>
                  <a:cubicBezTo>
                    <a:pt x="36" y="0"/>
                    <a:pt x="29" y="1"/>
                    <a:pt x="25" y="5"/>
                  </a:cubicBezTo>
                  <a:cubicBezTo>
                    <a:pt x="20" y="8"/>
                    <a:pt x="16" y="13"/>
                    <a:pt x="13" y="19"/>
                  </a:cubicBezTo>
                  <a:lnTo>
                    <a:pt x="12" y="19"/>
                  </a:lnTo>
                  <a:lnTo>
                    <a:pt x="12" y="2"/>
                  </a:lnTo>
                  <a:lnTo>
                    <a:pt x="0" y="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32" name="Freeform 27">
              <a:extLst>
                <a:ext uri="{FF2B5EF4-FFF2-40B4-BE49-F238E27FC236}">
                  <a16:creationId xmlns:a16="http://schemas.microsoft.com/office/drawing/2014/main" id="{65C57C32-ED2B-4534-8602-48CE0B5C8D5B}"/>
                </a:ext>
              </a:extLst>
            </p:cNvPr>
            <p:cNvSpPr>
              <a:spLocks/>
            </p:cNvSpPr>
            <p:nvPr/>
          </p:nvSpPr>
          <p:spPr bwMode="auto">
            <a:xfrm>
              <a:off x="3612" y="3084"/>
              <a:ext cx="75" cy="97"/>
            </a:xfrm>
            <a:custGeom>
              <a:avLst/>
              <a:gdLst>
                <a:gd name="T0" fmla="*/ 72 w 91"/>
                <a:gd name="T1" fmla="*/ 36 h 119"/>
                <a:gd name="T2" fmla="*/ 72 w 91"/>
                <a:gd name="T3" fmla="*/ 36 h 119"/>
                <a:gd name="T4" fmla="*/ 86 w 91"/>
                <a:gd name="T5" fmla="*/ 36 h 119"/>
                <a:gd name="T6" fmla="*/ 82 w 91"/>
                <a:gd name="T7" fmla="*/ 20 h 119"/>
                <a:gd name="T8" fmla="*/ 74 w 91"/>
                <a:gd name="T9" fmla="*/ 9 h 119"/>
                <a:gd name="T10" fmla="*/ 60 w 91"/>
                <a:gd name="T11" fmla="*/ 2 h 119"/>
                <a:gd name="T12" fmla="*/ 44 w 91"/>
                <a:gd name="T13" fmla="*/ 0 h 119"/>
                <a:gd name="T14" fmla="*/ 29 w 91"/>
                <a:gd name="T15" fmla="*/ 2 h 119"/>
                <a:gd name="T16" fmla="*/ 16 w 91"/>
                <a:gd name="T17" fmla="*/ 8 h 119"/>
                <a:gd name="T18" fmla="*/ 7 w 91"/>
                <a:gd name="T19" fmla="*/ 18 h 119"/>
                <a:gd name="T20" fmla="*/ 3 w 91"/>
                <a:gd name="T21" fmla="*/ 33 h 119"/>
                <a:gd name="T22" fmla="*/ 6 w 91"/>
                <a:gd name="T23" fmla="*/ 46 h 119"/>
                <a:gd name="T24" fmla="*/ 14 w 91"/>
                <a:gd name="T25" fmla="*/ 55 h 119"/>
                <a:gd name="T26" fmla="*/ 26 w 91"/>
                <a:gd name="T27" fmla="*/ 60 h 119"/>
                <a:gd name="T28" fmla="*/ 39 w 91"/>
                <a:gd name="T29" fmla="*/ 63 h 119"/>
                <a:gd name="T30" fmla="*/ 53 w 91"/>
                <a:gd name="T31" fmla="*/ 66 h 119"/>
                <a:gd name="T32" fmla="*/ 64 w 91"/>
                <a:gd name="T33" fmla="*/ 70 h 119"/>
                <a:gd name="T34" fmla="*/ 73 w 91"/>
                <a:gd name="T35" fmla="*/ 76 h 119"/>
                <a:gd name="T36" fmla="*/ 76 w 91"/>
                <a:gd name="T37" fmla="*/ 86 h 119"/>
                <a:gd name="T38" fmla="*/ 73 w 91"/>
                <a:gd name="T39" fmla="*/ 96 h 119"/>
                <a:gd name="T40" fmla="*/ 66 w 91"/>
                <a:gd name="T41" fmla="*/ 102 h 119"/>
                <a:gd name="T42" fmla="*/ 57 w 91"/>
                <a:gd name="T43" fmla="*/ 105 h 119"/>
                <a:gd name="T44" fmla="*/ 47 w 91"/>
                <a:gd name="T45" fmla="*/ 106 h 119"/>
                <a:gd name="T46" fmla="*/ 35 w 91"/>
                <a:gd name="T47" fmla="*/ 105 h 119"/>
                <a:gd name="T48" fmla="*/ 24 w 91"/>
                <a:gd name="T49" fmla="*/ 100 h 119"/>
                <a:gd name="T50" fmla="*/ 17 w 91"/>
                <a:gd name="T51" fmla="*/ 91 h 119"/>
                <a:gd name="T52" fmla="*/ 14 w 91"/>
                <a:gd name="T53" fmla="*/ 79 h 119"/>
                <a:gd name="T54" fmla="*/ 0 w 91"/>
                <a:gd name="T55" fmla="*/ 79 h 119"/>
                <a:gd name="T56" fmla="*/ 3 w 91"/>
                <a:gd name="T57" fmla="*/ 97 h 119"/>
                <a:gd name="T58" fmla="*/ 13 w 91"/>
                <a:gd name="T59" fmla="*/ 109 h 119"/>
                <a:gd name="T60" fmla="*/ 28 w 91"/>
                <a:gd name="T61" fmla="*/ 116 h 119"/>
                <a:gd name="T62" fmla="*/ 46 w 91"/>
                <a:gd name="T63" fmla="*/ 119 h 119"/>
                <a:gd name="T64" fmla="*/ 62 w 91"/>
                <a:gd name="T65" fmla="*/ 117 h 119"/>
                <a:gd name="T66" fmla="*/ 76 w 91"/>
                <a:gd name="T67" fmla="*/ 111 h 119"/>
                <a:gd name="T68" fmla="*/ 87 w 91"/>
                <a:gd name="T69" fmla="*/ 101 h 119"/>
                <a:gd name="T70" fmla="*/ 91 w 91"/>
                <a:gd name="T71" fmla="*/ 85 h 119"/>
                <a:gd name="T72" fmla="*/ 88 w 91"/>
                <a:gd name="T73" fmla="*/ 71 h 119"/>
                <a:gd name="T74" fmla="*/ 79 w 91"/>
                <a:gd name="T75" fmla="*/ 62 h 119"/>
                <a:gd name="T76" fmla="*/ 68 w 91"/>
                <a:gd name="T77" fmla="*/ 56 h 119"/>
                <a:gd name="T78" fmla="*/ 54 w 91"/>
                <a:gd name="T79" fmla="*/ 52 h 119"/>
                <a:gd name="T80" fmla="*/ 41 w 91"/>
                <a:gd name="T81" fmla="*/ 49 h 119"/>
                <a:gd name="T82" fmla="*/ 29 w 91"/>
                <a:gd name="T83" fmla="*/ 46 h 119"/>
                <a:gd name="T84" fmla="*/ 21 w 91"/>
                <a:gd name="T85" fmla="*/ 41 h 119"/>
                <a:gd name="T86" fmla="*/ 18 w 91"/>
                <a:gd name="T87" fmla="*/ 32 h 119"/>
                <a:gd name="T88" fmla="*/ 20 w 91"/>
                <a:gd name="T89" fmla="*/ 23 h 119"/>
                <a:gd name="T90" fmla="*/ 26 w 91"/>
                <a:gd name="T91" fmla="*/ 17 h 119"/>
                <a:gd name="T92" fmla="*/ 34 w 91"/>
                <a:gd name="T93" fmla="*/ 14 h 119"/>
                <a:gd name="T94" fmla="*/ 44 w 91"/>
                <a:gd name="T95" fmla="*/ 13 h 119"/>
                <a:gd name="T96" fmla="*/ 63 w 91"/>
                <a:gd name="T97" fmla="*/ 18 h 119"/>
                <a:gd name="T98" fmla="*/ 72 w 91"/>
                <a:gd name="T99" fmla="*/ 36 h 119"/>
                <a:gd name="T100" fmla="*/ 72 w 91"/>
                <a:gd name="T101" fmla="*/ 36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1" h="119">
                  <a:moveTo>
                    <a:pt x="72" y="36"/>
                  </a:moveTo>
                  <a:lnTo>
                    <a:pt x="72" y="36"/>
                  </a:lnTo>
                  <a:lnTo>
                    <a:pt x="86" y="36"/>
                  </a:lnTo>
                  <a:cubicBezTo>
                    <a:pt x="86" y="30"/>
                    <a:pt x="85" y="24"/>
                    <a:pt x="82" y="20"/>
                  </a:cubicBezTo>
                  <a:cubicBezTo>
                    <a:pt x="80" y="15"/>
                    <a:pt x="77" y="12"/>
                    <a:pt x="74" y="9"/>
                  </a:cubicBezTo>
                  <a:cubicBezTo>
                    <a:pt x="70" y="6"/>
                    <a:pt x="65" y="3"/>
                    <a:pt x="60" y="2"/>
                  </a:cubicBezTo>
                  <a:cubicBezTo>
                    <a:pt x="55" y="1"/>
                    <a:pt x="50" y="0"/>
                    <a:pt x="44" y="0"/>
                  </a:cubicBezTo>
                  <a:cubicBezTo>
                    <a:pt x="39" y="0"/>
                    <a:pt x="34" y="1"/>
                    <a:pt x="29" y="2"/>
                  </a:cubicBezTo>
                  <a:cubicBezTo>
                    <a:pt x="24" y="3"/>
                    <a:pt x="20" y="5"/>
                    <a:pt x="16" y="8"/>
                  </a:cubicBezTo>
                  <a:cubicBezTo>
                    <a:pt x="12" y="11"/>
                    <a:pt x="9" y="14"/>
                    <a:pt x="7" y="18"/>
                  </a:cubicBezTo>
                  <a:cubicBezTo>
                    <a:pt x="4" y="23"/>
                    <a:pt x="3" y="28"/>
                    <a:pt x="3" y="33"/>
                  </a:cubicBezTo>
                  <a:cubicBezTo>
                    <a:pt x="3" y="38"/>
                    <a:pt x="4" y="43"/>
                    <a:pt x="6" y="46"/>
                  </a:cubicBezTo>
                  <a:cubicBezTo>
                    <a:pt x="8" y="50"/>
                    <a:pt x="11" y="52"/>
                    <a:pt x="14" y="55"/>
                  </a:cubicBezTo>
                  <a:cubicBezTo>
                    <a:pt x="18" y="57"/>
                    <a:pt x="22" y="59"/>
                    <a:pt x="26" y="60"/>
                  </a:cubicBezTo>
                  <a:cubicBezTo>
                    <a:pt x="30" y="61"/>
                    <a:pt x="35" y="62"/>
                    <a:pt x="39" y="63"/>
                  </a:cubicBezTo>
                  <a:cubicBezTo>
                    <a:pt x="44" y="64"/>
                    <a:pt x="48" y="65"/>
                    <a:pt x="53" y="66"/>
                  </a:cubicBezTo>
                  <a:cubicBezTo>
                    <a:pt x="57" y="67"/>
                    <a:pt x="61" y="69"/>
                    <a:pt x="64" y="70"/>
                  </a:cubicBezTo>
                  <a:cubicBezTo>
                    <a:pt x="68" y="72"/>
                    <a:pt x="71" y="74"/>
                    <a:pt x="73" y="76"/>
                  </a:cubicBezTo>
                  <a:cubicBezTo>
                    <a:pt x="75" y="78"/>
                    <a:pt x="76" y="82"/>
                    <a:pt x="76" y="86"/>
                  </a:cubicBezTo>
                  <a:cubicBezTo>
                    <a:pt x="76" y="90"/>
                    <a:pt x="75" y="93"/>
                    <a:pt x="73" y="96"/>
                  </a:cubicBezTo>
                  <a:cubicBezTo>
                    <a:pt x="71" y="98"/>
                    <a:pt x="69" y="101"/>
                    <a:pt x="66" y="102"/>
                  </a:cubicBezTo>
                  <a:cubicBezTo>
                    <a:pt x="64" y="104"/>
                    <a:pt x="61" y="105"/>
                    <a:pt x="57" y="105"/>
                  </a:cubicBezTo>
                  <a:cubicBezTo>
                    <a:pt x="54" y="106"/>
                    <a:pt x="50" y="106"/>
                    <a:pt x="47" y="106"/>
                  </a:cubicBezTo>
                  <a:cubicBezTo>
                    <a:pt x="43" y="106"/>
                    <a:pt x="39" y="106"/>
                    <a:pt x="35" y="105"/>
                  </a:cubicBezTo>
                  <a:cubicBezTo>
                    <a:pt x="30" y="104"/>
                    <a:pt x="27" y="102"/>
                    <a:pt x="24" y="100"/>
                  </a:cubicBezTo>
                  <a:cubicBezTo>
                    <a:pt x="21" y="98"/>
                    <a:pt x="18" y="95"/>
                    <a:pt x="17" y="91"/>
                  </a:cubicBezTo>
                  <a:cubicBezTo>
                    <a:pt x="15" y="88"/>
                    <a:pt x="14" y="84"/>
                    <a:pt x="14" y="79"/>
                  </a:cubicBezTo>
                  <a:lnTo>
                    <a:pt x="0" y="79"/>
                  </a:lnTo>
                  <a:cubicBezTo>
                    <a:pt x="0" y="86"/>
                    <a:pt x="1" y="92"/>
                    <a:pt x="3" y="97"/>
                  </a:cubicBezTo>
                  <a:cubicBezTo>
                    <a:pt x="6" y="102"/>
                    <a:pt x="9" y="106"/>
                    <a:pt x="13" y="109"/>
                  </a:cubicBezTo>
                  <a:cubicBezTo>
                    <a:pt x="18" y="112"/>
                    <a:pt x="23" y="115"/>
                    <a:pt x="28" y="116"/>
                  </a:cubicBezTo>
                  <a:cubicBezTo>
                    <a:pt x="34" y="118"/>
                    <a:pt x="40" y="119"/>
                    <a:pt x="46" y="119"/>
                  </a:cubicBezTo>
                  <a:cubicBezTo>
                    <a:pt x="52" y="119"/>
                    <a:pt x="57" y="118"/>
                    <a:pt x="62" y="117"/>
                  </a:cubicBezTo>
                  <a:cubicBezTo>
                    <a:pt x="67" y="116"/>
                    <a:pt x="72" y="114"/>
                    <a:pt x="76" y="111"/>
                  </a:cubicBezTo>
                  <a:cubicBezTo>
                    <a:pt x="81" y="108"/>
                    <a:pt x="84" y="105"/>
                    <a:pt x="87" y="101"/>
                  </a:cubicBezTo>
                  <a:cubicBezTo>
                    <a:pt x="89" y="96"/>
                    <a:pt x="91" y="91"/>
                    <a:pt x="91" y="85"/>
                  </a:cubicBezTo>
                  <a:cubicBezTo>
                    <a:pt x="91" y="79"/>
                    <a:pt x="90" y="75"/>
                    <a:pt x="88" y="71"/>
                  </a:cubicBezTo>
                  <a:cubicBezTo>
                    <a:pt x="86" y="67"/>
                    <a:pt x="83" y="64"/>
                    <a:pt x="79" y="62"/>
                  </a:cubicBezTo>
                  <a:cubicBezTo>
                    <a:pt x="76" y="59"/>
                    <a:pt x="72" y="58"/>
                    <a:pt x="68" y="56"/>
                  </a:cubicBezTo>
                  <a:cubicBezTo>
                    <a:pt x="63" y="55"/>
                    <a:pt x="59" y="53"/>
                    <a:pt x="54" y="52"/>
                  </a:cubicBezTo>
                  <a:cubicBezTo>
                    <a:pt x="50" y="51"/>
                    <a:pt x="46" y="50"/>
                    <a:pt x="41" y="49"/>
                  </a:cubicBezTo>
                  <a:cubicBezTo>
                    <a:pt x="37" y="48"/>
                    <a:pt x="33" y="47"/>
                    <a:pt x="29" y="46"/>
                  </a:cubicBezTo>
                  <a:cubicBezTo>
                    <a:pt x="26" y="45"/>
                    <a:pt x="23" y="43"/>
                    <a:pt x="21" y="41"/>
                  </a:cubicBezTo>
                  <a:cubicBezTo>
                    <a:pt x="19" y="38"/>
                    <a:pt x="18" y="36"/>
                    <a:pt x="18" y="32"/>
                  </a:cubicBezTo>
                  <a:cubicBezTo>
                    <a:pt x="18" y="28"/>
                    <a:pt x="19" y="25"/>
                    <a:pt x="20" y="23"/>
                  </a:cubicBezTo>
                  <a:cubicBezTo>
                    <a:pt x="22" y="20"/>
                    <a:pt x="24" y="18"/>
                    <a:pt x="26" y="17"/>
                  </a:cubicBezTo>
                  <a:cubicBezTo>
                    <a:pt x="28" y="15"/>
                    <a:pt x="31" y="14"/>
                    <a:pt x="34" y="14"/>
                  </a:cubicBezTo>
                  <a:cubicBezTo>
                    <a:pt x="37" y="13"/>
                    <a:pt x="40" y="13"/>
                    <a:pt x="44" y="13"/>
                  </a:cubicBezTo>
                  <a:cubicBezTo>
                    <a:pt x="51" y="13"/>
                    <a:pt x="58" y="15"/>
                    <a:pt x="63" y="18"/>
                  </a:cubicBezTo>
                  <a:cubicBezTo>
                    <a:pt x="68" y="22"/>
                    <a:pt x="71" y="28"/>
                    <a:pt x="72" y="36"/>
                  </a:cubicBezTo>
                  <a:lnTo>
                    <a:pt x="72" y="36"/>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33" name="Freeform 28">
              <a:extLst>
                <a:ext uri="{FF2B5EF4-FFF2-40B4-BE49-F238E27FC236}">
                  <a16:creationId xmlns:a16="http://schemas.microsoft.com/office/drawing/2014/main" id="{CE3C67FA-5C71-4E3D-8108-AF1568C91E45}"/>
                </a:ext>
              </a:extLst>
            </p:cNvPr>
            <p:cNvSpPr>
              <a:spLocks noEditPoints="1"/>
            </p:cNvSpPr>
            <p:nvPr/>
          </p:nvSpPr>
          <p:spPr bwMode="auto">
            <a:xfrm>
              <a:off x="3696" y="3110"/>
              <a:ext cx="66" cy="70"/>
            </a:xfrm>
            <a:custGeom>
              <a:avLst/>
              <a:gdLst>
                <a:gd name="T0" fmla="*/ 14 w 80"/>
                <a:gd name="T1" fmla="*/ 43 h 86"/>
                <a:gd name="T2" fmla="*/ 14 w 80"/>
                <a:gd name="T3" fmla="*/ 43 h 86"/>
                <a:gd name="T4" fmla="*/ 16 w 80"/>
                <a:gd name="T5" fmla="*/ 30 h 86"/>
                <a:gd name="T6" fmla="*/ 22 w 80"/>
                <a:gd name="T7" fmla="*/ 20 h 86"/>
                <a:gd name="T8" fmla="*/ 30 w 80"/>
                <a:gd name="T9" fmla="*/ 14 h 86"/>
                <a:gd name="T10" fmla="*/ 40 w 80"/>
                <a:gd name="T11" fmla="*/ 12 h 86"/>
                <a:gd name="T12" fmla="*/ 50 w 80"/>
                <a:gd name="T13" fmla="*/ 14 h 86"/>
                <a:gd name="T14" fmla="*/ 58 w 80"/>
                <a:gd name="T15" fmla="*/ 20 h 86"/>
                <a:gd name="T16" fmla="*/ 64 w 80"/>
                <a:gd name="T17" fmla="*/ 30 h 86"/>
                <a:gd name="T18" fmla="*/ 66 w 80"/>
                <a:gd name="T19" fmla="*/ 43 h 86"/>
                <a:gd name="T20" fmla="*/ 64 w 80"/>
                <a:gd name="T21" fmla="*/ 57 h 86"/>
                <a:gd name="T22" fmla="*/ 58 w 80"/>
                <a:gd name="T23" fmla="*/ 66 h 86"/>
                <a:gd name="T24" fmla="*/ 50 w 80"/>
                <a:gd name="T25" fmla="*/ 72 h 86"/>
                <a:gd name="T26" fmla="*/ 40 w 80"/>
                <a:gd name="T27" fmla="*/ 74 h 86"/>
                <a:gd name="T28" fmla="*/ 30 w 80"/>
                <a:gd name="T29" fmla="*/ 72 h 86"/>
                <a:gd name="T30" fmla="*/ 22 w 80"/>
                <a:gd name="T31" fmla="*/ 66 h 86"/>
                <a:gd name="T32" fmla="*/ 16 w 80"/>
                <a:gd name="T33" fmla="*/ 57 h 86"/>
                <a:gd name="T34" fmla="*/ 14 w 80"/>
                <a:gd name="T35" fmla="*/ 43 h 86"/>
                <a:gd name="T36" fmla="*/ 14 w 80"/>
                <a:gd name="T37" fmla="*/ 43 h 86"/>
                <a:gd name="T38" fmla="*/ 0 w 80"/>
                <a:gd name="T39" fmla="*/ 43 h 86"/>
                <a:gd name="T40" fmla="*/ 0 w 80"/>
                <a:gd name="T41" fmla="*/ 43 h 86"/>
                <a:gd name="T42" fmla="*/ 3 w 80"/>
                <a:gd name="T43" fmla="*/ 60 h 86"/>
                <a:gd name="T44" fmla="*/ 10 w 80"/>
                <a:gd name="T45" fmla="*/ 74 h 86"/>
                <a:gd name="T46" fmla="*/ 23 w 80"/>
                <a:gd name="T47" fmla="*/ 83 h 86"/>
                <a:gd name="T48" fmla="*/ 40 w 80"/>
                <a:gd name="T49" fmla="*/ 86 h 86"/>
                <a:gd name="T50" fmla="*/ 57 w 80"/>
                <a:gd name="T51" fmla="*/ 83 h 86"/>
                <a:gd name="T52" fmla="*/ 70 w 80"/>
                <a:gd name="T53" fmla="*/ 74 h 86"/>
                <a:gd name="T54" fmla="*/ 77 w 80"/>
                <a:gd name="T55" fmla="*/ 60 h 86"/>
                <a:gd name="T56" fmla="*/ 80 w 80"/>
                <a:gd name="T57" fmla="*/ 43 h 86"/>
                <a:gd name="T58" fmla="*/ 77 w 80"/>
                <a:gd name="T59" fmla="*/ 26 h 86"/>
                <a:gd name="T60" fmla="*/ 70 w 80"/>
                <a:gd name="T61" fmla="*/ 13 h 86"/>
                <a:gd name="T62" fmla="*/ 57 w 80"/>
                <a:gd name="T63" fmla="*/ 3 h 86"/>
                <a:gd name="T64" fmla="*/ 40 w 80"/>
                <a:gd name="T65" fmla="*/ 0 h 86"/>
                <a:gd name="T66" fmla="*/ 23 w 80"/>
                <a:gd name="T67" fmla="*/ 3 h 86"/>
                <a:gd name="T68" fmla="*/ 10 w 80"/>
                <a:gd name="T69" fmla="*/ 13 h 86"/>
                <a:gd name="T70" fmla="*/ 3 w 80"/>
                <a:gd name="T71" fmla="*/ 26 h 86"/>
                <a:gd name="T72" fmla="*/ 0 w 80"/>
                <a:gd name="T73" fmla="*/ 43 h 86"/>
                <a:gd name="T74" fmla="*/ 0 w 80"/>
                <a:gd name="T75" fmla="*/ 4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0" h="86">
                  <a:moveTo>
                    <a:pt x="14" y="43"/>
                  </a:moveTo>
                  <a:lnTo>
                    <a:pt x="14" y="43"/>
                  </a:lnTo>
                  <a:cubicBezTo>
                    <a:pt x="14" y="38"/>
                    <a:pt x="15" y="34"/>
                    <a:pt x="16" y="30"/>
                  </a:cubicBezTo>
                  <a:cubicBezTo>
                    <a:pt x="18" y="26"/>
                    <a:pt x="20" y="23"/>
                    <a:pt x="22" y="20"/>
                  </a:cubicBezTo>
                  <a:cubicBezTo>
                    <a:pt x="24" y="18"/>
                    <a:pt x="27" y="16"/>
                    <a:pt x="30" y="14"/>
                  </a:cubicBezTo>
                  <a:cubicBezTo>
                    <a:pt x="33" y="13"/>
                    <a:pt x="36" y="12"/>
                    <a:pt x="40" y="12"/>
                  </a:cubicBezTo>
                  <a:cubicBezTo>
                    <a:pt x="43" y="12"/>
                    <a:pt x="47" y="13"/>
                    <a:pt x="50" y="14"/>
                  </a:cubicBezTo>
                  <a:cubicBezTo>
                    <a:pt x="53" y="16"/>
                    <a:pt x="56" y="18"/>
                    <a:pt x="58" y="20"/>
                  </a:cubicBezTo>
                  <a:cubicBezTo>
                    <a:pt x="60" y="23"/>
                    <a:pt x="62" y="26"/>
                    <a:pt x="64" y="30"/>
                  </a:cubicBezTo>
                  <a:cubicBezTo>
                    <a:pt x="65" y="34"/>
                    <a:pt x="66" y="38"/>
                    <a:pt x="66" y="43"/>
                  </a:cubicBezTo>
                  <a:cubicBezTo>
                    <a:pt x="66" y="48"/>
                    <a:pt x="65" y="53"/>
                    <a:pt x="64" y="57"/>
                  </a:cubicBezTo>
                  <a:cubicBezTo>
                    <a:pt x="62" y="60"/>
                    <a:pt x="60" y="64"/>
                    <a:pt x="58" y="66"/>
                  </a:cubicBezTo>
                  <a:cubicBezTo>
                    <a:pt x="56" y="69"/>
                    <a:pt x="53" y="71"/>
                    <a:pt x="50" y="72"/>
                  </a:cubicBezTo>
                  <a:cubicBezTo>
                    <a:pt x="47" y="74"/>
                    <a:pt x="43" y="74"/>
                    <a:pt x="40" y="74"/>
                  </a:cubicBezTo>
                  <a:cubicBezTo>
                    <a:pt x="36" y="74"/>
                    <a:pt x="33" y="74"/>
                    <a:pt x="30" y="72"/>
                  </a:cubicBezTo>
                  <a:cubicBezTo>
                    <a:pt x="27" y="71"/>
                    <a:pt x="24" y="69"/>
                    <a:pt x="22" y="66"/>
                  </a:cubicBezTo>
                  <a:cubicBezTo>
                    <a:pt x="20" y="64"/>
                    <a:pt x="18" y="60"/>
                    <a:pt x="16" y="57"/>
                  </a:cubicBezTo>
                  <a:cubicBezTo>
                    <a:pt x="15" y="53"/>
                    <a:pt x="14" y="48"/>
                    <a:pt x="14" y="43"/>
                  </a:cubicBezTo>
                  <a:lnTo>
                    <a:pt x="14" y="43"/>
                  </a:lnTo>
                  <a:close/>
                  <a:moveTo>
                    <a:pt x="0" y="43"/>
                  </a:moveTo>
                  <a:lnTo>
                    <a:pt x="0" y="43"/>
                  </a:lnTo>
                  <a:cubicBezTo>
                    <a:pt x="0" y="49"/>
                    <a:pt x="1" y="55"/>
                    <a:pt x="3" y="60"/>
                  </a:cubicBezTo>
                  <a:cubicBezTo>
                    <a:pt x="4" y="65"/>
                    <a:pt x="7" y="70"/>
                    <a:pt x="10" y="74"/>
                  </a:cubicBezTo>
                  <a:cubicBezTo>
                    <a:pt x="14" y="78"/>
                    <a:pt x="18" y="81"/>
                    <a:pt x="23" y="83"/>
                  </a:cubicBezTo>
                  <a:cubicBezTo>
                    <a:pt x="28" y="85"/>
                    <a:pt x="34" y="86"/>
                    <a:pt x="40" y="86"/>
                  </a:cubicBezTo>
                  <a:cubicBezTo>
                    <a:pt x="47" y="86"/>
                    <a:pt x="52" y="85"/>
                    <a:pt x="57" y="83"/>
                  </a:cubicBezTo>
                  <a:cubicBezTo>
                    <a:pt x="62" y="81"/>
                    <a:pt x="66" y="78"/>
                    <a:pt x="70" y="74"/>
                  </a:cubicBezTo>
                  <a:cubicBezTo>
                    <a:pt x="73" y="70"/>
                    <a:pt x="76" y="65"/>
                    <a:pt x="77" y="60"/>
                  </a:cubicBezTo>
                  <a:cubicBezTo>
                    <a:pt x="79" y="55"/>
                    <a:pt x="80" y="49"/>
                    <a:pt x="80" y="43"/>
                  </a:cubicBezTo>
                  <a:cubicBezTo>
                    <a:pt x="80" y="37"/>
                    <a:pt x="79" y="32"/>
                    <a:pt x="77" y="26"/>
                  </a:cubicBezTo>
                  <a:cubicBezTo>
                    <a:pt x="76" y="21"/>
                    <a:pt x="73" y="17"/>
                    <a:pt x="70" y="13"/>
                  </a:cubicBezTo>
                  <a:cubicBezTo>
                    <a:pt x="66" y="9"/>
                    <a:pt x="62" y="6"/>
                    <a:pt x="57" y="3"/>
                  </a:cubicBezTo>
                  <a:cubicBezTo>
                    <a:pt x="52" y="1"/>
                    <a:pt x="47" y="0"/>
                    <a:pt x="40" y="0"/>
                  </a:cubicBezTo>
                  <a:cubicBezTo>
                    <a:pt x="34" y="0"/>
                    <a:pt x="28" y="1"/>
                    <a:pt x="23" y="3"/>
                  </a:cubicBezTo>
                  <a:cubicBezTo>
                    <a:pt x="18" y="6"/>
                    <a:pt x="14" y="9"/>
                    <a:pt x="10" y="13"/>
                  </a:cubicBezTo>
                  <a:cubicBezTo>
                    <a:pt x="7" y="17"/>
                    <a:pt x="4" y="21"/>
                    <a:pt x="3" y="26"/>
                  </a:cubicBezTo>
                  <a:cubicBezTo>
                    <a:pt x="1" y="32"/>
                    <a:pt x="0" y="37"/>
                    <a:pt x="0" y="43"/>
                  </a:cubicBezTo>
                  <a:lnTo>
                    <a:pt x="0" y="4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34" name="Freeform 29">
              <a:extLst>
                <a:ext uri="{FF2B5EF4-FFF2-40B4-BE49-F238E27FC236}">
                  <a16:creationId xmlns:a16="http://schemas.microsoft.com/office/drawing/2014/main" id="{409BA1D1-2B2F-4F17-988A-9342557C25A6}"/>
                </a:ext>
              </a:extLst>
            </p:cNvPr>
            <p:cNvSpPr>
              <a:spLocks/>
            </p:cNvSpPr>
            <p:nvPr/>
          </p:nvSpPr>
          <p:spPr bwMode="auto">
            <a:xfrm>
              <a:off x="3772" y="3110"/>
              <a:ext cx="61" cy="70"/>
            </a:xfrm>
            <a:custGeom>
              <a:avLst/>
              <a:gdLst>
                <a:gd name="T0" fmla="*/ 60 w 75"/>
                <a:gd name="T1" fmla="*/ 28 h 86"/>
                <a:gd name="T2" fmla="*/ 60 w 75"/>
                <a:gd name="T3" fmla="*/ 28 h 86"/>
                <a:gd name="T4" fmla="*/ 74 w 75"/>
                <a:gd name="T5" fmla="*/ 28 h 86"/>
                <a:gd name="T6" fmla="*/ 70 w 75"/>
                <a:gd name="T7" fmla="*/ 16 h 86"/>
                <a:gd name="T8" fmla="*/ 63 w 75"/>
                <a:gd name="T9" fmla="*/ 7 h 86"/>
                <a:gd name="T10" fmla="*/ 52 w 75"/>
                <a:gd name="T11" fmla="*/ 2 h 86"/>
                <a:gd name="T12" fmla="*/ 39 w 75"/>
                <a:gd name="T13" fmla="*/ 0 h 86"/>
                <a:gd name="T14" fmla="*/ 22 w 75"/>
                <a:gd name="T15" fmla="*/ 4 h 86"/>
                <a:gd name="T16" fmla="*/ 10 w 75"/>
                <a:gd name="T17" fmla="*/ 13 h 86"/>
                <a:gd name="T18" fmla="*/ 2 w 75"/>
                <a:gd name="T19" fmla="*/ 27 h 86"/>
                <a:gd name="T20" fmla="*/ 0 w 75"/>
                <a:gd name="T21" fmla="*/ 44 h 86"/>
                <a:gd name="T22" fmla="*/ 2 w 75"/>
                <a:gd name="T23" fmla="*/ 61 h 86"/>
                <a:gd name="T24" fmla="*/ 10 w 75"/>
                <a:gd name="T25" fmla="*/ 74 h 86"/>
                <a:gd name="T26" fmla="*/ 22 w 75"/>
                <a:gd name="T27" fmla="*/ 83 h 86"/>
                <a:gd name="T28" fmla="*/ 38 w 75"/>
                <a:gd name="T29" fmla="*/ 86 h 86"/>
                <a:gd name="T30" fmla="*/ 63 w 75"/>
                <a:gd name="T31" fmla="*/ 78 h 86"/>
                <a:gd name="T32" fmla="*/ 75 w 75"/>
                <a:gd name="T33" fmla="*/ 54 h 86"/>
                <a:gd name="T34" fmla="*/ 61 w 75"/>
                <a:gd name="T35" fmla="*/ 54 h 86"/>
                <a:gd name="T36" fmla="*/ 54 w 75"/>
                <a:gd name="T37" fmla="*/ 69 h 86"/>
                <a:gd name="T38" fmla="*/ 38 w 75"/>
                <a:gd name="T39" fmla="*/ 74 h 86"/>
                <a:gd name="T40" fmla="*/ 27 w 75"/>
                <a:gd name="T41" fmla="*/ 72 h 86"/>
                <a:gd name="T42" fmla="*/ 20 w 75"/>
                <a:gd name="T43" fmla="*/ 65 h 86"/>
                <a:gd name="T44" fmla="*/ 16 w 75"/>
                <a:gd name="T45" fmla="*/ 55 h 86"/>
                <a:gd name="T46" fmla="*/ 14 w 75"/>
                <a:gd name="T47" fmla="*/ 44 h 86"/>
                <a:gd name="T48" fmla="*/ 15 w 75"/>
                <a:gd name="T49" fmla="*/ 32 h 86"/>
                <a:gd name="T50" fmla="*/ 20 w 75"/>
                <a:gd name="T51" fmla="*/ 22 h 86"/>
                <a:gd name="T52" fmla="*/ 28 w 75"/>
                <a:gd name="T53" fmla="*/ 15 h 86"/>
                <a:gd name="T54" fmla="*/ 40 w 75"/>
                <a:gd name="T55" fmla="*/ 12 h 86"/>
                <a:gd name="T56" fmla="*/ 53 w 75"/>
                <a:gd name="T57" fmla="*/ 16 h 86"/>
                <a:gd name="T58" fmla="*/ 60 w 75"/>
                <a:gd name="T59" fmla="*/ 28 h 86"/>
                <a:gd name="T60" fmla="*/ 60 w 75"/>
                <a:gd name="T61" fmla="*/ 28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5" h="86">
                  <a:moveTo>
                    <a:pt x="60" y="28"/>
                  </a:moveTo>
                  <a:lnTo>
                    <a:pt x="60" y="28"/>
                  </a:lnTo>
                  <a:lnTo>
                    <a:pt x="74" y="28"/>
                  </a:lnTo>
                  <a:cubicBezTo>
                    <a:pt x="74" y="24"/>
                    <a:pt x="72" y="19"/>
                    <a:pt x="70" y="16"/>
                  </a:cubicBezTo>
                  <a:cubicBezTo>
                    <a:pt x="68" y="12"/>
                    <a:pt x="66" y="9"/>
                    <a:pt x="63" y="7"/>
                  </a:cubicBezTo>
                  <a:cubicBezTo>
                    <a:pt x="60" y="5"/>
                    <a:pt x="56" y="3"/>
                    <a:pt x="52" y="2"/>
                  </a:cubicBezTo>
                  <a:cubicBezTo>
                    <a:pt x="48" y="1"/>
                    <a:pt x="43" y="0"/>
                    <a:pt x="39" y="0"/>
                  </a:cubicBezTo>
                  <a:cubicBezTo>
                    <a:pt x="32" y="0"/>
                    <a:pt x="27" y="1"/>
                    <a:pt x="22" y="4"/>
                  </a:cubicBezTo>
                  <a:cubicBezTo>
                    <a:pt x="17" y="6"/>
                    <a:pt x="13" y="9"/>
                    <a:pt x="10" y="13"/>
                  </a:cubicBezTo>
                  <a:cubicBezTo>
                    <a:pt x="6" y="17"/>
                    <a:pt x="4" y="22"/>
                    <a:pt x="2" y="27"/>
                  </a:cubicBezTo>
                  <a:cubicBezTo>
                    <a:pt x="1" y="32"/>
                    <a:pt x="0" y="38"/>
                    <a:pt x="0" y="44"/>
                  </a:cubicBezTo>
                  <a:cubicBezTo>
                    <a:pt x="0" y="50"/>
                    <a:pt x="1" y="56"/>
                    <a:pt x="2" y="61"/>
                  </a:cubicBezTo>
                  <a:cubicBezTo>
                    <a:pt x="4" y="66"/>
                    <a:pt x="6" y="71"/>
                    <a:pt x="10" y="74"/>
                  </a:cubicBezTo>
                  <a:cubicBezTo>
                    <a:pt x="13" y="78"/>
                    <a:pt x="17" y="81"/>
                    <a:pt x="22" y="83"/>
                  </a:cubicBezTo>
                  <a:cubicBezTo>
                    <a:pt x="27" y="85"/>
                    <a:pt x="32" y="86"/>
                    <a:pt x="38" y="86"/>
                  </a:cubicBezTo>
                  <a:cubicBezTo>
                    <a:pt x="49" y="86"/>
                    <a:pt x="57" y="83"/>
                    <a:pt x="63" y="78"/>
                  </a:cubicBezTo>
                  <a:cubicBezTo>
                    <a:pt x="69" y="72"/>
                    <a:pt x="73" y="64"/>
                    <a:pt x="75" y="54"/>
                  </a:cubicBezTo>
                  <a:lnTo>
                    <a:pt x="61" y="54"/>
                  </a:lnTo>
                  <a:cubicBezTo>
                    <a:pt x="60" y="61"/>
                    <a:pt x="58" y="65"/>
                    <a:pt x="54" y="69"/>
                  </a:cubicBezTo>
                  <a:cubicBezTo>
                    <a:pt x="50" y="72"/>
                    <a:pt x="45" y="74"/>
                    <a:pt x="38" y="74"/>
                  </a:cubicBezTo>
                  <a:cubicBezTo>
                    <a:pt x="34" y="74"/>
                    <a:pt x="30" y="73"/>
                    <a:pt x="27" y="72"/>
                  </a:cubicBezTo>
                  <a:cubicBezTo>
                    <a:pt x="24" y="70"/>
                    <a:pt x="22" y="68"/>
                    <a:pt x="20" y="65"/>
                  </a:cubicBezTo>
                  <a:cubicBezTo>
                    <a:pt x="18" y="62"/>
                    <a:pt x="16" y="59"/>
                    <a:pt x="16" y="55"/>
                  </a:cubicBezTo>
                  <a:cubicBezTo>
                    <a:pt x="15" y="52"/>
                    <a:pt x="14" y="48"/>
                    <a:pt x="14" y="44"/>
                  </a:cubicBezTo>
                  <a:cubicBezTo>
                    <a:pt x="14" y="40"/>
                    <a:pt x="15" y="36"/>
                    <a:pt x="15" y="32"/>
                  </a:cubicBezTo>
                  <a:cubicBezTo>
                    <a:pt x="16" y="28"/>
                    <a:pt x="18" y="25"/>
                    <a:pt x="20" y="22"/>
                  </a:cubicBezTo>
                  <a:cubicBezTo>
                    <a:pt x="22" y="19"/>
                    <a:pt x="24" y="17"/>
                    <a:pt x="28" y="15"/>
                  </a:cubicBezTo>
                  <a:cubicBezTo>
                    <a:pt x="31" y="13"/>
                    <a:pt x="35" y="12"/>
                    <a:pt x="40" y="12"/>
                  </a:cubicBezTo>
                  <a:cubicBezTo>
                    <a:pt x="46" y="12"/>
                    <a:pt x="50" y="14"/>
                    <a:pt x="53" y="16"/>
                  </a:cubicBezTo>
                  <a:cubicBezTo>
                    <a:pt x="57" y="19"/>
                    <a:pt x="59" y="23"/>
                    <a:pt x="60" y="28"/>
                  </a:cubicBezTo>
                  <a:lnTo>
                    <a:pt x="60" y="28"/>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35" name="Freeform 30">
              <a:extLst>
                <a:ext uri="{FF2B5EF4-FFF2-40B4-BE49-F238E27FC236}">
                  <a16:creationId xmlns:a16="http://schemas.microsoft.com/office/drawing/2014/main" id="{F7BDDD35-8CC5-4BF0-8BAB-FEBE0EBE0E39}"/>
                </a:ext>
              </a:extLst>
            </p:cNvPr>
            <p:cNvSpPr>
              <a:spLocks noEditPoints="1"/>
            </p:cNvSpPr>
            <p:nvPr/>
          </p:nvSpPr>
          <p:spPr bwMode="auto">
            <a:xfrm>
              <a:off x="3846" y="3086"/>
              <a:ext cx="12" cy="93"/>
            </a:xfrm>
            <a:custGeom>
              <a:avLst/>
              <a:gdLst>
                <a:gd name="T0" fmla="*/ 14 w 14"/>
                <a:gd name="T1" fmla="*/ 16 h 113"/>
                <a:gd name="T2" fmla="*/ 14 w 14"/>
                <a:gd name="T3" fmla="*/ 16 h 113"/>
                <a:gd name="T4" fmla="*/ 14 w 14"/>
                <a:gd name="T5" fmla="*/ 0 h 113"/>
                <a:gd name="T6" fmla="*/ 0 w 14"/>
                <a:gd name="T7" fmla="*/ 0 h 113"/>
                <a:gd name="T8" fmla="*/ 0 w 14"/>
                <a:gd name="T9" fmla="*/ 16 h 113"/>
                <a:gd name="T10" fmla="*/ 14 w 14"/>
                <a:gd name="T11" fmla="*/ 16 h 113"/>
                <a:gd name="T12" fmla="*/ 0 w 14"/>
                <a:gd name="T13" fmla="*/ 31 h 113"/>
                <a:gd name="T14" fmla="*/ 0 w 14"/>
                <a:gd name="T15" fmla="*/ 31 h 113"/>
                <a:gd name="T16" fmla="*/ 0 w 14"/>
                <a:gd name="T17" fmla="*/ 113 h 113"/>
                <a:gd name="T18" fmla="*/ 14 w 14"/>
                <a:gd name="T19" fmla="*/ 113 h 113"/>
                <a:gd name="T20" fmla="*/ 14 w 14"/>
                <a:gd name="T21" fmla="*/ 31 h 113"/>
                <a:gd name="T22" fmla="*/ 0 w 14"/>
                <a:gd name="T23" fmla="*/ 31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 h="113">
                  <a:moveTo>
                    <a:pt x="14" y="16"/>
                  </a:moveTo>
                  <a:lnTo>
                    <a:pt x="14" y="16"/>
                  </a:lnTo>
                  <a:lnTo>
                    <a:pt x="14" y="0"/>
                  </a:lnTo>
                  <a:lnTo>
                    <a:pt x="0" y="0"/>
                  </a:lnTo>
                  <a:lnTo>
                    <a:pt x="0" y="16"/>
                  </a:lnTo>
                  <a:lnTo>
                    <a:pt x="14" y="16"/>
                  </a:lnTo>
                  <a:close/>
                  <a:moveTo>
                    <a:pt x="0" y="31"/>
                  </a:moveTo>
                  <a:lnTo>
                    <a:pt x="0" y="31"/>
                  </a:lnTo>
                  <a:lnTo>
                    <a:pt x="0" y="113"/>
                  </a:lnTo>
                  <a:lnTo>
                    <a:pt x="14" y="113"/>
                  </a:lnTo>
                  <a:lnTo>
                    <a:pt x="14" y="31"/>
                  </a:lnTo>
                  <a:lnTo>
                    <a:pt x="0" y="3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36" name="Freeform 31">
              <a:extLst>
                <a:ext uri="{FF2B5EF4-FFF2-40B4-BE49-F238E27FC236}">
                  <a16:creationId xmlns:a16="http://schemas.microsoft.com/office/drawing/2014/main" id="{6F0D3AC0-76AE-4506-AFA1-9D3CD23DF02C}"/>
                </a:ext>
              </a:extLst>
            </p:cNvPr>
            <p:cNvSpPr>
              <a:spLocks noEditPoints="1"/>
            </p:cNvSpPr>
            <p:nvPr/>
          </p:nvSpPr>
          <p:spPr bwMode="auto">
            <a:xfrm>
              <a:off x="3871" y="3110"/>
              <a:ext cx="65" cy="70"/>
            </a:xfrm>
            <a:custGeom>
              <a:avLst/>
              <a:gdLst>
                <a:gd name="T0" fmla="*/ 15 w 80"/>
                <a:gd name="T1" fmla="*/ 43 h 86"/>
                <a:gd name="T2" fmla="*/ 15 w 80"/>
                <a:gd name="T3" fmla="*/ 43 h 86"/>
                <a:gd name="T4" fmla="*/ 17 w 80"/>
                <a:gd name="T5" fmla="*/ 30 h 86"/>
                <a:gd name="T6" fmla="*/ 22 w 80"/>
                <a:gd name="T7" fmla="*/ 20 h 86"/>
                <a:gd name="T8" fmla="*/ 30 w 80"/>
                <a:gd name="T9" fmla="*/ 14 h 86"/>
                <a:gd name="T10" fmla="*/ 40 w 80"/>
                <a:gd name="T11" fmla="*/ 12 h 86"/>
                <a:gd name="T12" fmla="*/ 50 w 80"/>
                <a:gd name="T13" fmla="*/ 14 h 86"/>
                <a:gd name="T14" fmla="*/ 58 w 80"/>
                <a:gd name="T15" fmla="*/ 20 h 86"/>
                <a:gd name="T16" fmla="*/ 64 w 80"/>
                <a:gd name="T17" fmla="*/ 30 h 86"/>
                <a:gd name="T18" fmla="*/ 66 w 80"/>
                <a:gd name="T19" fmla="*/ 43 h 86"/>
                <a:gd name="T20" fmla="*/ 64 w 80"/>
                <a:gd name="T21" fmla="*/ 57 h 86"/>
                <a:gd name="T22" fmla="*/ 58 w 80"/>
                <a:gd name="T23" fmla="*/ 66 h 86"/>
                <a:gd name="T24" fmla="*/ 50 w 80"/>
                <a:gd name="T25" fmla="*/ 72 h 86"/>
                <a:gd name="T26" fmla="*/ 40 w 80"/>
                <a:gd name="T27" fmla="*/ 74 h 86"/>
                <a:gd name="T28" fmla="*/ 30 w 80"/>
                <a:gd name="T29" fmla="*/ 72 h 86"/>
                <a:gd name="T30" fmla="*/ 22 w 80"/>
                <a:gd name="T31" fmla="*/ 66 h 86"/>
                <a:gd name="T32" fmla="*/ 17 w 80"/>
                <a:gd name="T33" fmla="*/ 57 h 86"/>
                <a:gd name="T34" fmla="*/ 15 w 80"/>
                <a:gd name="T35" fmla="*/ 43 h 86"/>
                <a:gd name="T36" fmla="*/ 15 w 80"/>
                <a:gd name="T37" fmla="*/ 43 h 86"/>
                <a:gd name="T38" fmla="*/ 0 w 80"/>
                <a:gd name="T39" fmla="*/ 43 h 86"/>
                <a:gd name="T40" fmla="*/ 0 w 80"/>
                <a:gd name="T41" fmla="*/ 43 h 86"/>
                <a:gd name="T42" fmla="*/ 3 w 80"/>
                <a:gd name="T43" fmla="*/ 60 h 86"/>
                <a:gd name="T44" fmla="*/ 11 w 80"/>
                <a:gd name="T45" fmla="*/ 74 h 86"/>
                <a:gd name="T46" fmla="*/ 23 w 80"/>
                <a:gd name="T47" fmla="*/ 83 h 86"/>
                <a:gd name="T48" fmla="*/ 40 w 80"/>
                <a:gd name="T49" fmla="*/ 86 h 86"/>
                <a:gd name="T50" fmla="*/ 57 w 80"/>
                <a:gd name="T51" fmla="*/ 83 h 86"/>
                <a:gd name="T52" fmla="*/ 70 w 80"/>
                <a:gd name="T53" fmla="*/ 74 h 86"/>
                <a:gd name="T54" fmla="*/ 78 w 80"/>
                <a:gd name="T55" fmla="*/ 60 h 86"/>
                <a:gd name="T56" fmla="*/ 80 w 80"/>
                <a:gd name="T57" fmla="*/ 43 h 86"/>
                <a:gd name="T58" fmla="*/ 78 w 80"/>
                <a:gd name="T59" fmla="*/ 26 h 86"/>
                <a:gd name="T60" fmla="*/ 70 w 80"/>
                <a:gd name="T61" fmla="*/ 13 h 86"/>
                <a:gd name="T62" fmla="*/ 57 w 80"/>
                <a:gd name="T63" fmla="*/ 3 h 86"/>
                <a:gd name="T64" fmla="*/ 40 w 80"/>
                <a:gd name="T65" fmla="*/ 0 h 86"/>
                <a:gd name="T66" fmla="*/ 23 w 80"/>
                <a:gd name="T67" fmla="*/ 3 h 86"/>
                <a:gd name="T68" fmla="*/ 11 w 80"/>
                <a:gd name="T69" fmla="*/ 13 h 86"/>
                <a:gd name="T70" fmla="*/ 3 w 80"/>
                <a:gd name="T71" fmla="*/ 26 h 86"/>
                <a:gd name="T72" fmla="*/ 0 w 80"/>
                <a:gd name="T73" fmla="*/ 43 h 86"/>
                <a:gd name="T74" fmla="*/ 0 w 80"/>
                <a:gd name="T75" fmla="*/ 4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0" h="86">
                  <a:moveTo>
                    <a:pt x="15" y="43"/>
                  </a:moveTo>
                  <a:lnTo>
                    <a:pt x="15" y="43"/>
                  </a:lnTo>
                  <a:cubicBezTo>
                    <a:pt x="15" y="38"/>
                    <a:pt x="15" y="34"/>
                    <a:pt x="17" y="30"/>
                  </a:cubicBezTo>
                  <a:cubicBezTo>
                    <a:pt x="18" y="26"/>
                    <a:pt x="20" y="23"/>
                    <a:pt x="22" y="20"/>
                  </a:cubicBezTo>
                  <a:cubicBezTo>
                    <a:pt x="24" y="18"/>
                    <a:pt x="27" y="16"/>
                    <a:pt x="30" y="14"/>
                  </a:cubicBezTo>
                  <a:cubicBezTo>
                    <a:pt x="33" y="13"/>
                    <a:pt x="37" y="12"/>
                    <a:pt x="40" y="12"/>
                  </a:cubicBezTo>
                  <a:cubicBezTo>
                    <a:pt x="44" y="12"/>
                    <a:pt x="47" y="13"/>
                    <a:pt x="50" y="14"/>
                  </a:cubicBezTo>
                  <a:cubicBezTo>
                    <a:pt x="53" y="16"/>
                    <a:pt x="56" y="18"/>
                    <a:pt x="58" y="20"/>
                  </a:cubicBezTo>
                  <a:cubicBezTo>
                    <a:pt x="61" y="23"/>
                    <a:pt x="63" y="26"/>
                    <a:pt x="64" y="30"/>
                  </a:cubicBezTo>
                  <a:cubicBezTo>
                    <a:pt x="65" y="34"/>
                    <a:pt x="66" y="38"/>
                    <a:pt x="66" y="43"/>
                  </a:cubicBezTo>
                  <a:cubicBezTo>
                    <a:pt x="66" y="48"/>
                    <a:pt x="65" y="53"/>
                    <a:pt x="64" y="57"/>
                  </a:cubicBezTo>
                  <a:cubicBezTo>
                    <a:pt x="63" y="60"/>
                    <a:pt x="61" y="64"/>
                    <a:pt x="58" y="66"/>
                  </a:cubicBezTo>
                  <a:cubicBezTo>
                    <a:pt x="56" y="69"/>
                    <a:pt x="53" y="71"/>
                    <a:pt x="50" y="72"/>
                  </a:cubicBezTo>
                  <a:cubicBezTo>
                    <a:pt x="47" y="74"/>
                    <a:pt x="44" y="74"/>
                    <a:pt x="40" y="74"/>
                  </a:cubicBezTo>
                  <a:cubicBezTo>
                    <a:pt x="37" y="74"/>
                    <a:pt x="33" y="74"/>
                    <a:pt x="30" y="72"/>
                  </a:cubicBezTo>
                  <a:cubicBezTo>
                    <a:pt x="27" y="71"/>
                    <a:pt x="24" y="69"/>
                    <a:pt x="22" y="66"/>
                  </a:cubicBezTo>
                  <a:cubicBezTo>
                    <a:pt x="20" y="64"/>
                    <a:pt x="18" y="60"/>
                    <a:pt x="17" y="57"/>
                  </a:cubicBezTo>
                  <a:cubicBezTo>
                    <a:pt x="15" y="53"/>
                    <a:pt x="15" y="48"/>
                    <a:pt x="15" y="43"/>
                  </a:cubicBezTo>
                  <a:lnTo>
                    <a:pt x="15" y="43"/>
                  </a:lnTo>
                  <a:close/>
                  <a:moveTo>
                    <a:pt x="0" y="43"/>
                  </a:moveTo>
                  <a:lnTo>
                    <a:pt x="0" y="43"/>
                  </a:lnTo>
                  <a:cubicBezTo>
                    <a:pt x="0" y="49"/>
                    <a:pt x="1" y="55"/>
                    <a:pt x="3" y="60"/>
                  </a:cubicBezTo>
                  <a:cubicBezTo>
                    <a:pt x="5" y="65"/>
                    <a:pt x="7" y="70"/>
                    <a:pt x="11" y="74"/>
                  </a:cubicBezTo>
                  <a:cubicBezTo>
                    <a:pt x="14" y="78"/>
                    <a:pt x="18" y="81"/>
                    <a:pt x="23" y="83"/>
                  </a:cubicBezTo>
                  <a:cubicBezTo>
                    <a:pt x="28" y="85"/>
                    <a:pt x="34" y="86"/>
                    <a:pt x="40" y="86"/>
                  </a:cubicBezTo>
                  <a:cubicBezTo>
                    <a:pt x="47" y="86"/>
                    <a:pt x="53" y="85"/>
                    <a:pt x="57" y="83"/>
                  </a:cubicBezTo>
                  <a:cubicBezTo>
                    <a:pt x="62" y="81"/>
                    <a:pt x="67" y="78"/>
                    <a:pt x="70" y="74"/>
                  </a:cubicBezTo>
                  <a:cubicBezTo>
                    <a:pt x="73" y="70"/>
                    <a:pt x="76" y="65"/>
                    <a:pt x="78" y="60"/>
                  </a:cubicBezTo>
                  <a:cubicBezTo>
                    <a:pt x="79" y="55"/>
                    <a:pt x="80" y="49"/>
                    <a:pt x="80" y="43"/>
                  </a:cubicBezTo>
                  <a:cubicBezTo>
                    <a:pt x="80" y="37"/>
                    <a:pt x="79" y="32"/>
                    <a:pt x="78" y="26"/>
                  </a:cubicBezTo>
                  <a:cubicBezTo>
                    <a:pt x="76" y="21"/>
                    <a:pt x="73" y="17"/>
                    <a:pt x="70" y="13"/>
                  </a:cubicBezTo>
                  <a:cubicBezTo>
                    <a:pt x="67" y="9"/>
                    <a:pt x="62" y="6"/>
                    <a:pt x="57" y="3"/>
                  </a:cubicBezTo>
                  <a:cubicBezTo>
                    <a:pt x="53" y="1"/>
                    <a:pt x="47" y="0"/>
                    <a:pt x="40" y="0"/>
                  </a:cubicBezTo>
                  <a:cubicBezTo>
                    <a:pt x="34" y="0"/>
                    <a:pt x="28" y="1"/>
                    <a:pt x="23" y="3"/>
                  </a:cubicBezTo>
                  <a:cubicBezTo>
                    <a:pt x="18" y="6"/>
                    <a:pt x="14" y="9"/>
                    <a:pt x="11" y="13"/>
                  </a:cubicBezTo>
                  <a:cubicBezTo>
                    <a:pt x="7" y="17"/>
                    <a:pt x="5" y="21"/>
                    <a:pt x="3" y="26"/>
                  </a:cubicBezTo>
                  <a:cubicBezTo>
                    <a:pt x="1" y="32"/>
                    <a:pt x="0" y="37"/>
                    <a:pt x="0" y="43"/>
                  </a:cubicBezTo>
                  <a:lnTo>
                    <a:pt x="0" y="4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37" name="Freeform 32">
              <a:extLst>
                <a:ext uri="{FF2B5EF4-FFF2-40B4-BE49-F238E27FC236}">
                  <a16:creationId xmlns:a16="http://schemas.microsoft.com/office/drawing/2014/main" id="{3531814D-D492-4C57-A7CA-0FA036C15C25}"/>
                </a:ext>
              </a:extLst>
            </p:cNvPr>
            <p:cNvSpPr>
              <a:spLocks/>
            </p:cNvSpPr>
            <p:nvPr/>
          </p:nvSpPr>
          <p:spPr bwMode="auto">
            <a:xfrm>
              <a:off x="2434" y="2923"/>
              <a:ext cx="803" cy="270"/>
            </a:xfrm>
            <a:custGeom>
              <a:avLst/>
              <a:gdLst>
                <a:gd name="T0" fmla="*/ 0 w 982"/>
                <a:gd name="T1" fmla="*/ 330 h 330"/>
                <a:gd name="T2" fmla="*/ 0 w 982"/>
                <a:gd name="T3" fmla="*/ 330 h 330"/>
                <a:gd name="T4" fmla="*/ 982 w 982"/>
                <a:gd name="T5" fmla="*/ 0 h 330"/>
              </a:gdLst>
              <a:ahLst/>
              <a:cxnLst>
                <a:cxn ang="0">
                  <a:pos x="T0" y="T1"/>
                </a:cxn>
                <a:cxn ang="0">
                  <a:pos x="T2" y="T3"/>
                </a:cxn>
                <a:cxn ang="0">
                  <a:pos x="T4" y="T5"/>
                </a:cxn>
              </a:cxnLst>
              <a:rect l="0" t="0" r="r" b="b"/>
              <a:pathLst>
                <a:path w="982" h="330">
                  <a:moveTo>
                    <a:pt x="0" y="330"/>
                  </a:moveTo>
                  <a:lnTo>
                    <a:pt x="0" y="330"/>
                  </a:lnTo>
                  <a:lnTo>
                    <a:pt x="982" y="0"/>
                  </a:lnTo>
                </a:path>
              </a:pathLst>
            </a:custGeom>
            <a:noFill/>
            <a:ln w="17463"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a:p>
          </p:txBody>
        </p:sp>
        <p:sp>
          <p:nvSpPr>
            <p:cNvPr id="38" name="Freeform 33">
              <a:extLst>
                <a:ext uri="{FF2B5EF4-FFF2-40B4-BE49-F238E27FC236}">
                  <a16:creationId xmlns:a16="http://schemas.microsoft.com/office/drawing/2014/main" id="{E6548397-8462-44DF-9ADC-B8FF1976F953}"/>
                </a:ext>
              </a:extLst>
            </p:cNvPr>
            <p:cNvSpPr>
              <a:spLocks/>
            </p:cNvSpPr>
            <p:nvPr/>
          </p:nvSpPr>
          <p:spPr bwMode="auto">
            <a:xfrm>
              <a:off x="3160" y="3607"/>
              <a:ext cx="664" cy="359"/>
            </a:xfrm>
            <a:custGeom>
              <a:avLst/>
              <a:gdLst>
                <a:gd name="T0" fmla="*/ 668 w 812"/>
                <a:gd name="T1" fmla="*/ 78 h 439"/>
                <a:gd name="T2" fmla="*/ 668 w 812"/>
                <a:gd name="T3" fmla="*/ 78 h 439"/>
                <a:gd name="T4" fmla="*/ 668 w 812"/>
                <a:gd name="T5" fmla="*/ 361 h 439"/>
                <a:gd name="T6" fmla="*/ 144 w 812"/>
                <a:gd name="T7" fmla="*/ 361 h 439"/>
                <a:gd name="T8" fmla="*/ 144 w 812"/>
                <a:gd name="T9" fmla="*/ 78 h 439"/>
                <a:gd name="T10" fmla="*/ 668 w 812"/>
                <a:gd name="T11" fmla="*/ 78 h 439"/>
              </a:gdLst>
              <a:ahLst/>
              <a:cxnLst>
                <a:cxn ang="0">
                  <a:pos x="T0" y="T1"/>
                </a:cxn>
                <a:cxn ang="0">
                  <a:pos x="T2" y="T3"/>
                </a:cxn>
                <a:cxn ang="0">
                  <a:pos x="T4" y="T5"/>
                </a:cxn>
                <a:cxn ang="0">
                  <a:pos x="T6" y="T7"/>
                </a:cxn>
                <a:cxn ang="0">
                  <a:pos x="T8" y="T9"/>
                </a:cxn>
                <a:cxn ang="0">
                  <a:pos x="T10" y="T11"/>
                </a:cxn>
              </a:cxnLst>
              <a:rect l="0" t="0" r="r" b="b"/>
              <a:pathLst>
                <a:path w="812" h="439">
                  <a:moveTo>
                    <a:pt x="668" y="78"/>
                  </a:moveTo>
                  <a:lnTo>
                    <a:pt x="668" y="78"/>
                  </a:lnTo>
                  <a:cubicBezTo>
                    <a:pt x="812" y="156"/>
                    <a:pt x="812" y="283"/>
                    <a:pt x="668" y="361"/>
                  </a:cubicBezTo>
                  <a:cubicBezTo>
                    <a:pt x="523" y="439"/>
                    <a:pt x="289" y="439"/>
                    <a:pt x="144" y="361"/>
                  </a:cubicBezTo>
                  <a:cubicBezTo>
                    <a:pt x="0" y="283"/>
                    <a:pt x="0" y="156"/>
                    <a:pt x="144" y="78"/>
                  </a:cubicBezTo>
                  <a:cubicBezTo>
                    <a:pt x="289" y="0"/>
                    <a:pt x="523" y="0"/>
                    <a:pt x="668" y="78"/>
                  </a:cubicBezTo>
                  <a:close/>
                </a:path>
              </a:pathLst>
            </a:custGeom>
            <a:solidFill>
              <a:srgbClr val="FFFFFF"/>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39" name="Freeform 34">
              <a:extLst>
                <a:ext uri="{FF2B5EF4-FFF2-40B4-BE49-F238E27FC236}">
                  <a16:creationId xmlns:a16="http://schemas.microsoft.com/office/drawing/2014/main" id="{81C1714D-EA78-446D-A913-37F24B0566E9}"/>
                </a:ext>
              </a:extLst>
            </p:cNvPr>
            <p:cNvSpPr>
              <a:spLocks/>
            </p:cNvSpPr>
            <p:nvPr/>
          </p:nvSpPr>
          <p:spPr bwMode="auto">
            <a:xfrm>
              <a:off x="3160" y="3607"/>
              <a:ext cx="664" cy="359"/>
            </a:xfrm>
            <a:custGeom>
              <a:avLst/>
              <a:gdLst>
                <a:gd name="T0" fmla="*/ 668 w 812"/>
                <a:gd name="T1" fmla="*/ 78 h 439"/>
                <a:gd name="T2" fmla="*/ 668 w 812"/>
                <a:gd name="T3" fmla="*/ 78 h 439"/>
                <a:gd name="T4" fmla="*/ 668 w 812"/>
                <a:gd name="T5" fmla="*/ 361 h 439"/>
                <a:gd name="T6" fmla="*/ 144 w 812"/>
                <a:gd name="T7" fmla="*/ 361 h 439"/>
                <a:gd name="T8" fmla="*/ 144 w 812"/>
                <a:gd name="T9" fmla="*/ 78 h 439"/>
                <a:gd name="T10" fmla="*/ 668 w 812"/>
                <a:gd name="T11" fmla="*/ 78 h 439"/>
              </a:gdLst>
              <a:ahLst/>
              <a:cxnLst>
                <a:cxn ang="0">
                  <a:pos x="T0" y="T1"/>
                </a:cxn>
                <a:cxn ang="0">
                  <a:pos x="T2" y="T3"/>
                </a:cxn>
                <a:cxn ang="0">
                  <a:pos x="T4" y="T5"/>
                </a:cxn>
                <a:cxn ang="0">
                  <a:pos x="T6" y="T7"/>
                </a:cxn>
                <a:cxn ang="0">
                  <a:pos x="T8" y="T9"/>
                </a:cxn>
                <a:cxn ang="0">
                  <a:pos x="T10" y="T11"/>
                </a:cxn>
              </a:cxnLst>
              <a:rect l="0" t="0" r="r" b="b"/>
              <a:pathLst>
                <a:path w="812" h="439">
                  <a:moveTo>
                    <a:pt x="668" y="78"/>
                  </a:moveTo>
                  <a:lnTo>
                    <a:pt x="668" y="78"/>
                  </a:lnTo>
                  <a:cubicBezTo>
                    <a:pt x="812" y="156"/>
                    <a:pt x="812" y="283"/>
                    <a:pt x="668" y="361"/>
                  </a:cubicBezTo>
                  <a:cubicBezTo>
                    <a:pt x="523" y="439"/>
                    <a:pt x="289" y="439"/>
                    <a:pt x="144" y="361"/>
                  </a:cubicBezTo>
                  <a:cubicBezTo>
                    <a:pt x="0" y="283"/>
                    <a:pt x="0" y="156"/>
                    <a:pt x="144" y="78"/>
                  </a:cubicBezTo>
                  <a:cubicBezTo>
                    <a:pt x="289" y="0"/>
                    <a:pt x="523" y="0"/>
                    <a:pt x="668" y="78"/>
                  </a:cubicBezTo>
                  <a:close/>
                </a:path>
              </a:pathLst>
            </a:custGeom>
            <a:noFill/>
            <a:ln w="17463"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a:p>
          </p:txBody>
        </p:sp>
        <p:sp>
          <p:nvSpPr>
            <p:cNvPr id="40" name="Freeform 35">
              <a:extLst>
                <a:ext uri="{FF2B5EF4-FFF2-40B4-BE49-F238E27FC236}">
                  <a16:creationId xmlns:a16="http://schemas.microsoft.com/office/drawing/2014/main" id="{0FD360CF-D60B-4C35-A881-8332D22CB4DD}"/>
                </a:ext>
              </a:extLst>
            </p:cNvPr>
            <p:cNvSpPr>
              <a:spLocks noEditPoints="1"/>
            </p:cNvSpPr>
            <p:nvPr/>
          </p:nvSpPr>
          <p:spPr bwMode="auto">
            <a:xfrm>
              <a:off x="2988" y="4036"/>
              <a:ext cx="77" cy="92"/>
            </a:xfrm>
            <a:custGeom>
              <a:avLst/>
              <a:gdLst>
                <a:gd name="T0" fmla="*/ 16 w 94"/>
                <a:gd name="T1" fmla="*/ 101 h 113"/>
                <a:gd name="T2" fmla="*/ 16 w 94"/>
                <a:gd name="T3" fmla="*/ 101 h 113"/>
                <a:gd name="T4" fmla="*/ 16 w 94"/>
                <a:gd name="T5" fmla="*/ 12 h 113"/>
                <a:gd name="T6" fmla="*/ 41 w 94"/>
                <a:gd name="T7" fmla="*/ 12 h 113"/>
                <a:gd name="T8" fmla="*/ 59 w 94"/>
                <a:gd name="T9" fmla="*/ 15 h 113"/>
                <a:gd name="T10" fmla="*/ 70 w 94"/>
                <a:gd name="T11" fmla="*/ 24 h 113"/>
                <a:gd name="T12" fmla="*/ 77 w 94"/>
                <a:gd name="T13" fmla="*/ 38 h 113"/>
                <a:gd name="T14" fmla="*/ 79 w 94"/>
                <a:gd name="T15" fmla="*/ 56 h 113"/>
                <a:gd name="T16" fmla="*/ 77 w 94"/>
                <a:gd name="T17" fmla="*/ 74 h 113"/>
                <a:gd name="T18" fmla="*/ 71 w 94"/>
                <a:gd name="T19" fmla="*/ 86 h 113"/>
                <a:gd name="T20" fmla="*/ 64 w 94"/>
                <a:gd name="T21" fmla="*/ 94 h 113"/>
                <a:gd name="T22" fmla="*/ 55 w 94"/>
                <a:gd name="T23" fmla="*/ 98 h 113"/>
                <a:gd name="T24" fmla="*/ 47 w 94"/>
                <a:gd name="T25" fmla="*/ 100 h 113"/>
                <a:gd name="T26" fmla="*/ 41 w 94"/>
                <a:gd name="T27" fmla="*/ 101 h 113"/>
                <a:gd name="T28" fmla="*/ 16 w 94"/>
                <a:gd name="T29" fmla="*/ 101 h 113"/>
                <a:gd name="T30" fmla="*/ 0 w 94"/>
                <a:gd name="T31" fmla="*/ 0 h 113"/>
                <a:gd name="T32" fmla="*/ 0 w 94"/>
                <a:gd name="T33" fmla="*/ 0 h 113"/>
                <a:gd name="T34" fmla="*/ 0 w 94"/>
                <a:gd name="T35" fmla="*/ 113 h 113"/>
                <a:gd name="T36" fmla="*/ 39 w 94"/>
                <a:gd name="T37" fmla="*/ 113 h 113"/>
                <a:gd name="T38" fmla="*/ 64 w 94"/>
                <a:gd name="T39" fmla="*/ 109 h 113"/>
                <a:gd name="T40" fmla="*/ 81 w 94"/>
                <a:gd name="T41" fmla="*/ 98 h 113"/>
                <a:gd name="T42" fmla="*/ 91 w 94"/>
                <a:gd name="T43" fmla="*/ 79 h 113"/>
                <a:gd name="T44" fmla="*/ 94 w 94"/>
                <a:gd name="T45" fmla="*/ 54 h 113"/>
                <a:gd name="T46" fmla="*/ 80 w 94"/>
                <a:gd name="T47" fmla="*/ 13 h 113"/>
                <a:gd name="T48" fmla="*/ 39 w 94"/>
                <a:gd name="T49" fmla="*/ 0 h 113"/>
                <a:gd name="T50" fmla="*/ 0 w 94"/>
                <a:gd name="T51" fmla="*/ 0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4" h="113">
                  <a:moveTo>
                    <a:pt x="16" y="101"/>
                  </a:moveTo>
                  <a:lnTo>
                    <a:pt x="16" y="101"/>
                  </a:lnTo>
                  <a:lnTo>
                    <a:pt x="16" y="12"/>
                  </a:lnTo>
                  <a:lnTo>
                    <a:pt x="41" y="12"/>
                  </a:lnTo>
                  <a:cubicBezTo>
                    <a:pt x="48" y="12"/>
                    <a:pt x="54" y="13"/>
                    <a:pt x="59" y="15"/>
                  </a:cubicBezTo>
                  <a:cubicBezTo>
                    <a:pt x="63" y="17"/>
                    <a:pt x="67" y="20"/>
                    <a:pt x="70" y="24"/>
                  </a:cubicBezTo>
                  <a:cubicBezTo>
                    <a:pt x="73" y="28"/>
                    <a:pt x="76" y="32"/>
                    <a:pt x="77" y="38"/>
                  </a:cubicBezTo>
                  <a:cubicBezTo>
                    <a:pt x="78" y="43"/>
                    <a:pt x="79" y="49"/>
                    <a:pt x="79" y="56"/>
                  </a:cubicBezTo>
                  <a:cubicBezTo>
                    <a:pt x="79" y="63"/>
                    <a:pt x="78" y="69"/>
                    <a:pt x="77" y="74"/>
                  </a:cubicBezTo>
                  <a:cubicBezTo>
                    <a:pt x="75" y="79"/>
                    <a:pt x="73" y="83"/>
                    <a:pt x="71" y="86"/>
                  </a:cubicBezTo>
                  <a:cubicBezTo>
                    <a:pt x="69" y="89"/>
                    <a:pt x="66" y="92"/>
                    <a:pt x="64" y="94"/>
                  </a:cubicBezTo>
                  <a:cubicBezTo>
                    <a:pt x="61" y="96"/>
                    <a:pt x="58" y="97"/>
                    <a:pt x="55" y="98"/>
                  </a:cubicBezTo>
                  <a:cubicBezTo>
                    <a:pt x="52" y="99"/>
                    <a:pt x="50" y="100"/>
                    <a:pt x="47" y="100"/>
                  </a:cubicBezTo>
                  <a:cubicBezTo>
                    <a:pt x="45" y="100"/>
                    <a:pt x="42" y="101"/>
                    <a:pt x="41" y="101"/>
                  </a:cubicBezTo>
                  <a:lnTo>
                    <a:pt x="16" y="101"/>
                  </a:lnTo>
                  <a:close/>
                  <a:moveTo>
                    <a:pt x="0" y="0"/>
                  </a:moveTo>
                  <a:lnTo>
                    <a:pt x="0" y="0"/>
                  </a:lnTo>
                  <a:lnTo>
                    <a:pt x="0" y="113"/>
                  </a:lnTo>
                  <a:lnTo>
                    <a:pt x="39" y="113"/>
                  </a:lnTo>
                  <a:cubicBezTo>
                    <a:pt x="49" y="113"/>
                    <a:pt x="57" y="112"/>
                    <a:pt x="64" y="109"/>
                  </a:cubicBezTo>
                  <a:cubicBezTo>
                    <a:pt x="71" y="107"/>
                    <a:pt x="76" y="103"/>
                    <a:pt x="81" y="98"/>
                  </a:cubicBezTo>
                  <a:cubicBezTo>
                    <a:pt x="85" y="93"/>
                    <a:pt x="89" y="87"/>
                    <a:pt x="91" y="79"/>
                  </a:cubicBezTo>
                  <a:cubicBezTo>
                    <a:pt x="93" y="72"/>
                    <a:pt x="94" y="63"/>
                    <a:pt x="94" y="54"/>
                  </a:cubicBezTo>
                  <a:cubicBezTo>
                    <a:pt x="94" y="36"/>
                    <a:pt x="89" y="22"/>
                    <a:pt x="80" y="13"/>
                  </a:cubicBezTo>
                  <a:cubicBezTo>
                    <a:pt x="70" y="4"/>
                    <a:pt x="57" y="0"/>
                    <a:pt x="39" y="0"/>
                  </a:cubicBez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41" name="Freeform 36">
              <a:extLst>
                <a:ext uri="{FF2B5EF4-FFF2-40B4-BE49-F238E27FC236}">
                  <a16:creationId xmlns:a16="http://schemas.microsoft.com/office/drawing/2014/main" id="{461BF9C9-AEEA-499B-A7B8-3893D1685795}"/>
                </a:ext>
              </a:extLst>
            </p:cNvPr>
            <p:cNvSpPr>
              <a:spLocks noEditPoints="1"/>
            </p:cNvSpPr>
            <p:nvPr/>
          </p:nvSpPr>
          <p:spPr bwMode="auto">
            <a:xfrm>
              <a:off x="3075" y="4060"/>
              <a:ext cx="62" cy="70"/>
            </a:xfrm>
            <a:custGeom>
              <a:avLst/>
              <a:gdLst>
                <a:gd name="T0" fmla="*/ 62 w 76"/>
                <a:gd name="T1" fmla="*/ 35 h 86"/>
                <a:gd name="T2" fmla="*/ 62 w 76"/>
                <a:gd name="T3" fmla="*/ 35 h 86"/>
                <a:gd name="T4" fmla="*/ 15 w 76"/>
                <a:gd name="T5" fmla="*/ 35 h 86"/>
                <a:gd name="T6" fmla="*/ 17 w 76"/>
                <a:gd name="T7" fmla="*/ 26 h 86"/>
                <a:gd name="T8" fmla="*/ 22 w 76"/>
                <a:gd name="T9" fmla="*/ 19 h 86"/>
                <a:gd name="T10" fmla="*/ 29 w 76"/>
                <a:gd name="T11" fmla="*/ 14 h 86"/>
                <a:gd name="T12" fmla="*/ 38 w 76"/>
                <a:gd name="T13" fmla="*/ 12 h 86"/>
                <a:gd name="T14" fmla="*/ 48 w 76"/>
                <a:gd name="T15" fmla="*/ 14 h 86"/>
                <a:gd name="T16" fmla="*/ 55 w 76"/>
                <a:gd name="T17" fmla="*/ 19 h 86"/>
                <a:gd name="T18" fmla="*/ 60 w 76"/>
                <a:gd name="T19" fmla="*/ 26 h 86"/>
                <a:gd name="T20" fmla="*/ 62 w 76"/>
                <a:gd name="T21" fmla="*/ 35 h 86"/>
                <a:gd name="T22" fmla="*/ 62 w 76"/>
                <a:gd name="T23" fmla="*/ 35 h 86"/>
                <a:gd name="T24" fmla="*/ 75 w 76"/>
                <a:gd name="T25" fmla="*/ 58 h 86"/>
                <a:gd name="T26" fmla="*/ 75 w 76"/>
                <a:gd name="T27" fmla="*/ 58 h 86"/>
                <a:gd name="T28" fmla="*/ 62 w 76"/>
                <a:gd name="T29" fmla="*/ 58 h 86"/>
                <a:gd name="T30" fmla="*/ 54 w 76"/>
                <a:gd name="T31" fmla="*/ 70 h 86"/>
                <a:gd name="T32" fmla="*/ 40 w 76"/>
                <a:gd name="T33" fmla="*/ 74 h 86"/>
                <a:gd name="T34" fmla="*/ 29 w 76"/>
                <a:gd name="T35" fmla="*/ 72 h 86"/>
                <a:gd name="T36" fmla="*/ 21 w 76"/>
                <a:gd name="T37" fmla="*/ 66 h 86"/>
                <a:gd name="T38" fmla="*/ 16 w 76"/>
                <a:gd name="T39" fmla="*/ 57 h 86"/>
                <a:gd name="T40" fmla="*/ 15 w 76"/>
                <a:gd name="T41" fmla="*/ 47 h 86"/>
                <a:gd name="T42" fmla="*/ 76 w 76"/>
                <a:gd name="T43" fmla="*/ 47 h 86"/>
                <a:gd name="T44" fmla="*/ 75 w 76"/>
                <a:gd name="T45" fmla="*/ 31 h 86"/>
                <a:gd name="T46" fmla="*/ 69 w 76"/>
                <a:gd name="T47" fmla="*/ 16 h 86"/>
                <a:gd name="T48" fmla="*/ 57 w 76"/>
                <a:gd name="T49" fmla="*/ 5 h 86"/>
                <a:gd name="T50" fmla="*/ 39 w 76"/>
                <a:gd name="T51" fmla="*/ 0 h 86"/>
                <a:gd name="T52" fmla="*/ 24 w 76"/>
                <a:gd name="T53" fmla="*/ 3 h 86"/>
                <a:gd name="T54" fmla="*/ 11 w 76"/>
                <a:gd name="T55" fmla="*/ 12 h 86"/>
                <a:gd name="T56" fmla="*/ 3 w 76"/>
                <a:gd name="T57" fmla="*/ 26 h 86"/>
                <a:gd name="T58" fmla="*/ 0 w 76"/>
                <a:gd name="T59" fmla="*/ 43 h 86"/>
                <a:gd name="T60" fmla="*/ 3 w 76"/>
                <a:gd name="T61" fmla="*/ 60 h 86"/>
                <a:gd name="T62" fmla="*/ 11 w 76"/>
                <a:gd name="T63" fmla="*/ 74 h 86"/>
                <a:gd name="T64" fmla="*/ 23 w 76"/>
                <a:gd name="T65" fmla="*/ 83 h 86"/>
                <a:gd name="T66" fmla="*/ 40 w 76"/>
                <a:gd name="T67" fmla="*/ 86 h 86"/>
                <a:gd name="T68" fmla="*/ 63 w 76"/>
                <a:gd name="T69" fmla="*/ 79 h 86"/>
                <a:gd name="T70" fmla="*/ 75 w 76"/>
                <a:gd name="T71" fmla="*/ 58 h 86"/>
                <a:gd name="T72" fmla="*/ 75 w 76"/>
                <a:gd name="T73" fmla="*/ 58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6">
                  <a:moveTo>
                    <a:pt x="62" y="35"/>
                  </a:moveTo>
                  <a:lnTo>
                    <a:pt x="62" y="35"/>
                  </a:lnTo>
                  <a:lnTo>
                    <a:pt x="15" y="35"/>
                  </a:lnTo>
                  <a:cubicBezTo>
                    <a:pt x="15" y="32"/>
                    <a:pt x="16" y="29"/>
                    <a:pt x="17" y="26"/>
                  </a:cubicBezTo>
                  <a:cubicBezTo>
                    <a:pt x="18" y="23"/>
                    <a:pt x="20" y="21"/>
                    <a:pt x="22" y="19"/>
                  </a:cubicBezTo>
                  <a:cubicBezTo>
                    <a:pt x="24" y="17"/>
                    <a:pt x="26" y="15"/>
                    <a:pt x="29" y="14"/>
                  </a:cubicBezTo>
                  <a:cubicBezTo>
                    <a:pt x="32" y="13"/>
                    <a:pt x="35" y="12"/>
                    <a:pt x="38" y="12"/>
                  </a:cubicBezTo>
                  <a:cubicBezTo>
                    <a:pt x="42" y="12"/>
                    <a:pt x="45" y="13"/>
                    <a:pt x="48" y="14"/>
                  </a:cubicBezTo>
                  <a:cubicBezTo>
                    <a:pt x="50" y="15"/>
                    <a:pt x="53" y="17"/>
                    <a:pt x="55" y="19"/>
                  </a:cubicBezTo>
                  <a:cubicBezTo>
                    <a:pt x="57" y="21"/>
                    <a:pt x="59" y="23"/>
                    <a:pt x="60" y="26"/>
                  </a:cubicBezTo>
                  <a:cubicBezTo>
                    <a:pt x="61" y="29"/>
                    <a:pt x="62" y="32"/>
                    <a:pt x="62" y="35"/>
                  </a:cubicBezTo>
                  <a:lnTo>
                    <a:pt x="62" y="35"/>
                  </a:lnTo>
                  <a:close/>
                  <a:moveTo>
                    <a:pt x="75" y="58"/>
                  </a:moveTo>
                  <a:lnTo>
                    <a:pt x="75" y="58"/>
                  </a:lnTo>
                  <a:lnTo>
                    <a:pt x="62" y="58"/>
                  </a:lnTo>
                  <a:cubicBezTo>
                    <a:pt x="60" y="64"/>
                    <a:pt x="58" y="68"/>
                    <a:pt x="54" y="70"/>
                  </a:cubicBezTo>
                  <a:cubicBezTo>
                    <a:pt x="51" y="73"/>
                    <a:pt x="46" y="74"/>
                    <a:pt x="40" y="74"/>
                  </a:cubicBezTo>
                  <a:cubicBezTo>
                    <a:pt x="36" y="74"/>
                    <a:pt x="32" y="74"/>
                    <a:pt x="29" y="72"/>
                  </a:cubicBezTo>
                  <a:cubicBezTo>
                    <a:pt x="25" y="71"/>
                    <a:pt x="23" y="69"/>
                    <a:pt x="21" y="66"/>
                  </a:cubicBezTo>
                  <a:cubicBezTo>
                    <a:pt x="18" y="64"/>
                    <a:pt x="17" y="61"/>
                    <a:pt x="16" y="57"/>
                  </a:cubicBezTo>
                  <a:cubicBezTo>
                    <a:pt x="15" y="54"/>
                    <a:pt x="15" y="51"/>
                    <a:pt x="15" y="47"/>
                  </a:cubicBezTo>
                  <a:lnTo>
                    <a:pt x="76" y="47"/>
                  </a:lnTo>
                  <a:cubicBezTo>
                    <a:pt x="76" y="42"/>
                    <a:pt x="76" y="37"/>
                    <a:pt x="75" y="31"/>
                  </a:cubicBezTo>
                  <a:cubicBezTo>
                    <a:pt x="74" y="26"/>
                    <a:pt x="72" y="21"/>
                    <a:pt x="69" y="16"/>
                  </a:cubicBezTo>
                  <a:cubicBezTo>
                    <a:pt x="66" y="12"/>
                    <a:pt x="62" y="8"/>
                    <a:pt x="57" y="5"/>
                  </a:cubicBezTo>
                  <a:cubicBezTo>
                    <a:pt x="52" y="2"/>
                    <a:pt x="46" y="0"/>
                    <a:pt x="39" y="0"/>
                  </a:cubicBezTo>
                  <a:cubicBezTo>
                    <a:pt x="33" y="0"/>
                    <a:pt x="28" y="1"/>
                    <a:pt x="24" y="3"/>
                  </a:cubicBezTo>
                  <a:cubicBezTo>
                    <a:pt x="19" y="5"/>
                    <a:pt x="15" y="8"/>
                    <a:pt x="11" y="12"/>
                  </a:cubicBezTo>
                  <a:cubicBezTo>
                    <a:pt x="8" y="16"/>
                    <a:pt x="5" y="21"/>
                    <a:pt x="3" y="26"/>
                  </a:cubicBezTo>
                  <a:cubicBezTo>
                    <a:pt x="1" y="31"/>
                    <a:pt x="0" y="37"/>
                    <a:pt x="0" y="43"/>
                  </a:cubicBezTo>
                  <a:cubicBezTo>
                    <a:pt x="1" y="49"/>
                    <a:pt x="2" y="55"/>
                    <a:pt x="3" y="60"/>
                  </a:cubicBezTo>
                  <a:cubicBezTo>
                    <a:pt x="5" y="66"/>
                    <a:pt x="7" y="70"/>
                    <a:pt x="11" y="74"/>
                  </a:cubicBezTo>
                  <a:cubicBezTo>
                    <a:pt x="14" y="78"/>
                    <a:pt x="18" y="81"/>
                    <a:pt x="23" y="83"/>
                  </a:cubicBezTo>
                  <a:cubicBezTo>
                    <a:pt x="28" y="85"/>
                    <a:pt x="33" y="86"/>
                    <a:pt x="40" y="86"/>
                  </a:cubicBezTo>
                  <a:cubicBezTo>
                    <a:pt x="49" y="86"/>
                    <a:pt x="57" y="84"/>
                    <a:pt x="63" y="79"/>
                  </a:cubicBezTo>
                  <a:cubicBezTo>
                    <a:pt x="69" y="74"/>
                    <a:pt x="73" y="67"/>
                    <a:pt x="75" y="58"/>
                  </a:cubicBezTo>
                  <a:lnTo>
                    <a:pt x="75" y="58"/>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42" name="Freeform 37">
              <a:extLst>
                <a:ext uri="{FF2B5EF4-FFF2-40B4-BE49-F238E27FC236}">
                  <a16:creationId xmlns:a16="http://schemas.microsoft.com/office/drawing/2014/main" id="{C4DE00D1-6B93-4027-BD72-1B3A8B1A3D0C}"/>
                </a:ext>
              </a:extLst>
            </p:cNvPr>
            <p:cNvSpPr>
              <a:spLocks noEditPoints="1"/>
            </p:cNvSpPr>
            <p:nvPr/>
          </p:nvSpPr>
          <p:spPr bwMode="auto">
            <a:xfrm>
              <a:off x="3143" y="4034"/>
              <a:ext cx="56" cy="94"/>
            </a:xfrm>
            <a:custGeom>
              <a:avLst/>
              <a:gdLst>
                <a:gd name="T0" fmla="*/ 56 w 69"/>
                <a:gd name="T1" fmla="*/ 115 h 115"/>
                <a:gd name="T2" fmla="*/ 56 w 69"/>
                <a:gd name="T3" fmla="*/ 115 h 115"/>
                <a:gd name="T4" fmla="*/ 69 w 69"/>
                <a:gd name="T5" fmla="*/ 115 h 115"/>
                <a:gd name="T6" fmla="*/ 69 w 69"/>
                <a:gd name="T7" fmla="*/ 33 h 115"/>
                <a:gd name="T8" fmla="*/ 56 w 69"/>
                <a:gd name="T9" fmla="*/ 33 h 115"/>
                <a:gd name="T10" fmla="*/ 56 w 69"/>
                <a:gd name="T11" fmla="*/ 115 h 115"/>
                <a:gd name="T12" fmla="*/ 56 w 69"/>
                <a:gd name="T13" fmla="*/ 18 h 115"/>
                <a:gd name="T14" fmla="*/ 56 w 69"/>
                <a:gd name="T15" fmla="*/ 18 h 115"/>
                <a:gd name="T16" fmla="*/ 69 w 69"/>
                <a:gd name="T17" fmla="*/ 18 h 115"/>
                <a:gd name="T18" fmla="*/ 69 w 69"/>
                <a:gd name="T19" fmla="*/ 2 h 115"/>
                <a:gd name="T20" fmla="*/ 56 w 69"/>
                <a:gd name="T21" fmla="*/ 2 h 115"/>
                <a:gd name="T22" fmla="*/ 56 w 69"/>
                <a:gd name="T23" fmla="*/ 18 h 115"/>
                <a:gd name="T24" fmla="*/ 13 w 69"/>
                <a:gd name="T25" fmla="*/ 45 h 115"/>
                <a:gd name="T26" fmla="*/ 13 w 69"/>
                <a:gd name="T27" fmla="*/ 45 h 115"/>
                <a:gd name="T28" fmla="*/ 13 w 69"/>
                <a:gd name="T29" fmla="*/ 115 h 115"/>
                <a:gd name="T30" fmla="*/ 27 w 69"/>
                <a:gd name="T31" fmla="*/ 115 h 115"/>
                <a:gd name="T32" fmla="*/ 27 w 69"/>
                <a:gd name="T33" fmla="*/ 45 h 115"/>
                <a:gd name="T34" fmla="*/ 43 w 69"/>
                <a:gd name="T35" fmla="*/ 45 h 115"/>
                <a:gd name="T36" fmla="*/ 43 w 69"/>
                <a:gd name="T37" fmla="*/ 33 h 115"/>
                <a:gd name="T38" fmla="*/ 27 w 69"/>
                <a:gd name="T39" fmla="*/ 33 h 115"/>
                <a:gd name="T40" fmla="*/ 27 w 69"/>
                <a:gd name="T41" fmla="*/ 22 h 115"/>
                <a:gd name="T42" fmla="*/ 30 w 69"/>
                <a:gd name="T43" fmla="*/ 14 h 115"/>
                <a:gd name="T44" fmla="*/ 37 w 69"/>
                <a:gd name="T45" fmla="*/ 12 h 115"/>
                <a:gd name="T46" fmla="*/ 41 w 69"/>
                <a:gd name="T47" fmla="*/ 13 h 115"/>
                <a:gd name="T48" fmla="*/ 45 w 69"/>
                <a:gd name="T49" fmla="*/ 13 h 115"/>
                <a:gd name="T50" fmla="*/ 45 w 69"/>
                <a:gd name="T51" fmla="*/ 2 h 115"/>
                <a:gd name="T52" fmla="*/ 40 w 69"/>
                <a:gd name="T53" fmla="*/ 1 h 115"/>
                <a:gd name="T54" fmla="*/ 36 w 69"/>
                <a:gd name="T55" fmla="*/ 0 h 115"/>
                <a:gd name="T56" fmla="*/ 19 w 69"/>
                <a:gd name="T57" fmla="*/ 6 h 115"/>
                <a:gd name="T58" fmla="*/ 13 w 69"/>
                <a:gd name="T59" fmla="*/ 21 h 115"/>
                <a:gd name="T60" fmla="*/ 13 w 69"/>
                <a:gd name="T61" fmla="*/ 33 h 115"/>
                <a:gd name="T62" fmla="*/ 0 w 69"/>
                <a:gd name="T63" fmla="*/ 33 h 115"/>
                <a:gd name="T64" fmla="*/ 0 w 69"/>
                <a:gd name="T65" fmla="*/ 45 h 115"/>
                <a:gd name="T66" fmla="*/ 13 w 69"/>
                <a:gd name="T67" fmla="*/ 4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9" h="115">
                  <a:moveTo>
                    <a:pt x="56" y="115"/>
                  </a:moveTo>
                  <a:lnTo>
                    <a:pt x="56" y="115"/>
                  </a:lnTo>
                  <a:lnTo>
                    <a:pt x="69" y="115"/>
                  </a:lnTo>
                  <a:lnTo>
                    <a:pt x="69" y="33"/>
                  </a:lnTo>
                  <a:lnTo>
                    <a:pt x="56" y="33"/>
                  </a:lnTo>
                  <a:lnTo>
                    <a:pt x="56" y="115"/>
                  </a:lnTo>
                  <a:close/>
                  <a:moveTo>
                    <a:pt x="56" y="18"/>
                  </a:moveTo>
                  <a:lnTo>
                    <a:pt x="56" y="18"/>
                  </a:lnTo>
                  <a:lnTo>
                    <a:pt x="69" y="18"/>
                  </a:lnTo>
                  <a:lnTo>
                    <a:pt x="69" y="2"/>
                  </a:lnTo>
                  <a:lnTo>
                    <a:pt x="56" y="2"/>
                  </a:lnTo>
                  <a:lnTo>
                    <a:pt x="56" y="18"/>
                  </a:lnTo>
                  <a:close/>
                  <a:moveTo>
                    <a:pt x="13" y="45"/>
                  </a:moveTo>
                  <a:lnTo>
                    <a:pt x="13" y="45"/>
                  </a:lnTo>
                  <a:lnTo>
                    <a:pt x="13" y="115"/>
                  </a:lnTo>
                  <a:lnTo>
                    <a:pt x="27" y="115"/>
                  </a:lnTo>
                  <a:lnTo>
                    <a:pt x="27" y="45"/>
                  </a:lnTo>
                  <a:lnTo>
                    <a:pt x="43" y="45"/>
                  </a:lnTo>
                  <a:lnTo>
                    <a:pt x="43" y="33"/>
                  </a:lnTo>
                  <a:lnTo>
                    <a:pt x="27" y="33"/>
                  </a:lnTo>
                  <a:lnTo>
                    <a:pt x="27" y="22"/>
                  </a:lnTo>
                  <a:cubicBezTo>
                    <a:pt x="27" y="18"/>
                    <a:pt x="28" y="16"/>
                    <a:pt x="30" y="14"/>
                  </a:cubicBezTo>
                  <a:cubicBezTo>
                    <a:pt x="31" y="13"/>
                    <a:pt x="34" y="12"/>
                    <a:pt x="37" y="12"/>
                  </a:cubicBezTo>
                  <a:cubicBezTo>
                    <a:pt x="38" y="12"/>
                    <a:pt x="40" y="12"/>
                    <a:pt x="41" y="13"/>
                  </a:cubicBezTo>
                  <a:cubicBezTo>
                    <a:pt x="42" y="13"/>
                    <a:pt x="44" y="13"/>
                    <a:pt x="45" y="13"/>
                  </a:cubicBezTo>
                  <a:lnTo>
                    <a:pt x="45" y="2"/>
                  </a:lnTo>
                  <a:cubicBezTo>
                    <a:pt x="44" y="1"/>
                    <a:pt x="42" y="1"/>
                    <a:pt x="40" y="1"/>
                  </a:cubicBezTo>
                  <a:cubicBezTo>
                    <a:pt x="39" y="1"/>
                    <a:pt x="37" y="0"/>
                    <a:pt x="36" y="0"/>
                  </a:cubicBezTo>
                  <a:cubicBezTo>
                    <a:pt x="29" y="0"/>
                    <a:pt x="23" y="2"/>
                    <a:pt x="19" y="6"/>
                  </a:cubicBezTo>
                  <a:cubicBezTo>
                    <a:pt x="15" y="9"/>
                    <a:pt x="13" y="14"/>
                    <a:pt x="13" y="21"/>
                  </a:cubicBezTo>
                  <a:lnTo>
                    <a:pt x="13" y="33"/>
                  </a:lnTo>
                  <a:lnTo>
                    <a:pt x="0" y="33"/>
                  </a:lnTo>
                  <a:lnTo>
                    <a:pt x="0" y="45"/>
                  </a:lnTo>
                  <a:lnTo>
                    <a:pt x="13" y="45"/>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43" name="Freeform 38">
              <a:extLst>
                <a:ext uri="{FF2B5EF4-FFF2-40B4-BE49-F238E27FC236}">
                  <a16:creationId xmlns:a16="http://schemas.microsoft.com/office/drawing/2014/main" id="{7D96D630-FF61-4D9A-82F3-5915F5C7467A}"/>
                </a:ext>
              </a:extLst>
            </p:cNvPr>
            <p:cNvSpPr>
              <a:spLocks/>
            </p:cNvSpPr>
            <p:nvPr/>
          </p:nvSpPr>
          <p:spPr bwMode="auto">
            <a:xfrm>
              <a:off x="3217" y="4060"/>
              <a:ext cx="56" cy="68"/>
            </a:xfrm>
            <a:custGeom>
              <a:avLst/>
              <a:gdLst>
                <a:gd name="T0" fmla="*/ 0 w 68"/>
                <a:gd name="T1" fmla="*/ 2 h 84"/>
                <a:gd name="T2" fmla="*/ 0 w 68"/>
                <a:gd name="T3" fmla="*/ 2 h 84"/>
                <a:gd name="T4" fmla="*/ 0 w 68"/>
                <a:gd name="T5" fmla="*/ 84 h 84"/>
                <a:gd name="T6" fmla="*/ 13 w 68"/>
                <a:gd name="T7" fmla="*/ 84 h 84"/>
                <a:gd name="T8" fmla="*/ 13 w 68"/>
                <a:gd name="T9" fmla="*/ 38 h 84"/>
                <a:gd name="T10" fmla="*/ 15 w 68"/>
                <a:gd name="T11" fmla="*/ 28 h 84"/>
                <a:gd name="T12" fmla="*/ 19 w 68"/>
                <a:gd name="T13" fmla="*/ 19 h 84"/>
                <a:gd name="T14" fmla="*/ 27 w 68"/>
                <a:gd name="T15" fmla="*/ 14 h 84"/>
                <a:gd name="T16" fmla="*/ 38 w 68"/>
                <a:gd name="T17" fmla="*/ 12 h 84"/>
                <a:gd name="T18" fmla="*/ 50 w 68"/>
                <a:gd name="T19" fmla="*/ 17 h 84"/>
                <a:gd name="T20" fmla="*/ 54 w 68"/>
                <a:gd name="T21" fmla="*/ 29 h 84"/>
                <a:gd name="T22" fmla="*/ 54 w 68"/>
                <a:gd name="T23" fmla="*/ 84 h 84"/>
                <a:gd name="T24" fmla="*/ 68 w 68"/>
                <a:gd name="T25" fmla="*/ 84 h 84"/>
                <a:gd name="T26" fmla="*/ 68 w 68"/>
                <a:gd name="T27" fmla="*/ 30 h 84"/>
                <a:gd name="T28" fmla="*/ 66 w 68"/>
                <a:gd name="T29" fmla="*/ 18 h 84"/>
                <a:gd name="T30" fmla="*/ 62 w 68"/>
                <a:gd name="T31" fmla="*/ 9 h 84"/>
                <a:gd name="T32" fmla="*/ 53 w 68"/>
                <a:gd name="T33" fmla="*/ 2 h 84"/>
                <a:gd name="T34" fmla="*/ 39 w 68"/>
                <a:gd name="T35" fmla="*/ 0 h 84"/>
                <a:gd name="T36" fmla="*/ 13 w 68"/>
                <a:gd name="T37" fmla="*/ 15 h 84"/>
                <a:gd name="T38" fmla="*/ 12 w 68"/>
                <a:gd name="T39" fmla="*/ 15 h 84"/>
                <a:gd name="T40" fmla="*/ 12 w 68"/>
                <a:gd name="T41" fmla="*/ 2 h 84"/>
                <a:gd name="T42" fmla="*/ 0 w 68"/>
                <a:gd name="T43" fmla="*/ 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8" h="84">
                  <a:moveTo>
                    <a:pt x="0" y="2"/>
                  </a:moveTo>
                  <a:lnTo>
                    <a:pt x="0" y="2"/>
                  </a:lnTo>
                  <a:lnTo>
                    <a:pt x="0" y="84"/>
                  </a:lnTo>
                  <a:lnTo>
                    <a:pt x="13" y="84"/>
                  </a:lnTo>
                  <a:lnTo>
                    <a:pt x="13" y="38"/>
                  </a:lnTo>
                  <a:cubicBezTo>
                    <a:pt x="13" y="34"/>
                    <a:pt x="14" y="31"/>
                    <a:pt x="15" y="28"/>
                  </a:cubicBezTo>
                  <a:cubicBezTo>
                    <a:pt x="16" y="24"/>
                    <a:pt x="17" y="22"/>
                    <a:pt x="19" y="19"/>
                  </a:cubicBezTo>
                  <a:cubicBezTo>
                    <a:pt x="21" y="17"/>
                    <a:pt x="24" y="15"/>
                    <a:pt x="27" y="14"/>
                  </a:cubicBezTo>
                  <a:cubicBezTo>
                    <a:pt x="30" y="13"/>
                    <a:pt x="33" y="12"/>
                    <a:pt x="38" y="12"/>
                  </a:cubicBezTo>
                  <a:cubicBezTo>
                    <a:pt x="43" y="12"/>
                    <a:pt x="47" y="14"/>
                    <a:pt x="50" y="17"/>
                  </a:cubicBezTo>
                  <a:cubicBezTo>
                    <a:pt x="53" y="19"/>
                    <a:pt x="54" y="24"/>
                    <a:pt x="54" y="29"/>
                  </a:cubicBezTo>
                  <a:lnTo>
                    <a:pt x="54" y="84"/>
                  </a:lnTo>
                  <a:lnTo>
                    <a:pt x="68" y="84"/>
                  </a:lnTo>
                  <a:lnTo>
                    <a:pt x="68" y="30"/>
                  </a:lnTo>
                  <a:cubicBezTo>
                    <a:pt x="68" y="26"/>
                    <a:pt x="67" y="22"/>
                    <a:pt x="66" y="18"/>
                  </a:cubicBezTo>
                  <a:cubicBezTo>
                    <a:pt x="65" y="14"/>
                    <a:pt x="64" y="11"/>
                    <a:pt x="62" y="9"/>
                  </a:cubicBezTo>
                  <a:cubicBezTo>
                    <a:pt x="59" y="6"/>
                    <a:pt x="57" y="4"/>
                    <a:pt x="53" y="2"/>
                  </a:cubicBezTo>
                  <a:cubicBezTo>
                    <a:pt x="49" y="1"/>
                    <a:pt x="45" y="0"/>
                    <a:pt x="39" y="0"/>
                  </a:cubicBezTo>
                  <a:cubicBezTo>
                    <a:pt x="27" y="0"/>
                    <a:pt x="18" y="5"/>
                    <a:pt x="13" y="15"/>
                  </a:cubicBezTo>
                  <a:lnTo>
                    <a:pt x="12" y="15"/>
                  </a:lnTo>
                  <a:lnTo>
                    <a:pt x="12" y="2"/>
                  </a:lnTo>
                  <a:lnTo>
                    <a:pt x="0" y="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44" name="Freeform 39">
              <a:extLst>
                <a:ext uri="{FF2B5EF4-FFF2-40B4-BE49-F238E27FC236}">
                  <a16:creationId xmlns:a16="http://schemas.microsoft.com/office/drawing/2014/main" id="{095EAE55-29B8-47B6-B2D2-7E561F9D2051}"/>
                </a:ext>
              </a:extLst>
            </p:cNvPr>
            <p:cNvSpPr>
              <a:spLocks noEditPoints="1"/>
            </p:cNvSpPr>
            <p:nvPr/>
          </p:nvSpPr>
          <p:spPr bwMode="auto">
            <a:xfrm>
              <a:off x="3290" y="4036"/>
              <a:ext cx="11" cy="92"/>
            </a:xfrm>
            <a:custGeom>
              <a:avLst/>
              <a:gdLst>
                <a:gd name="T0" fmla="*/ 14 w 14"/>
                <a:gd name="T1" fmla="*/ 16 h 113"/>
                <a:gd name="T2" fmla="*/ 14 w 14"/>
                <a:gd name="T3" fmla="*/ 16 h 113"/>
                <a:gd name="T4" fmla="*/ 14 w 14"/>
                <a:gd name="T5" fmla="*/ 0 h 113"/>
                <a:gd name="T6" fmla="*/ 0 w 14"/>
                <a:gd name="T7" fmla="*/ 0 h 113"/>
                <a:gd name="T8" fmla="*/ 0 w 14"/>
                <a:gd name="T9" fmla="*/ 16 h 113"/>
                <a:gd name="T10" fmla="*/ 14 w 14"/>
                <a:gd name="T11" fmla="*/ 16 h 113"/>
                <a:gd name="T12" fmla="*/ 0 w 14"/>
                <a:gd name="T13" fmla="*/ 31 h 113"/>
                <a:gd name="T14" fmla="*/ 0 w 14"/>
                <a:gd name="T15" fmla="*/ 31 h 113"/>
                <a:gd name="T16" fmla="*/ 0 w 14"/>
                <a:gd name="T17" fmla="*/ 113 h 113"/>
                <a:gd name="T18" fmla="*/ 14 w 14"/>
                <a:gd name="T19" fmla="*/ 113 h 113"/>
                <a:gd name="T20" fmla="*/ 14 w 14"/>
                <a:gd name="T21" fmla="*/ 31 h 113"/>
                <a:gd name="T22" fmla="*/ 0 w 14"/>
                <a:gd name="T23" fmla="*/ 31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 h="113">
                  <a:moveTo>
                    <a:pt x="14" y="16"/>
                  </a:moveTo>
                  <a:lnTo>
                    <a:pt x="14" y="16"/>
                  </a:lnTo>
                  <a:lnTo>
                    <a:pt x="14" y="0"/>
                  </a:lnTo>
                  <a:lnTo>
                    <a:pt x="0" y="0"/>
                  </a:lnTo>
                  <a:lnTo>
                    <a:pt x="0" y="16"/>
                  </a:lnTo>
                  <a:lnTo>
                    <a:pt x="14" y="16"/>
                  </a:lnTo>
                  <a:close/>
                  <a:moveTo>
                    <a:pt x="0" y="31"/>
                  </a:moveTo>
                  <a:lnTo>
                    <a:pt x="0" y="31"/>
                  </a:lnTo>
                  <a:lnTo>
                    <a:pt x="0" y="113"/>
                  </a:lnTo>
                  <a:lnTo>
                    <a:pt x="14" y="113"/>
                  </a:lnTo>
                  <a:lnTo>
                    <a:pt x="14" y="31"/>
                  </a:lnTo>
                  <a:lnTo>
                    <a:pt x="0" y="3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45" name="Freeform 40">
              <a:extLst>
                <a:ext uri="{FF2B5EF4-FFF2-40B4-BE49-F238E27FC236}">
                  <a16:creationId xmlns:a16="http://schemas.microsoft.com/office/drawing/2014/main" id="{9A459BD0-46C6-4B0E-812C-253DD95CD78B}"/>
                </a:ext>
              </a:extLst>
            </p:cNvPr>
            <p:cNvSpPr>
              <a:spLocks/>
            </p:cNvSpPr>
            <p:nvPr/>
          </p:nvSpPr>
          <p:spPr bwMode="auto">
            <a:xfrm>
              <a:off x="3318" y="4060"/>
              <a:ext cx="36" cy="68"/>
            </a:xfrm>
            <a:custGeom>
              <a:avLst/>
              <a:gdLst>
                <a:gd name="T0" fmla="*/ 0 w 43"/>
                <a:gd name="T1" fmla="*/ 2 h 84"/>
                <a:gd name="T2" fmla="*/ 0 w 43"/>
                <a:gd name="T3" fmla="*/ 2 h 84"/>
                <a:gd name="T4" fmla="*/ 0 w 43"/>
                <a:gd name="T5" fmla="*/ 84 h 84"/>
                <a:gd name="T6" fmla="*/ 13 w 43"/>
                <a:gd name="T7" fmla="*/ 84 h 84"/>
                <a:gd name="T8" fmla="*/ 13 w 43"/>
                <a:gd name="T9" fmla="*/ 48 h 84"/>
                <a:gd name="T10" fmla="*/ 15 w 43"/>
                <a:gd name="T11" fmla="*/ 34 h 84"/>
                <a:gd name="T12" fmla="*/ 20 w 43"/>
                <a:gd name="T13" fmla="*/ 23 h 84"/>
                <a:gd name="T14" fmla="*/ 29 w 43"/>
                <a:gd name="T15" fmla="*/ 17 h 84"/>
                <a:gd name="T16" fmla="*/ 43 w 43"/>
                <a:gd name="T17" fmla="*/ 14 h 84"/>
                <a:gd name="T18" fmla="*/ 43 w 43"/>
                <a:gd name="T19" fmla="*/ 0 h 84"/>
                <a:gd name="T20" fmla="*/ 25 w 43"/>
                <a:gd name="T21" fmla="*/ 5 h 84"/>
                <a:gd name="T22" fmla="*/ 13 w 43"/>
                <a:gd name="T23" fmla="*/ 19 h 84"/>
                <a:gd name="T24" fmla="*/ 12 w 43"/>
                <a:gd name="T25" fmla="*/ 19 h 84"/>
                <a:gd name="T26" fmla="*/ 12 w 43"/>
                <a:gd name="T27" fmla="*/ 2 h 84"/>
                <a:gd name="T28" fmla="*/ 0 w 43"/>
                <a:gd name="T29" fmla="*/ 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 h="84">
                  <a:moveTo>
                    <a:pt x="0" y="2"/>
                  </a:moveTo>
                  <a:lnTo>
                    <a:pt x="0" y="2"/>
                  </a:lnTo>
                  <a:lnTo>
                    <a:pt x="0" y="84"/>
                  </a:lnTo>
                  <a:lnTo>
                    <a:pt x="13" y="84"/>
                  </a:lnTo>
                  <a:lnTo>
                    <a:pt x="13" y="48"/>
                  </a:lnTo>
                  <a:cubicBezTo>
                    <a:pt x="13" y="42"/>
                    <a:pt x="14" y="38"/>
                    <a:pt x="15" y="34"/>
                  </a:cubicBezTo>
                  <a:cubicBezTo>
                    <a:pt x="16" y="30"/>
                    <a:pt x="18" y="26"/>
                    <a:pt x="20" y="23"/>
                  </a:cubicBezTo>
                  <a:cubicBezTo>
                    <a:pt x="22" y="20"/>
                    <a:pt x="25" y="18"/>
                    <a:pt x="29" y="17"/>
                  </a:cubicBezTo>
                  <a:cubicBezTo>
                    <a:pt x="33" y="15"/>
                    <a:pt x="38" y="14"/>
                    <a:pt x="43" y="14"/>
                  </a:cubicBezTo>
                  <a:lnTo>
                    <a:pt x="43" y="0"/>
                  </a:lnTo>
                  <a:cubicBezTo>
                    <a:pt x="36" y="0"/>
                    <a:pt x="30" y="1"/>
                    <a:pt x="25" y="5"/>
                  </a:cubicBezTo>
                  <a:cubicBezTo>
                    <a:pt x="20" y="8"/>
                    <a:pt x="16" y="13"/>
                    <a:pt x="13" y="19"/>
                  </a:cubicBezTo>
                  <a:lnTo>
                    <a:pt x="12" y="19"/>
                  </a:lnTo>
                  <a:lnTo>
                    <a:pt x="12" y="2"/>
                  </a:lnTo>
                  <a:lnTo>
                    <a:pt x="0" y="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46" name="Freeform 41">
              <a:extLst>
                <a:ext uri="{FF2B5EF4-FFF2-40B4-BE49-F238E27FC236}">
                  <a16:creationId xmlns:a16="http://schemas.microsoft.com/office/drawing/2014/main" id="{27F482C5-47A3-462C-AD26-4581F3A2C677}"/>
                </a:ext>
              </a:extLst>
            </p:cNvPr>
            <p:cNvSpPr>
              <a:spLocks/>
            </p:cNvSpPr>
            <p:nvPr/>
          </p:nvSpPr>
          <p:spPr bwMode="auto">
            <a:xfrm>
              <a:off x="3400" y="4036"/>
              <a:ext cx="94" cy="92"/>
            </a:xfrm>
            <a:custGeom>
              <a:avLst/>
              <a:gdLst>
                <a:gd name="T0" fmla="*/ 0 w 114"/>
                <a:gd name="T1" fmla="*/ 0 h 113"/>
                <a:gd name="T2" fmla="*/ 0 w 114"/>
                <a:gd name="T3" fmla="*/ 0 h 113"/>
                <a:gd name="T4" fmla="*/ 0 w 114"/>
                <a:gd name="T5" fmla="*/ 113 h 113"/>
                <a:gd name="T6" fmla="*/ 15 w 114"/>
                <a:gd name="T7" fmla="*/ 113 h 113"/>
                <a:gd name="T8" fmla="*/ 15 w 114"/>
                <a:gd name="T9" fmla="*/ 19 h 113"/>
                <a:gd name="T10" fmla="*/ 15 w 114"/>
                <a:gd name="T11" fmla="*/ 19 h 113"/>
                <a:gd name="T12" fmla="*/ 51 w 114"/>
                <a:gd name="T13" fmla="*/ 113 h 113"/>
                <a:gd name="T14" fmla="*/ 63 w 114"/>
                <a:gd name="T15" fmla="*/ 113 h 113"/>
                <a:gd name="T16" fmla="*/ 99 w 114"/>
                <a:gd name="T17" fmla="*/ 19 h 113"/>
                <a:gd name="T18" fmla="*/ 99 w 114"/>
                <a:gd name="T19" fmla="*/ 19 h 113"/>
                <a:gd name="T20" fmla="*/ 99 w 114"/>
                <a:gd name="T21" fmla="*/ 113 h 113"/>
                <a:gd name="T22" fmla="*/ 114 w 114"/>
                <a:gd name="T23" fmla="*/ 113 h 113"/>
                <a:gd name="T24" fmla="*/ 114 w 114"/>
                <a:gd name="T25" fmla="*/ 0 h 113"/>
                <a:gd name="T26" fmla="*/ 93 w 114"/>
                <a:gd name="T27" fmla="*/ 0 h 113"/>
                <a:gd name="T28" fmla="*/ 57 w 114"/>
                <a:gd name="T29" fmla="*/ 95 h 113"/>
                <a:gd name="T30" fmla="*/ 21 w 114"/>
                <a:gd name="T31" fmla="*/ 0 h 113"/>
                <a:gd name="T32" fmla="*/ 0 w 114"/>
                <a:gd name="T33" fmla="*/ 0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4" h="113">
                  <a:moveTo>
                    <a:pt x="0" y="0"/>
                  </a:moveTo>
                  <a:lnTo>
                    <a:pt x="0" y="0"/>
                  </a:lnTo>
                  <a:lnTo>
                    <a:pt x="0" y="113"/>
                  </a:lnTo>
                  <a:lnTo>
                    <a:pt x="15" y="113"/>
                  </a:lnTo>
                  <a:lnTo>
                    <a:pt x="15" y="19"/>
                  </a:lnTo>
                  <a:lnTo>
                    <a:pt x="15" y="19"/>
                  </a:lnTo>
                  <a:lnTo>
                    <a:pt x="51" y="113"/>
                  </a:lnTo>
                  <a:lnTo>
                    <a:pt x="63" y="113"/>
                  </a:lnTo>
                  <a:lnTo>
                    <a:pt x="99" y="19"/>
                  </a:lnTo>
                  <a:lnTo>
                    <a:pt x="99" y="19"/>
                  </a:lnTo>
                  <a:lnTo>
                    <a:pt x="99" y="113"/>
                  </a:lnTo>
                  <a:lnTo>
                    <a:pt x="114" y="113"/>
                  </a:lnTo>
                  <a:lnTo>
                    <a:pt x="114" y="0"/>
                  </a:lnTo>
                  <a:lnTo>
                    <a:pt x="93" y="0"/>
                  </a:lnTo>
                  <a:lnTo>
                    <a:pt x="57" y="95"/>
                  </a:lnTo>
                  <a:lnTo>
                    <a:pt x="21" y="0"/>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47" name="Freeform 42">
              <a:extLst>
                <a:ext uri="{FF2B5EF4-FFF2-40B4-BE49-F238E27FC236}">
                  <a16:creationId xmlns:a16="http://schemas.microsoft.com/office/drawing/2014/main" id="{5D4720E0-8FD9-4C8E-83DF-5290AFD78304}"/>
                </a:ext>
              </a:extLst>
            </p:cNvPr>
            <p:cNvSpPr>
              <a:spLocks noEditPoints="1"/>
            </p:cNvSpPr>
            <p:nvPr/>
          </p:nvSpPr>
          <p:spPr bwMode="auto">
            <a:xfrm>
              <a:off x="3509" y="4060"/>
              <a:ext cx="66" cy="70"/>
            </a:xfrm>
            <a:custGeom>
              <a:avLst/>
              <a:gdLst>
                <a:gd name="T0" fmla="*/ 14 w 80"/>
                <a:gd name="T1" fmla="*/ 43 h 86"/>
                <a:gd name="T2" fmla="*/ 14 w 80"/>
                <a:gd name="T3" fmla="*/ 43 h 86"/>
                <a:gd name="T4" fmla="*/ 16 w 80"/>
                <a:gd name="T5" fmla="*/ 30 h 86"/>
                <a:gd name="T6" fmla="*/ 22 w 80"/>
                <a:gd name="T7" fmla="*/ 20 h 86"/>
                <a:gd name="T8" fmla="*/ 30 w 80"/>
                <a:gd name="T9" fmla="*/ 14 h 86"/>
                <a:gd name="T10" fmla="*/ 40 w 80"/>
                <a:gd name="T11" fmla="*/ 12 h 86"/>
                <a:gd name="T12" fmla="*/ 50 w 80"/>
                <a:gd name="T13" fmla="*/ 14 h 86"/>
                <a:gd name="T14" fmla="*/ 58 w 80"/>
                <a:gd name="T15" fmla="*/ 20 h 86"/>
                <a:gd name="T16" fmla="*/ 63 w 80"/>
                <a:gd name="T17" fmla="*/ 30 h 86"/>
                <a:gd name="T18" fmla="*/ 65 w 80"/>
                <a:gd name="T19" fmla="*/ 43 h 86"/>
                <a:gd name="T20" fmla="*/ 63 w 80"/>
                <a:gd name="T21" fmla="*/ 57 h 86"/>
                <a:gd name="T22" fmla="*/ 58 w 80"/>
                <a:gd name="T23" fmla="*/ 66 h 86"/>
                <a:gd name="T24" fmla="*/ 50 w 80"/>
                <a:gd name="T25" fmla="*/ 72 h 86"/>
                <a:gd name="T26" fmla="*/ 40 w 80"/>
                <a:gd name="T27" fmla="*/ 74 h 86"/>
                <a:gd name="T28" fmla="*/ 30 w 80"/>
                <a:gd name="T29" fmla="*/ 72 h 86"/>
                <a:gd name="T30" fmla="*/ 22 w 80"/>
                <a:gd name="T31" fmla="*/ 66 h 86"/>
                <a:gd name="T32" fmla="*/ 16 w 80"/>
                <a:gd name="T33" fmla="*/ 57 h 86"/>
                <a:gd name="T34" fmla="*/ 14 w 80"/>
                <a:gd name="T35" fmla="*/ 43 h 86"/>
                <a:gd name="T36" fmla="*/ 14 w 80"/>
                <a:gd name="T37" fmla="*/ 43 h 86"/>
                <a:gd name="T38" fmla="*/ 0 w 80"/>
                <a:gd name="T39" fmla="*/ 43 h 86"/>
                <a:gd name="T40" fmla="*/ 0 w 80"/>
                <a:gd name="T41" fmla="*/ 43 h 86"/>
                <a:gd name="T42" fmla="*/ 2 w 80"/>
                <a:gd name="T43" fmla="*/ 60 h 86"/>
                <a:gd name="T44" fmla="*/ 10 w 80"/>
                <a:gd name="T45" fmla="*/ 74 h 86"/>
                <a:gd name="T46" fmla="*/ 23 w 80"/>
                <a:gd name="T47" fmla="*/ 83 h 86"/>
                <a:gd name="T48" fmla="*/ 40 w 80"/>
                <a:gd name="T49" fmla="*/ 86 h 86"/>
                <a:gd name="T50" fmla="*/ 57 w 80"/>
                <a:gd name="T51" fmla="*/ 83 h 86"/>
                <a:gd name="T52" fmla="*/ 69 w 80"/>
                <a:gd name="T53" fmla="*/ 74 h 86"/>
                <a:gd name="T54" fmla="*/ 77 w 80"/>
                <a:gd name="T55" fmla="*/ 60 h 86"/>
                <a:gd name="T56" fmla="*/ 80 w 80"/>
                <a:gd name="T57" fmla="*/ 43 h 86"/>
                <a:gd name="T58" fmla="*/ 77 w 80"/>
                <a:gd name="T59" fmla="*/ 26 h 86"/>
                <a:gd name="T60" fmla="*/ 69 w 80"/>
                <a:gd name="T61" fmla="*/ 13 h 86"/>
                <a:gd name="T62" fmla="*/ 57 w 80"/>
                <a:gd name="T63" fmla="*/ 3 h 86"/>
                <a:gd name="T64" fmla="*/ 40 w 80"/>
                <a:gd name="T65" fmla="*/ 0 h 86"/>
                <a:gd name="T66" fmla="*/ 23 w 80"/>
                <a:gd name="T67" fmla="*/ 3 h 86"/>
                <a:gd name="T68" fmla="*/ 10 w 80"/>
                <a:gd name="T69" fmla="*/ 13 h 86"/>
                <a:gd name="T70" fmla="*/ 2 w 80"/>
                <a:gd name="T71" fmla="*/ 26 h 86"/>
                <a:gd name="T72" fmla="*/ 0 w 80"/>
                <a:gd name="T73" fmla="*/ 43 h 86"/>
                <a:gd name="T74" fmla="*/ 0 w 80"/>
                <a:gd name="T75" fmla="*/ 4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0" h="86">
                  <a:moveTo>
                    <a:pt x="14" y="43"/>
                  </a:moveTo>
                  <a:lnTo>
                    <a:pt x="14" y="43"/>
                  </a:lnTo>
                  <a:cubicBezTo>
                    <a:pt x="14" y="38"/>
                    <a:pt x="15" y="34"/>
                    <a:pt x="16" y="30"/>
                  </a:cubicBezTo>
                  <a:cubicBezTo>
                    <a:pt x="17" y="26"/>
                    <a:pt x="19" y="23"/>
                    <a:pt x="22" y="20"/>
                  </a:cubicBezTo>
                  <a:cubicBezTo>
                    <a:pt x="24" y="18"/>
                    <a:pt x="27" y="16"/>
                    <a:pt x="30" y="14"/>
                  </a:cubicBezTo>
                  <a:cubicBezTo>
                    <a:pt x="33" y="13"/>
                    <a:pt x="36" y="12"/>
                    <a:pt x="40" y="12"/>
                  </a:cubicBezTo>
                  <a:cubicBezTo>
                    <a:pt x="43" y="12"/>
                    <a:pt x="47" y="13"/>
                    <a:pt x="50" y="14"/>
                  </a:cubicBezTo>
                  <a:cubicBezTo>
                    <a:pt x="53" y="16"/>
                    <a:pt x="56" y="18"/>
                    <a:pt x="58" y="20"/>
                  </a:cubicBezTo>
                  <a:cubicBezTo>
                    <a:pt x="60" y="23"/>
                    <a:pt x="62" y="26"/>
                    <a:pt x="63" y="30"/>
                  </a:cubicBezTo>
                  <a:cubicBezTo>
                    <a:pt x="65" y="34"/>
                    <a:pt x="65" y="38"/>
                    <a:pt x="65" y="43"/>
                  </a:cubicBezTo>
                  <a:cubicBezTo>
                    <a:pt x="65" y="48"/>
                    <a:pt x="65" y="53"/>
                    <a:pt x="63" y="57"/>
                  </a:cubicBezTo>
                  <a:cubicBezTo>
                    <a:pt x="62" y="60"/>
                    <a:pt x="60" y="64"/>
                    <a:pt x="58" y="66"/>
                  </a:cubicBezTo>
                  <a:cubicBezTo>
                    <a:pt x="56" y="69"/>
                    <a:pt x="53" y="71"/>
                    <a:pt x="50" y="72"/>
                  </a:cubicBezTo>
                  <a:cubicBezTo>
                    <a:pt x="47" y="74"/>
                    <a:pt x="43" y="74"/>
                    <a:pt x="40" y="74"/>
                  </a:cubicBezTo>
                  <a:cubicBezTo>
                    <a:pt x="36" y="74"/>
                    <a:pt x="33" y="74"/>
                    <a:pt x="30" y="72"/>
                  </a:cubicBezTo>
                  <a:cubicBezTo>
                    <a:pt x="27" y="71"/>
                    <a:pt x="24" y="69"/>
                    <a:pt x="22" y="66"/>
                  </a:cubicBezTo>
                  <a:cubicBezTo>
                    <a:pt x="19" y="64"/>
                    <a:pt x="17" y="60"/>
                    <a:pt x="16" y="57"/>
                  </a:cubicBezTo>
                  <a:cubicBezTo>
                    <a:pt x="15" y="53"/>
                    <a:pt x="14" y="48"/>
                    <a:pt x="14" y="43"/>
                  </a:cubicBezTo>
                  <a:lnTo>
                    <a:pt x="14" y="43"/>
                  </a:lnTo>
                  <a:close/>
                  <a:moveTo>
                    <a:pt x="0" y="43"/>
                  </a:moveTo>
                  <a:lnTo>
                    <a:pt x="0" y="43"/>
                  </a:lnTo>
                  <a:cubicBezTo>
                    <a:pt x="0" y="49"/>
                    <a:pt x="1" y="55"/>
                    <a:pt x="2" y="60"/>
                  </a:cubicBezTo>
                  <a:cubicBezTo>
                    <a:pt x="4" y="65"/>
                    <a:pt x="7" y="70"/>
                    <a:pt x="10" y="74"/>
                  </a:cubicBezTo>
                  <a:cubicBezTo>
                    <a:pt x="13" y="78"/>
                    <a:pt x="18" y="81"/>
                    <a:pt x="23" y="83"/>
                  </a:cubicBezTo>
                  <a:cubicBezTo>
                    <a:pt x="28" y="85"/>
                    <a:pt x="33" y="86"/>
                    <a:pt x="40" y="86"/>
                  </a:cubicBezTo>
                  <a:cubicBezTo>
                    <a:pt x="46" y="86"/>
                    <a:pt x="52" y="85"/>
                    <a:pt x="57" y="83"/>
                  </a:cubicBezTo>
                  <a:cubicBezTo>
                    <a:pt x="62" y="81"/>
                    <a:pt x="66" y="78"/>
                    <a:pt x="69" y="74"/>
                  </a:cubicBezTo>
                  <a:cubicBezTo>
                    <a:pt x="73" y="70"/>
                    <a:pt x="75" y="65"/>
                    <a:pt x="77" y="60"/>
                  </a:cubicBezTo>
                  <a:cubicBezTo>
                    <a:pt x="79" y="55"/>
                    <a:pt x="80" y="49"/>
                    <a:pt x="80" y="43"/>
                  </a:cubicBezTo>
                  <a:cubicBezTo>
                    <a:pt x="80" y="37"/>
                    <a:pt x="79" y="32"/>
                    <a:pt x="77" y="26"/>
                  </a:cubicBezTo>
                  <a:cubicBezTo>
                    <a:pt x="75" y="21"/>
                    <a:pt x="73" y="17"/>
                    <a:pt x="69" y="13"/>
                  </a:cubicBezTo>
                  <a:cubicBezTo>
                    <a:pt x="66" y="9"/>
                    <a:pt x="62" y="6"/>
                    <a:pt x="57" y="3"/>
                  </a:cubicBezTo>
                  <a:cubicBezTo>
                    <a:pt x="52" y="1"/>
                    <a:pt x="46" y="0"/>
                    <a:pt x="40" y="0"/>
                  </a:cubicBezTo>
                  <a:cubicBezTo>
                    <a:pt x="33" y="0"/>
                    <a:pt x="28" y="1"/>
                    <a:pt x="23" y="3"/>
                  </a:cubicBezTo>
                  <a:cubicBezTo>
                    <a:pt x="18" y="6"/>
                    <a:pt x="13" y="9"/>
                    <a:pt x="10" y="13"/>
                  </a:cubicBezTo>
                  <a:cubicBezTo>
                    <a:pt x="7" y="17"/>
                    <a:pt x="4" y="21"/>
                    <a:pt x="2" y="26"/>
                  </a:cubicBezTo>
                  <a:cubicBezTo>
                    <a:pt x="1" y="32"/>
                    <a:pt x="0" y="37"/>
                    <a:pt x="0" y="43"/>
                  </a:cubicBezTo>
                  <a:lnTo>
                    <a:pt x="0" y="4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48" name="Freeform 43">
              <a:extLst>
                <a:ext uri="{FF2B5EF4-FFF2-40B4-BE49-F238E27FC236}">
                  <a16:creationId xmlns:a16="http://schemas.microsoft.com/office/drawing/2014/main" id="{4D4D7A94-6B1A-4822-9006-1C1ED5B71BBD}"/>
                </a:ext>
              </a:extLst>
            </p:cNvPr>
            <p:cNvSpPr>
              <a:spLocks noEditPoints="1"/>
            </p:cNvSpPr>
            <p:nvPr/>
          </p:nvSpPr>
          <p:spPr bwMode="auto">
            <a:xfrm>
              <a:off x="3584" y="4036"/>
              <a:ext cx="64" cy="94"/>
            </a:xfrm>
            <a:custGeom>
              <a:avLst/>
              <a:gdLst>
                <a:gd name="T0" fmla="*/ 14 w 78"/>
                <a:gd name="T1" fmla="*/ 73 h 115"/>
                <a:gd name="T2" fmla="*/ 14 w 78"/>
                <a:gd name="T3" fmla="*/ 73 h 115"/>
                <a:gd name="T4" fmla="*/ 15 w 78"/>
                <a:gd name="T5" fmla="*/ 61 h 115"/>
                <a:gd name="T6" fmla="*/ 19 w 78"/>
                <a:gd name="T7" fmla="*/ 51 h 115"/>
                <a:gd name="T8" fmla="*/ 27 w 78"/>
                <a:gd name="T9" fmla="*/ 44 h 115"/>
                <a:gd name="T10" fmla="*/ 39 w 78"/>
                <a:gd name="T11" fmla="*/ 41 h 115"/>
                <a:gd name="T12" fmla="*/ 51 w 78"/>
                <a:gd name="T13" fmla="*/ 44 h 115"/>
                <a:gd name="T14" fmla="*/ 59 w 78"/>
                <a:gd name="T15" fmla="*/ 51 h 115"/>
                <a:gd name="T16" fmla="*/ 63 w 78"/>
                <a:gd name="T17" fmla="*/ 61 h 115"/>
                <a:gd name="T18" fmla="*/ 65 w 78"/>
                <a:gd name="T19" fmla="*/ 72 h 115"/>
                <a:gd name="T20" fmla="*/ 63 w 78"/>
                <a:gd name="T21" fmla="*/ 84 h 115"/>
                <a:gd name="T22" fmla="*/ 59 w 78"/>
                <a:gd name="T23" fmla="*/ 93 h 115"/>
                <a:gd name="T24" fmla="*/ 51 w 78"/>
                <a:gd name="T25" fmla="*/ 101 h 115"/>
                <a:gd name="T26" fmla="*/ 39 w 78"/>
                <a:gd name="T27" fmla="*/ 103 h 115"/>
                <a:gd name="T28" fmla="*/ 28 w 78"/>
                <a:gd name="T29" fmla="*/ 101 h 115"/>
                <a:gd name="T30" fmla="*/ 20 w 78"/>
                <a:gd name="T31" fmla="*/ 94 h 115"/>
                <a:gd name="T32" fmla="*/ 15 w 78"/>
                <a:gd name="T33" fmla="*/ 84 h 115"/>
                <a:gd name="T34" fmla="*/ 14 w 78"/>
                <a:gd name="T35" fmla="*/ 73 h 115"/>
                <a:gd name="T36" fmla="*/ 14 w 78"/>
                <a:gd name="T37" fmla="*/ 73 h 115"/>
                <a:gd name="T38" fmla="*/ 78 w 78"/>
                <a:gd name="T39" fmla="*/ 113 h 115"/>
                <a:gd name="T40" fmla="*/ 78 w 78"/>
                <a:gd name="T41" fmla="*/ 113 h 115"/>
                <a:gd name="T42" fmla="*/ 78 w 78"/>
                <a:gd name="T43" fmla="*/ 0 h 115"/>
                <a:gd name="T44" fmla="*/ 64 w 78"/>
                <a:gd name="T45" fmla="*/ 0 h 115"/>
                <a:gd name="T46" fmla="*/ 64 w 78"/>
                <a:gd name="T47" fmla="*/ 42 h 115"/>
                <a:gd name="T48" fmla="*/ 64 w 78"/>
                <a:gd name="T49" fmla="*/ 42 h 115"/>
                <a:gd name="T50" fmla="*/ 58 w 78"/>
                <a:gd name="T51" fmla="*/ 36 h 115"/>
                <a:gd name="T52" fmla="*/ 51 w 78"/>
                <a:gd name="T53" fmla="*/ 32 h 115"/>
                <a:gd name="T54" fmla="*/ 44 w 78"/>
                <a:gd name="T55" fmla="*/ 30 h 115"/>
                <a:gd name="T56" fmla="*/ 37 w 78"/>
                <a:gd name="T57" fmla="*/ 29 h 115"/>
                <a:gd name="T58" fmla="*/ 21 w 78"/>
                <a:gd name="T59" fmla="*/ 33 h 115"/>
                <a:gd name="T60" fmla="*/ 9 w 78"/>
                <a:gd name="T61" fmla="*/ 42 h 115"/>
                <a:gd name="T62" fmla="*/ 2 w 78"/>
                <a:gd name="T63" fmla="*/ 55 h 115"/>
                <a:gd name="T64" fmla="*/ 0 w 78"/>
                <a:gd name="T65" fmla="*/ 72 h 115"/>
                <a:gd name="T66" fmla="*/ 2 w 78"/>
                <a:gd name="T67" fmla="*/ 88 h 115"/>
                <a:gd name="T68" fmla="*/ 9 w 78"/>
                <a:gd name="T69" fmla="*/ 102 h 115"/>
                <a:gd name="T70" fmla="*/ 21 w 78"/>
                <a:gd name="T71" fmla="*/ 112 h 115"/>
                <a:gd name="T72" fmla="*/ 38 w 78"/>
                <a:gd name="T73" fmla="*/ 115 h 115"/>
                <a:gd name="T74" fmla="*/ 53 w 78"/>
                <a:gd name="T75" fmla="*/ 112 h 115"/>
                <a:gd name="T76" fmla="*/ 64 w 78"/>
                <a:gd name="T77" fmla="*/ 102 h 115"/>
                <a:gd name="T78" fmla="*/ 64 w 78"/>
                <a:gd name="T79" fmla="*/ 102 h 115"/>
                <a:gd name="T80" fmla="*/ 64 w 78"/>
                <a:gd name="T81" fmla="*/ 113 h 115"/>
                <a:gd name="T82" fmla="*/ 78 w 78"/>
                <a:gd name="T83" fmla="*/ 113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115">
                  <a:moveTo>
                    <a:pt x="14" y="73"/>
                  </a:moveTo>
                  <a:lnTo>
                    <a:pt x="14" y="73"/>
                  </a:lnTo>
                  <a:cubicBezTo>
                    <a:pt x="14" y="69"/>
                    <a:pt x="14" y="65"/>
                    <a:pt x="15" y="61"/>
                  </a:cubicBezTo>
                  <a:cubicBezTo>
                    <a:pt x="16" y="57"/>
                    <a:pt x="17" y="54"/>
                    <a:pt x="19" y="51"/>
                  </a:cubicBezTo>
                  <a:cubicBezTo>
                    <a:pt x="21" y="48"/>
                    <a:pt x="24" y="46"/>
                    <a:pt x="27" y="44"/>
                  </a:cubicBezTo>
                  <a:cubicBezTo>
                    <a:pt x="30" y="42"/>
                    <a:pt x="34" y="41"/>
                    <a:pt x="39" y="41"/>
                  </a:cubicBezTo>
                  <a:cubicBezTo>
                    <a:pt x="43" y="41"/>
                    <a:pt x="47" y="42"/>
                    <a:pt x="51" y="44"/>
                  </a:cubicBezTo>
                  <a:cubicBezTo>
                    <a:pt x="54" y="45"/>
                    <a:pt x="57" y="48"/>
                    <a:pt x="59" y="51"/>
                  </a:cubicBezTo>
                  <a:cubicBezTo>
                    <a:pt x="61" y="53"/>
                    <a:pt x="62" y="57"/>
                    <a:pt x="63" y="61"/>
                  </a:cubicBezTo>
                  <a:cubicBezTo>
                    <a:pt x="64" y="64"/>
                    <a:pt x="65" y="68"/>
                    <a:pt x="65" y="72"/>
                  </a:cubicBezTo>
                  <a:cubicBezTo>
                    <a:pt x="65" y="76"/>
                    <a:pt x="64" y="80"/>
                    <a:pt x="63" y="84"/>
                  </a:cubicBezTo>
                  <a:cubicBezTo>
                    <a:pt x="62" y="87"/>
                    <a:pt x="61" y="91"/>
                    <a:pt x="59" y="93"/>
                  </a:cubicBezTo>
                  <a:cubicBezTo>
                    <a:pt x="57" y="96"/>
                    <a:pt x="54" y="99"/>
                    <a:pt x="51" y="101"/>
                  </a:cubicBezTo>
                  <a:cubicBezTo>
                    <a:pt x="48" y="102"/>
                    <a:pt x="44" y="103"/>
                    <a:pt x="39" y="103"/>
                  </a:cubicBezTo>
                  <a:cubicBezTo>
                    <a:pt x="35" y="103"/>
                    <a:pt x="31" y="102"/>
                    <a:pt x="28" y="101"/>
                  </a:cubicBezTo>
                  <a:cubicBezTo>
                    <a:pt x="25" y="99"/>
                    <a:pt x="22" y="97"/>
                    <a:pt x="20" y="94"/>
                  </a:cubicBezTo>
                  <a:cubicBezTo>
                    <a:pt x="18" y="91"/>
                    <a:pt x="16" y="88"/>
                    <a:pt x="15" y="84"/>
                  </a:cubicBezTo>
                  <a:cubicBezTo>
                    <a:pt x="14" y="80"/>
                    <a:pt x="14" y="77"/>
                    <a:pt x="14" y="73"/>
                  </a:cubicBezTo>
                  <a:lnTo>
                    <a:pt x="14" y="73"/>
                  </a:lnTo>
                  <a:close/>
                  <a:moveTo>
                    <a:pt x="78" y="113"/>
                  </a:moveTo>
                  <a:lnTo>
                    <a:pt x="78" y="113"/>
                  </a:lnTo>
                  <a:lnTo>
                    <a:pt x="78" y="0"/>
                  </a:lnTo>
                  <a:lnTo>
                    <a:pt x="64" y="0"/>
                  </a:lnTo>
                  <a:lnTo>
                    <a:pt x="64" y="42"/>
                  </a:lnTo>
                  <a:lnTo>
                    <a:pt x="64" y="42"/>
                  </a:lnTo>
                  <a:cubicBezTo>
                    <a:pt x="62" y="40"/>
                    <a:pt x="60" y="38"/>
                    <a:pt x="58" y="36"/>
                  </a:cubicBezTo>
                  <a:cubicBezTo>
                    <a:pt x="56" y="34"/>
                    <a:pt x="54" y="33"/>
                    <a:pt x="51" y="32"/>
                  </a:cubicBezTo>
                  <a:cubicBezTo>
                    <a:pt x="49" y="31"/>
                    <a:pt x="46" y="30"/>
                    <a:pt x="44" y="30"/>
                  </a:cubicBezTo>
                  <a:cubicBezTo>
                    <a:pt x="42" y="29"/>
                    <a:pt x="39" y="29"/>
                    <a:pt x="37" y="29"/>
                  </a:cubicBezTo>
                  <a:cubicBezTo>
                    <a:pt x="31" y="29"/>
                    <a:pt x="25" y="30"/>
                    <a:pt x="21" y="33"/>
                  </a:cubicBezTo>
                  <a:cubicBezTo>
                    <a:pt x="16" y="35"/>
                    <a:pt x="12" y="38"/>
                    <a:pt x="9" y="42"/>
                  </a:cubicBezTo>
                  <a:cubicBezTo>
                    <a:pt x="6" y="46"/>
                    <a:pt x="3" y="50"/>
                    <a:pt x="2" y="55"/>
                  </a:cubicBezTo>
                  <a:cubicBezTo>
                    <a:pt x="0" y="61"/>
                    <a:pt x="0" y="66"/>
                    <a:pt x="0" y="72"/>
                  </a:cubicBezTo>
                  <a:cubicBezTo>
                    <a:pt x="0" y="78"/>
                    <a:pt x="0" y="83"/>
                    <a:pt x="2" y="88"/>
                  </a:cubicBezTo>
                  <a:cubicBezTo>
                    <a:pt x="4" y="94"/>
                    <a:pt x="6" y="98"/>
                    <a:pt x="9" y="102"/>
                  </a:cubicBezTo>
                  <a:cubicBezTo>
                    <a:pt x="12" y="106"/>
                    <a:pt x="16" y="109"/>
                    <a:pt x="21" y="112"/>
                  </a:cubicBezTo>
                  <a:cubicBezTo>
                    <a:pt x="26" y="114"/>
                    <a:pt x="31" y="115"/>
                    <a:pt x="38" y="115"/>
                  </a:cubicBezTo>
                  <a:cubicBezTo>
                    <a:pt x="43" y="115"/>
                    <a:pt x="48" y="114"/>
                    <a:pt x="53" y="112"/>
                  </a:cubicBezTo>
                  <a:cubicBezTo>
                    <a:pt x="58" y="110"/>
                    <a:pt x="62" y="107"/>
                    <a:pt x="64" y="102"/>
                  </a:cubicBezTo>
                  <a:lnTo>
                    <a:pt x="64" y="102"/>
                  </a:lnTo>
                  <a:lnTo>
                    <a:pt x="64" y="113"/>
                  </a:lnTo>
                  <a:lnTo>
                    <a:pt x="78" y="11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49" name="Freeform 44">
              <a:extLst>
                <a:ext uri="{FF2B5EF4-FFF2-40B4-BE49-F238E27FC236}">
                  <a16:creationId xmlns:a16="http://schemas.microsoft.com/office/drawing/2014/main" id="{D97EEB6B-3C07-4E20-888E-8951114F2C01}"/>
                </a:ext>
              </a:extLst>
            </p:cNvPr>
            <p:cNvSpPr>
              <a:spLocks noEditPoints="1"/>
            </p:cNvSpPr>
            <p:nvPr/>
          </p:nvSpPr>
          <p:spPr bwMode="auto">
            <a:xfrm>
              <a:off x="3662" y="4060"/>
              <a:ext cx="63" cy="70"/>
            </a:xfrm>
            <a:custGeom>
              <a:avLst/>
              <a:gdLst>
                <a:gd name="T0" fmla="*/ 77 w 77"/>
                <a:gd name="T1" fmla="*/ 84 h 86"/>
                <a:gd name="T2" fmla="*/ 77 w 77"/>
                <a:gd name="T3" fmla="*/ 84 h 86"/>
                <a:gd name="T4" fmla="*/ 67 w 77"/>
                <a:gd name="T5" fmla="*/ 86 h 86"/>
                <a:gd name="T6" fmla="*/ 59 w 77"/>
                <a:gd name="T7" fmla="*/ 83 h 86"/>
                <a:gd name="T8" fmla="*/ 56 w 77"/>
                <a:gd name="T9" fmla="*/ 73 h 86"/>
                <a:gd name="T10" fmla="*/ 43 w 77"/>
                <a:gd name="T11" fmla="*/ 83 h 86"/>
                <a:gd name="T12" fmla="*/ 27 w 77"/>
                <a:gd name="T13" fmla="*/ 86 h 86"/>
                <a:gd name="T14" fmla="*/ 16 w 77"/>
                <a:gd name="T15" fmla="*/ 85 h 86"/>
                <a:gd name="T16" fmla="*/ 7 w 77"/>
                <a:gd name="T17" fmla="*/ 81 h 86"/>
                <a:gd name="T18" fmla="*/ 2 w 77"/>
                <a:gd name="T19" fmla="*/ 74 h 86"/>
                <a:gd name="T20" fmla="*/ 0 w 77"/>
                <a:gd name="T21" fmla="*/ 63 h 86"/>
                <a:gd name="T22" fmla="*/ 2 w 77"/>
                <a:gd name="T23" fmla="*/ 52 h 86"/>
                <a:gd name="T24" fmla="*/ 8 w 77"/>
                <a:gd name="T25" fmla="*/ 44 h 86"/>
                <a:gd name="T26" fmla="*/ 17 w 77"/>
                <a:gd name="T27" fmla="*/ 40 h 86"/>
                <a:gd name="T28" fmla="*/ 27 w 77"/>
                <a:gd name="T29" fmla="*/ 38 h 86"/>
                <a:gd name="T30" fmla="*/ 38 w 77"/>
                <a:gd name="T31" fmla="*/ 36 h 86"/>
                <a:gd name="T32" fmla="*/ 47 w 77"/>
                <a:gd name="T33" fmla="*/ 35 h 86"/>
                <a:gd name="T34" fmla="*/ 53 w 77"/>
                <a:gd name="T35" fmla="*/ 32 h 86"/>
                <a:gd name="T36" fmla="*/ 55 w 77"/>
                <a:gd name="T37" fmla="*/ 26 h 86"/>
                <a:gd name="T38" fmla="*/ 53 w 77"/>
                <a:gd name="T39" fmla="*/ 19 h 86"/>
                <a:gd name="T40" fmla="*/ 49 w 77"/>
                <a:gd name="T41" fmla="*/ 14 h 86"/>
                <a:gd name="T42" fmla="*/ 43 w 77"/>
                <a:gd name="T43" fmla="*/ 13 h 86"/>
                <a:gd name="T44" fmla="*/ 37 w 77"/>
                <a:gd name="T45" fmla="*/ 12 h 86"/>
                <a:gd name="T46" fmla="*/ 22 w 77"/>
                <a:gd name="T47" fmla="*/ 15 h 86"/>
                <a:gd name="T48" fmla="*/ 16 w 77"/>
                <a:gd name="T49" fmla="*/ 28 h 86"/>
                <a:gd name="T50" fmla="*/ 3 w 77"/>
                <a:gd name="T51" fmla="*/ 28 h 86"/>
                <a:gd name="T52" fmla="*/ 6 w 77"/>
                <a:gd name="T53" fmla="*/ 15 h 86"/>
                <a:gd name="T54" fmla="*/ 14 w 77"/>
                <a:gd name="T55" fmla="*/ 6 h 86"/>
                <a:gd name="T56" fmla="*/ 24 w 77"/>
                <a:gd name="T57" fmla="*/ 2 h 86"/>
                <a:gd name="T58" fmla="*/ 38 w 77"/>
                <a:gd name="T59" fmla="*/ 0 h 86"/>
                <a:gd name="T60" fmla="*/ 49 w 77"/>
                <a:gd name="T61" fmla="*/ 1 h 86"/>
                <a:gd name="T62" fmla="*/ 59 w 77"/>
                <a:gd name="T63" fmla="*/ 4 h 86"/>
                <a:gd name="T64" fmla="*/ 66 w 77"/>
                <a:gd name="T65" fmla="*/ 11 h 86"/>
                <a:gd name="T66" fmla="*/ 68 w 77"/>
                <a:gd name="T67" fmla="*/ 23 h 86"/>
                <a:gd name="T68" fmla="*/ 68 w 77"/>
                <a:gd name="T69" fmla="*/ 65 h 86"/>
                <a:gd name="T70" fmla="*/ 69 w 77"/>
                <a:gd name="T71" fmla="*/ 72 h 86"/>
                <a:gd name="T72" fmla="*/ 73 w 77"/>
                <a:gd name="T73" fmla="*/ 74 h 86"/>
                <a:gd name="T74" fmla="*/ 77 w 77"/>
                <a:gd name="T75" fmla="*/ 73 h 86"/>
                <a:gd name="T76" fmla="*/ 77 w 77"/>
                <a:gd name="T77" fmla="*/ 84 h 86"/>
                <a:gd name="T78" fmla="*/ 55 w 77"/>
                <a:gd name="T79" fmla="*/ 42 h 86"/>
                <a:gd name="T80" fmla="*/ 55 w 77"/>
                <a:gd name="T81" fmla="*/ 42 h 86"/>
                <a:gd name="T82" fmla="*/ 48 w 77"/>
                <a:gd name="T83" fmla="*/ 45 h 86"/>
                <a:gd name="T84" fmla="*/ 40 w 77"/>
                <a:gd name="T85" fmla="*/ 46 h 86"/>
                <a:gd name="T86" fmla="*/ 30 w 77"/>
                <a:gd name="T87" fmla="*/ 47 h 86"/>
                <a:gd name="T88" fmla="*/ 22 w 77"/>
                <a:gd name="T89" fmla="*/ 50 h 86"/>
                <a:gd name="T90" fmla="*/ 16 w 77"/>
                <a:gd name="T91" fmla="*/ 54 h 86"/>
                <a:gd name="T92" fmla="*/ 14 w 77"/>
                <a:gd name="T93" fmla="*/ 62 h 86"/>
                <a:gd name="T94" fmla="*/ 15 w 77"/>
                <a:gd name="T95" fmla="*/ 68 h 86"/>
                <a:gd name="T96" fmla="*/ 19 w 77"/>
                <a:gd name="T97" fmla="*/ 72 h 86"/>
                <a:gd name="T98" fmla="*/ 24 w 77"/>
                <a:gd name="T99" fmla="*/ 74 h 86"/>
                <a:gd name="T100" fmla="*/ 30 w 77"/>
                <a:gd name="T101" fmla="*/ 74 h 86"/>
                <a:gd name="T102" fmla="*/ 41 w 77"/>
                <a:gd name="T103" fmla="*/ 72 h 86"/>
                <a:gd name="T104" fmla="*/ 49 w 77"/>
                <a:gd name="T105" fmla="*/ 68 h 86"/>
                <a:gd name="T106" fmla="*/ 53 w 77"/>
                <a:gd name="T107" fmla="*/ 62 h 86"/>
                <a:gd name="T108" fmla="*/ 55 w 77"/>
                <a:gd name="T109" fmla="*/ 56 h 86"/>
                <a:gd name="T110" fmla="*/ 55 w 77"/>
                <a:gd name="T111" fmla="*/ 4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7" h="86">
                  <a:moveTo>
                    <a:pt x="77" y="84"/>
                  </a:moveTo>
                  <a:lnTo>
                    <a:pt x="77" y="84"/>
                  </a:lnTo>
                  <a:cubicBezTo>
                    <a:pt x="74" y="85"/>
                    <a:pt x="71" y="86"/>
                    <a:pt x="67" y="86"/>
                  </a:cubicBezTo>
                  <a:cubicBezTo>
                    <a:pt x="64" y="86"/>
                    <a:pt x="61" y="85"/>
                    <a:pt x="59" y="83"/>
                  </a:cubicBezTo>
                  <a:cubicBezTo>
                    <a:pt x="57" y="81"/>
                    <a:pt x="56" y="78"/>
                    <a:pt x="56" y="73"/>
                  </a:cubicBezTo>
                  <a:cubicBezTo>
                    <a:pt x="52" y="78"/>
                    <a:pt x="48" y="81"/>
                    <a:pt x="43" y="83"/>
                  </a:cubicBezTo>
                  <a:cubicBezTo>
                    <a:pt x="38" y="85"/>
                    <a:pt x="32" y="86"/>
                    <a:pt x="27" y="86"/>
                  </a:cubicBezTo>
                  <a:cubicBezTo>
                    <a:pt x="23" y="86"/>
                    <a:pt x="19" y="86"/>
                    <a:pt x="16" y="85"/>
                  </a:cubicBezTo>
                  <a:cubicBezTo>
                    <a:pt x="13" y="84"/>
                    <a:pt x="10" y="83"/>
                    <a:pt x="7" y="81"/>
                  </a:cubicBezTo>
                  <a:cubicBezTo>
                    <a:pt x="5" y="79"/>
                    <a:pt x="3" y="77"/>
                    <a:pt x="2" y="74"/>
                  </a:cubicBezTo>
                  <a:cubicBezTo>
                    <a:pt x="0" y="71"/>
                    <a:pt x="0" y="67"/>
                    <a:pt x="0" y="63"/>
                  </a:cubicBezTo>
                  <a:cubicBezTo>
                    <a:pt x="0" y="58"/>
                    <a:pt x="0" y="55"/>
                    <a:pt x="2" y="52"/>
                  </a:cubicBezTo>
                  <a:cubicBezTo>
                    <a:pt x="4" y="49"/>
                    <a:pt x="6" y="46"/>
                    <a:pt x="8" y="44"/>
                  </a:cubicBezTo>
                  <a:cubicBezTo>
                    <a:pt x="11" y="43"/>
                    <a:pt x="14" y="41"/>
                    <a:pt x="17" y="40"/>
                  </a:cubicBezTo>
                  <a:cubicBezTo>
                    <a:pt x="20" y="39"/>
                    <a:pt x="24" y="38"/>
                    <a:pt x="27" y="38"/>
                  </a:cubicBezTo>
                  <a:cubicBezTo>
                    <a:pt x="31" y="37"/>
                    <a:pt x="35" y="37"/>
                    <a:pt x="38" y="36"/>
                  </a:cubicBezTo>
                  <a:cubicBezTo>
                    <a:pt x="41" y="36"/>
                    <a:pt x="44" y="35"/>
                    <a:pt x="47" y="35"/>
                  </a:cubicBezTo>
                  <a:cubicBezTo>
                    <a:pt x="49" y="34"/>
                    <a:pt x="51" y="33"/>
                    <a:pt x="53" y="32"/>
                  </a:cubicBezTo>
                  <a:cubicBezTo>
                    <a:pt x="54" y="30"/>
                    <a:pt x="55" y="28"/>
                    <a:pt x="55" y="26"/>
                  </a:cubicBezTo>
                  <a:cubicBezTo>
                    <a:pt x="55" y="23"/>
                    <a:pt x="54" y="20"/>
                    <a:pt x="53" y="19"/>
                  </a:cubicBezTo>
                  <a:cubicBezTo>
                    <a:pt x="52" y="17"/>
                    <a:pt x="51" y="15"/>
                    <a:pt x="49" y="14"/>
                  </a:cubicBezTo>
                  <a:cubicBezTo>
                    <a:pt x="47" y="14"/>
                    <a:pt x="45" y="13"/>
                    <a:pt x="43" y="13"/>
                  </a:cubicBezTo>
                  <a:cubicBezTo>
                    <a:pt x="41" y="12"/>
                    <a:pt x="39" y="12"/>
                    <a:pt x="37" y="12"/>
                  </a:cubicBezTo>
                  <a:cubicBezTo>
                    <a:pt x="31" y="12"/>
                    <a:pt x="26" y="13"/>
                    <a:pt x="22" y="15"/>
                  </a:cubicBezTo>
                  <a:cubicBezTo>
                    <a:pt x="19" y="18"/>
                    <a:pt x="17" y="22"/>
                    <a:pt x="16" y="28"/>
                  </a:cubicBezTo>
                  <a:lnTo>
                    <a:pt x="3" y="28"/>
                  </a:lnTo>
                  <a:cubicBezTo>
                    <a:pt x="3" y="23"/>
                    <a:pt x="4" y="18"/>
                    <a:pt x="6" y="15"/>
                  </a:cubicBezTo>
                  <a:cubicBezTo>
                    <a:pt x="8" y="11"/>
                    <a:pt x="10" y="8"/>
                    <a:pt x="14" y="6"/>
                  </a:cubicBezTo>
                  <a:cubicBezTo>
                    <a:pt x="17" y="4"/>
                    <a:pt x="20" y="3"/>
                    <a:pt x="24" y="2"/>
                  </a:cubicBezTo>
                  <a:cubicBezTo>
                    <a:pt x="29" y="1"/>
                    <a:pt x="33" y="0"/>
                    <a:pt x="38" y="0"/>
                  </a:cubicBezTo>
                  <a:cubicBezTo>
                    <a:pt x="41" y="0"/>
                    <a:pt x="45" y="0"/>
                    <a:pt x="49" y="1"/>
                  </a:cubicBezTo>
                  <a:cubicBezTo>
                    <a:pt x="52" y="1"/>
                    <a:pt x="56" y="3"/>
                    <a:pt x="59" y="4"/>
                  </a:cubicBezTo>
                  <a:cubicBezTo>
                    <a:pt x="62" y="6"/>
                    <a:pt x="64" y="8"/>
                    <a:pt x="66" y="11"/>
                  </a:cubicBezTo>
                  <a:cubicBezTo>
                    <a:pt x="67" y="14"/>
                    <a:pt x="68" y="18"/>
                    <a:pt x="68" y="23"/>
                  </a:cubicBezTo>
                  <a:lnTo>
                    <a:pt x="68" y="65"/>
                  </a:lnTo>
                  <a:cubicBezTo>
                    <a:pt x="68" y="68"/>
                    <a:pt x="69" y="71"/>
                    <a:pt x="69" y="72"/>
                  </a:cubicBezTo>
                  <a:cubicBezTo>
                    <a:pt x="69" y="74"/>
                    <a:pt x="71" y="74"/>
                    <a:pt x="73" y="74"/>
                  </a:cubicBezTo>
                  <a:cubicBezTo>
                    <a:pt x="74" y="74"/>
                    <a:pt x="75" y="74"/>
                    <a:pt x="77" y="73"/>
                  </a:cubicBezTo>
                  <a:lnTo>
                    <a:pt x="77" y="84"/>
                  </a:lnTo>
                  <a:close/>
                  <a:moveTo>
                    <a:pt x="55" y="42"/>
                  </a:moveTo>
                  <a:lnTo>
                    <a:pt x="55" y="42"/>
                  </a:lnTo>
                  <a:cubicBezTo>
                    <a:pt x="53" y="43"/>
                    <a:pt x="51" y="44"/>
                    <a:pt x="48" y="45"/>
                  </a:cubicBezTo>
                  <a:cubicBezTo>
                    <a:pt x="45" y="45"/>
                    <a:pt x="43" y="46"/>
                    <a:pt x="40" y="46"/>
                  </a:cubicBezTo>
                  <a:cubicBezTo>
                    <a:pt x="37" y="46"/>
                    <a:pt x="33" y="47"/>
                    <a:pt x="30" y="47"/>
                  </a:cubicBezTo>
                  <a:cubicBezTo>
                    <a:pt x="27" y="48"/>
                    <a:pt x="25" y="49"/>
                    <a:pt x="22" y="50"/>
                  </a:cubicBezTo>
                  <a:cubicBezTo>
                    <a:pt x="20" y="51"/>
                    <a:pt x="18" y="52"/>
                    <a:pt x="16" y="54"/>
                  </a:cubicBezTo>
                  <a:cubicBezTo>
                    <a:pt x="15" y="56"/>
                    <a:pt x="14" y="59"/>
                    <a:pt x="14" y="62"/>
                  </a:cubicBezTo>
                  <a:cubicBezTo>
                    <a:pt x="14" y="64"/>
                    <a:pt x="14" y="66"/>
                    <a:pt x="15" y="68"/>
                  </a:cubicBezTo>
                  <a:cubicBezTo>
                    <a:pt x="16" y="69"/>
                    <a:pt x="17" y="71"/>
                    <a:pt x="19" y="72"/>
                  </a:cubicBezTo>
                  <a:cubicBezTo>
                    <a:pt x="20" y="73"/>
                    <a:pt x="22" y="73"/>
                    <a:pt x="24" y="74"/>
                  </a:cubicBezTo>
                  <a:cubicBezTo>
                    <a:pt x="26" y="74"/>
                    <a:pt x="28" y="74"/>
                    <a:pt x="30" y="74"/>
                  </a:cubicBezTo>
                  <a:cubicBezTo>
                    <a:pt x="34" y="74"/>
                    <a:pt x="38" y="74"/>
                    <a:pt x="41" y="72"/>
                  </a:cubicBezTo>
                  <a:cubicBezTo>
                    <a:pt x="44" y="71"/>
                    <a:pt x="47" y="70"/>
                    <a:pt x="49" y="68"/>
                  </a:cubicBezTo>
                  <a:cubicBezTo>
                    <a:pt x="51" y="66"/>
                    <a:pt x="52" y="64"/>
                    <a:pt x="53" y="62"/>
                  </a:cubicBezTo>
                  <a:cubicBezTo>
                    <a:pt x="54" y="60"/>
                    <a:pt x="55" y="58"/>
                    <a:pt x="55" y="56"/>
                  </a:cubicBezTo>
                  <a:lnTo>
                    <a:pt x="55" y="4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50" name="Freeform 45">
              <a:extLst>
                <a:ext uri="{FF2B5EF4-FFF2-40B4-BE49-F238E27FC236}">
                  <a16:creationId xmlns:a16="http://schemas.microsoft.com/office/drawing/2014/main" id="{37CEC98B-3084-4435-9B9B-DF080D1BC8EA}"/>
                </a:ext>
              </a:extLst>
            </p:cNvPr>
            <p:cNvSpPr>
              <a:spLocks/>
            </p:cNvSpPr>
            <p:nvPr/>
          </p:nvSpPr>
          <p:spPr bwMode="auto">
            <a:xfrm>
              <a:off x="3737" y="4036"/>
              <a:ext cx="10" cy="92"/>
            </a:xfrm>
            <a:custGeom>
              <a:avLst/>
              <a:gdLst>
                <a:gd name="T0" fmla="*/ 0 w 13"/>
                <a:gd name="T1" fmla="*/ 0 h 113"/>
                <a:gd name="T2" fmla="*/ 0 w 13"/>
                <a:gd name="T3" fmla="*/ 0 h 113"/>
                <a:gd name="T4" fmla="*/ 0 w 13"/>
                <a:gd name="T5" fmla="*/ 113 h 113"/>
                <a:gd name="T6" fmla="*/ 13 w 13"/>
                <a:gd name="T7" fmla="*/ 113 h 113"/>
                <a:gd name="T8" fmla="*/ 13 w 13"/>
                <a:gd name="T9" fmla="*/ 0 h 113"/>
                <a:gd name="T10" fmla="*/ 0 w 13"/>
                <a:gd name="T11" fmla="*/ 0 h 113"/>
              </a:gdLst>
              <a:ahLst/>
              <a:cxnLst>
                <a:cxn ang="0">
                  <a:pos x="T0" y="T1"/>
                </a:cxn>
                <a:cxn ang="0">
                  <a:pos x="T2" y="T3"/>
                </a:cxn>
                <a:cxn ang="0">
                  <a:pos x="T4" y="T5"/>
                </a:cxn>
                <a:cxn ang="0">
                  <a:pos x="T6" y="T7"/>
                </a:cxn>
                <a:cxn ang="0">
                  <a:pos x="T8" y="T9"/>
                </a:cxn>
                <a:cxn ang="0">
                  <a:pos x="T10" y="T11"/>
                </a:cxn>
              </a:cxnLst>
              <a:rect l="0" t="0" r="r" b="b"/>
              <a:pathLst>
                <a:path w="13" h="113">
                  <a:moveTo>
                    <a:pt x="0" y="0"/>
                  </a:moveTo>
                  <a:lnTo>
                    <a:pt x="0" y="0"/>
                  </a:lnTo>
                  <a:lnTo>
                    <a:pt x="0" y="113"/>
                  </a:lnTo>
                  <a:lnTo>
                    <a:pt x="13" y="113"/>
                  </a:lnTo>
                  <a:lnTo>
                    <a:pt x="13" y="0"/>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51" name="Freeform 46">
              <a:extLst>
                <a:ext uri="{FF2B5EF4-FFF2-40B4-BE49-F238E27FC236}">
                  <a16:creationId xmlns:a16="http://schemas.microsoft.com/office/drawing/2014/main" id="{A5A610C2-107C-4AC2-9893-6507EC31F548}"/>
                </a:ext>
              </a:extLst>
            </p:cNvPr>
            <p:cNvSpPr>
              <a:spLocks noEditPoints="1"/>
            </p:cNvSpPr>
            <p:nvPr/>
          </p:nvSpPr>
          <p:spPr bwMode="auto">
            <a:xfrm>
              <a:off x="3765" y="4036"/>
              <a:ext cx="12" cy="92"/>
            </a:xfrm>
            <a:custGeom>
              <a:avLst/>
              <a:gdLst>
                <a:gd name="T0" fmla="*/ 14 w 14"/>
                <a:gd name="T1" fmla="*/ 16 h 113"/>
                <a:gd name="T2" fmla="*/ 14 w 14"/>
                <a:gd name="T3" fmla="*/ 16 h 113"/>
                <a:gd name="T4" fmla="*/ 14 w 14"/>
                <a:gd name="T5" fmla="*/ 0 h 113"/>
                <a:gd name="T6" fmla="*/ 0 w 14"/>
                <a:gd name="T7" fmla="*/ 0 h 113"/>
                <a:gd name="T8" fmla="*/ 0 w 14"/>
                <a:gd name="T9" fmla="*/ 16 h 113"/>
                <a:gd name="T10" fmla="*/ 14 w 14"/>
                <a:gd name="T11" fmla="*/ 16 h 113"/>
                <a:gd name="T12" fmla="*/ 0 w 14"/>
                <a:gd name="T13" fmla="*/ 31 h 113"/>
                <a:gd name="T14" fmla="*/ 0 w 14"/>
                <a:gd name="T15" fmla="*/ 31 h 113"/>
                <a:gd name="T16" fmla="*/ 0 w 14"/>
                <a:gd name="T17" fmla="*/ 113 h 113"/>
                <a:gd name="T18" fmla="*/ 14 w 14"/>
                <a:gd name="T19" fmla="*/ 113 h 113"/>
                <a:gd name="T20" fmla="*/ 14 w 14"/>
                <a:gd name="T21" fmla="*/ 31 h 113"/>
                <a:gd name="T22" fmla="*/ 0 w 14"/>
                <a:gd name="T23" fmla="*/ 31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 h="113">
                  <a:moveTo>
                    <a:pt x="14" y="16"/>
                  </a:moveTo>
                  <a:lnTo>
                    <a:pt x="14" y="16"/>
                  </a:lnTo>
                  <a:lnTo>
                    <a:pt x="14" y="0"/>
                  </a:lnTo>
                  <a:lnTo>
                    <a:pt x="0" y="0"/>
                  </a:lnTo>
                  <a:lnTo>
                    <a:pt x="0" y="16"/>
                  </a:lnTo>
                  <a:lnTo>
                    <a:pt x="14" y="16"/>
                  </a:lnTo>
                  <a:close/>
                  <a:moveTo>
                    <a:pt x="0" y="31"/>
                  </a:moveTo>
                  <a:lnTo>
                    <a:pt x="0" y="31"/>
                  </a:lnTo>
                  <a:lnTo>
                    <a:pt x="0" y="113"/>
                  </a:lnTo>
                  <a:lnTo>
                    <a:pt x="14" y="113"/>
                  </a:lnTo>
                  <a:lnTo>
                    <a:pt x="14" y="31"/>
                  </a:lnTo>
                  <a:lnTo>
                    <a:pt x="0" y="3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52" name="Freeform 47">
              <a:extLst>
                <a:ext uri="{FF2B5EF4-FFF2-40B4-BE49-F238E27FC236}">
                  <a16:creationId xmlns:a16="http://schemas.microsoft.com/office/drawing/2014/main" id="{2A69F630-6B02-4E6E-BE65-05A1ECD4FD8A}"/>
                </a:ext>
              </a:extLst>
            </p:cNvPr>
            <p:cNvSpPr>
              <a:spLocks noEditPoints="1"/>
            </p:cNvSpPr>
            <p:nvPr/>
          </p:nvSpPr>
          <p:spPr bwMode="auto">
            <a:xfrm>
              <a:off x="3791" y="4036"/>
              <a:ext cx="63" cy="94"/>
            </a:xfrm>
            <a:custGeom>
              <a:avLst/>
              <a:gdLst>
                <a:gd name="T0" fmla="*/ 14 w 77"/>
                <a:gd name="T1" fmla="*/ 73 h 115"/>
                <a:gd name="T2" fmla="*/ 14 w 77"/>
                <a:gd name="T3" fmla="*/ 73 h 115"/>
                <a:gd name="T4" fmla="*/ 15 w 77"/>
                <a:gd name="T5" fmla="*/ 61 h 115"/>
                <a:gd name="T6" fmla="*/ 19 w 77"/>
                <a:gd name="T7" fmla="*/ 51 h 115"/>
                <a:gd name="T8" fmla="*/ 27 w 77"/>
                <a:gd name="T9" fmla="*/ 44 h 115"/>
                <a:gd name="T10" fmla="*/ 38 w 77"/>
                <a:gd name="T11" fmla="*/ 41 h 115"/>
                <a:gd name="T12" fmla="*/ 50 w 77"/>
                <a:gd name="T13" fmla="*/ 44 h 115"/>
                <a:gd name="T14" fmla="*/ 58 w 77"/>
                <a:gd name="T15" fmla="*/ 51 h 115"/>
                <a:gd name="T16" fmla="*/ 63 w 77"/>
                <a:gd name="T17" fmla="*/ 61 h 115"/>
                <a:gd name="T18" fmla="*/ 64 w 77"/>
                <a:gd name="T19" fmla="*/ 72 h 115"/>
                <a:gd name="T20" fmla="*/ 63 w 77"/>
                <a:gd name="T21" fmla="*/ 84 h 115"/>
                <a:gd name="T22" fmla="*/ 59 w 77"/>
                <a:gd name="T23" fmla="*/ 93 h 115"/>
                <a:gd name="T24" fmla="*/ 51 w 77"/>
                <a:gd name="T25" fmla="*/ 101 h 115"/>
                <a:gd name="T26" fmla="*/ 39 w 77"/>
                <a:gd name="T27" fmla="*/ 103 h 115"/>
                <a:gd name="T28" fmla="*/ 28 w 77"/>
                <a:gd name="T29" fmla="*/ 101 h 115"/>
                <a:gd name="T30" fmla="*/ 20 w 77"/>
                <a:gd name="T31" fmla="*/ 94 h 115"/>
                <a:gd name="T32" fmla="*/ 15 w 77"/>
                <a:gd name="T33" fmla="*/ 84 h 115"/>
                <a:gd name="T34" fmla="*/ 14 w 77"/>
                <a:gd name="T35" fmla="*/ 73 h 115"/>
                <a:gd name="T36" fmla="*/ 14 w 77"/>
                <a:gd name="T37" fmla="*/ 73 h 115"/>
                <a:gd name="T38" fmla="*/ 77 w 77"/>
                <a:gd name="T39" fmla="*/ 113 h 115"/>
                <a:gd name="T40" fmla="*/ 77 w 77"/>
                <a:gd name="T41" fmla="*/ 113 h 115"/>
                <a:gd name="T42" fmla="*/ 77 w 77"/>
                <a:gd name="T43" fmla="*/ 0 h 115"/>
                <a:gd name="T44" fmla="*/ 64 w 77"/>
                <a:gd name="T45" fmla="*/ 0 h 115"/>
                <a:gd name="T46" fmla="*/ 64 w 77"/>
                <a:gd name="T47" fmla="*/ 42 h 115"/>
                <a:gd name="T48" fmla="*/ 64 w 77"/>
                <a:gd name="T49" fmla="*/ 42 h 115"/>
                <a:gd name="T50" fmla="*/ 58 w 77"/>
                <a:gd name="T51" fmla="*/ 36 h 115"/>
                <a:gd name="T52" fmla="*/ 51 w 77"/>
                <a:gd name="T53" fmla="*/ 32 h 115"/>
                <a:gd name="T54" fmla="*/ 44 w 77"/>
                <a:gd name="T55" fmla="*/ 30 h 115"/>
                <a:gd name="T56" fmla="*/ 37 w 77"/>
                <a:gd name="T57" fmla="*/ 29 h 115"/>
                <a:gd name="T58" fmla="*/ 21 w 77"/>
                <a:gd name="T59" fmla="*/ 33 h 115"/>
                <a:gd name="T60" fmla="*/ 9 w 77"/>
                <a:gd name="T61" fmla="*/ 42 h 115"/>
                <a:gd name="T62" fmla="*/ 2 w 77"/>
                <a:gd name="T63" fmla="*/ 55 h 115"/>
                <a:gd name="T64" fmla="*/ 0 w 77"/>
                <a:gd name="T65" fmla="*/ 72 h 115"/>
                <a:gd name="T66" fmla="*/ 2 w 77"/>
                <a:gd name="T67" fmla="*/ 88 h 115"/>
                <a:gd name="T68" fmla="*/ 9 w 77"/>
                <a:gd name="T69" fmla="*/ 102 h 115"/>
                <a:gd name="T70" fmla="*/ 21 w 77"/>
                <a:gd name="T71" fmla="*/ 112 h 115"/>
                <a:gd name="T72" fmla="*/ 37 w 77"/>
                <a:gd name="T73" fmla="*/ 115 h 115"/>
                <a:gd name="T74" fmla="*/ 53 w 77"/>
                <a:gd name="T75" fmla="*/ 112 h 115"/>
                <a:gd name="T76" fmla="*/ 64 w 77"/>
                <a:gd name="T77" fmla="*/ 102 h 115"/>
                <a:gd name="T78" fmla="*/ 64 w 77"/>
                <a:gd name="T79" fmla="*/ 102 h 115"/>
                <a:gd name="T80" fmla="*/ 64 w 77"/>
                <a:gd name="T81" fmla="*/ 113 h 115"/>
                <a:gd name="T82" fmla="*/ 77 w 77"/>
                <a:gd name="T83" fmla="*/ 113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7" h="115">
                  <a:moveTo>
                    <a:pt x="14" y="73"/>
                  </a:moveTo>
                  <a:lnTo>
                    <a:pt x="14" y="73"/>
                  </a:lnTo>
                  <a:cubicBezTo>
                    <a:pt x="14" y="69"/>
                    <a:pt x="14" y="65"/>
                    <a:pt x="15" y="61"/>
                  </a:cubicBezTo>
                  <a:cubicBezTo>
                    <a:pt x="16" y="57"/>
                    <a:pt x="17" y="54"/>
                    <a:pt x="19" y="51"/>
                  </a:cubicBezTo>
                  <a:cubicBezTo>
                    <a:pt x="21" y="48"/>
                    <a:pt x="24" y="46"/>
                    <a:pt x="27" y="44"/>
                  </a:cubicBezTo>
                  <a:cubicBezTo>
                    <a:pt x="30" y="42"/>
                    <a:pt x="34" y="41"/>
                    <a:pt x="38" y="41"/>
                  </a:cubicBezTo>
                  <a:cubicBezTo>
                    <a:pt x="43" y="41"/>
                    <a:pt x="47" y="42"/>
                    <a:pt x="50" y="44"/>
                  </a:cubicBezTo>
                  <a:cubicBezTo>
                    <a:pt x="54" y="45"/>
                    <a:pt x="56" y="48"/>
                    <a:pt x="58" y="51"/>
                  </a:cubicBezTo>
                  <a:cubicBezTo>
                    <a:pt x="60" y="53"/>
                    <a:pt x="62" y="57"/>
                    <a:pt x="63" y="61"/>
                  </a:cubicBezTo>
                  <a:cubicBezTo>
                    <a:pt x="64" y="64"/>
                    <a:pt x="64" y="68"/>
                    <a:pt x="64" y="72"/>
                  </a:cubicBezTo>
                  <a:cubicBezTo>
                    <a:pt x="64" y="76"/>
                    <a:pt x="64" y="80"/>
                    <a:pt x="63" y="84"/>
                  </a:cubicBezTo>
                  <a:cubicBezTo>
                    <a:pt x="62" y="87"/>
                    <a:pt x="61" y="91"/>
                    <a:pt x="59" y="93"/>
                  </a:cubicBezTo>
                  <a:cubicBezTo>
                    <a:pt x="57" y="96"/>
                    <a:pt x="54" y="99"/>
                    <a:pt x="51" y="101"/>
                  </a:cubicBezTo>
                  <a:cubicBezTo>
                    <a:pt x="48" y="102"/>
                    <a:pt x="44" y="103"/>
                    <a:pt x="39" y="103"/>
                  </a:cubicBezTo>
                  <a:cubicBezTo>
                    <a:pt x="35" y="103"/>
                    <a:pt x="31" y="102"/>
                    <a:pt x="28" y="101"/>
                  </a:cubicBezTo>
                  <a:cubicBezTo>
                    <a:pt x="25" y="99"/>
                    <a:pt x="22" y="97"/>
                    <a:pt x="20" y="94"/>
                  </a:cubicBezTo>
                  <a:cubicBezTo>
                    <a:pt x="18" y="91"/>
                    <a:pt x="16" y="88"/>
                    <a:pt x="15" y="84"/>
                  </a:cubicBezTo>
                  <a:cubicBezTo>
                    <a:pt x="14" y="80"/>
                    <a:pt x="14" y="77"/>
                    <a:pt x="14" y="73"/>
                  </a:cubicBezTo>
                  <a:lnTo>
                    <a:pt x="14" y="73"/>
                  </a:lnTo>
                  <a:close/>
                  <a:moveTo>
                    <a:pt x="77" y="113"/>
                  </a:moveTo>
                  <a:lnTo>
                    <a:pt x="77" y="113"/>
                  </a:lnTo>
                  <a:lnTo>
                    <a:pt x="77" y="0"/>
                  </a:lnTo>
                  <a:lnTo>
                    <a:pt x="64" y="0"/>
                  </a:lnTo>
                  <a:lnTo>
                    <a:pt x="64" y="42"/>
                  </a:lnTo>
                  <a:lnTo>
                    <a:pt x="64" y="42"/>
                  </a:lnTo>
                  <a:cubicBezTo>
                    <a:pt x="62" y="40"/>
                    <a:pt x="60" y="38"/>
                    <a:pt x="58" y="36"/>
                  </a:cubicBezTo>
                  <a:cubicBezTo>
                    <a:pt x="56" y="34"/>
                    <a:pt x="54" y="33"/>
                    <a:pt x="51" y="32"/>
                  </a:cubicBezTo>
                  <a:cubicBezTo>
                    <a:pt x="49" y="31"/>
                    <a:pt x="46" y="30"/>
                    <a:pt x="44" y="30"/>
                  </a:cubicBezTo>
                  <a:cubicBezTo>
                    <a:pt x="41" y="29"/>
                    <a:pt x="39" y="29"/>
                    <a:pt x="37" y="29"/>
                  </a:cubicBezTo>
                  <a:cubicBezTo>
                    <a:pt x="31" y="29"/>
                    <a:pt x="25" y="30"/>
                    <a:pt x="21" y="33"/>
                  </a:cubicBezTo>
                  <a:cubicBezTo>
                    <a:pt x="16" y="35"/>
                    <a:pt x="12" y="38"/>
                    <a:pt x="9" y="42"/>
                  </a:cubicBezTo>
                  <a:cubicBezTo>
                    <a:pt x="6" y="46"/>
                    <a:pt x="3" y="50"/>
                    <a:pt x="2" y="55"/>
                  </a:cubicBezTo>
                  <a:cubicBezTo>
                    <a:pt x="0" y="61"/>
                    <a:pt x="0" y="66"/>
                    <a:pt x="0" y="72"/>
                  </a:cubicBezTo>
                  <a:cubicBezTo>
                    <a:pt x="0" y="78"/>
                    <a:pt x="0" y="83"/>
                    <a:pt x="2" y="88"/>
                  </a:cubicBezTo>
                  <a:cubicBezTo>
                    <a:pt x="3" y="94"/>
                    <a:pt x="6" y="98"/>
                    <a:pt x="9" y="102"/>
                  </a:cubicBezTo>
                  <a:cubicBezTo>
                    <a:pt x="12" y="106"/>
                    <a:pt x="16" y="109"/>
                    <a:pt x="21" y="112"/>
                  </a:cubicBezTo>
                  <a:cubicBezTo>
                    <a:pt x="25" y="114"/>
                    <a:pt x="31" y="115"/>
                    <a:pt x="37" y="115"/>
                  </a:cubicBezTo>
                  <a:cubicBezTo>
                    <a:pt x="43" y="115"/>
                    <a:pt x="48" y="114"/>
                    <a:pt x="53" y="112"/>
                  </a:cubicBezTo>
                  <a:cubicBezTo>
                    <a:pt x="58" y="110"/>
                    <a:pt x="61" y="107"/>
                    <a:pt x="64" y="102"/>
                  </a:cubicBezTo>
                  <a:lnTo>
                    <a:pt x="64" y="102"/>
                  </a:lnTo>
                  <a:lnTo>
                    <a:pt x="64" y="113"/>
                  </a:lnTo>
                  <a:lnTo>
                    <a:pt x="77" y="11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53" name="Freeform 48">
              <a:extLst>
                <a:ext uri="{FF2B5EF4-FFF2-40B4-BE49-F238E27FC236}">
                  <a16:creationId xmlns:a16="http://schemas.microsoft.com/office/drawing/2014/main" id="{5B522A38-9E05-45EB-95A4-195881FD6723}"/>
                </a:ext>
              </a:extLst>
            </p:cNvPr>
            <p:cNvSpPr>
              <a:spLocks noEditPoints="1"/>
            </p:cNvSpPr>
            <p:nvPr/>
          </p:nvSpPr>
          <p:spPr bwMode="auto">
            <a:xfrm>
              <a:off x="3868" y="4060"/>
              <a:ext cx="63" cy="70"/>
            </a:xfrm>
            <a:custGeom>
              <a:avLst/>
              <a:gdLst>
                <a:gd name="T0" fmla="*/ 78 w 78"/>
                <a:gd name="T1" fmla="*/ 84 h 86"/>
                <a:gd name="T2" fmla="*/ 78 w 78"/>
                <a:gd name="T3" fmla="*/ 84 h 86"/>
                <a:gd name="T4" fmla="*/ 68 w 78"/>
                <a:gd name="T5" fmla="*/ 86 h 86"/>
                <a:gd name="T6" fmla="*/ 60 w 78"/>
                <a:gd name="T7" fmla="*/ 83 h 86"/>
                <a:gd name="T8" fmla="*/ 57 w 78"/>
                <a:gd name="T9" fmla="*/ 73 h 86"/>
                <a:gd name="T10" fmla="*/ 44 w 78"/>
                <a:gd name="T11" fmla="*/ 83 h 86"/>
                <a:gd name="T12" fmla="*/ 28 w 78"/>
                <a:gd name="T13" fmla="*/ 86 h 86"/>
                <a:gd name="T14" fmla="*/ 17 w 78"/>
                <a:gd name="T15" fmla="*/ 85 h 86"/>
                <a:gd name="T16" fmla="*/ 8 w 78"/>
                <a:gd name="T17" fmla="*/ 81 h 86"/>
                <a:gd name="T18" fmla="*/ 3 w 78"/>
                <a:gd name="T19" fmla="*/ 74 h 86"/>
                <a:gd name="T20" fmla="*/ 0 w 78"/>
                <a:gd name="T21" fmla="*/ 63 h 86"/>
                <a:gd name="T22" fmla="*/ 3 w 78"/>
                <a:gd name="T23" fmla="*/ 52 h 86"/>
                <a:gd name="T24" fmla="*/ 9 w 78"/>
                <a:gd name="T25" fmla="*/ 44 h 86"/>
                <a:gd name="T26" fmla="*/ 18 w 78"/>
                <a:gd name="T27" fmla="*/ 40 h 86"/>
                <a:gd name="T28" fmla="*/ 28 w 78"/>
                <a:gd name="T29" fmla="*/ 38 h 86"/>
                <a:gd name="T30" fmla="*/ 39 w 78"/>
                <a:gd name="T31" fmla="*/ 36 h 86"/>
                <a:gd name="T32" fmla="*/ 48 w 78"/>
                <a:gd name="T33" fmla="*/ 35 h 86"/>
                <a:gd name="T34" fmla="*/ 54 w 78"/>
                <a:gd name="T35" fmla="*/ 32 h 86"/>
                <a:gd name="T36" fmla="*/ 56 w 78"/>
                <a:gd name="T37" fmla="*/ 26 h 86"/>
                <a:gd name="T38" fmla="*/ 54 w 78"/>
                <a:gd name="T39" fmla="*/ 19 h 86"/>
                <a:gd name="T40" fmla="*/ 50 w 78"/>
                <a:gd name="T41" fmla="*/ 14 h 86"/>
                <a:gd name="T42" fmla="*/ 44 w 78"/>
                <a:gd name="T43" fmla="*/ 13 h 86"/>
                <a:gd name="T44" fmla="*/ 38 w 78"/>
                <a:gd name="T45" fmla="*/ 12 h 86"/>
                <a:gd name="T46" fmla="*/ 23 w 78"/>
                <a:gd name="T47" fmla="*/ 15 h 86"/>
                <a:gd name="T48" fmla="*/ 17 w 78"/>
                <a:gd name="T49" fmla="*/ 28 h 86"/>
                <a:gd name="T50" fmla="*/ 4 w 78"/>
                <a:gd name="T51" fmla="*/ 28 h 86"/>
                <a:gd name="T52" fmla="*/ 7 w 78"/>
                <a:gd name="T53" fmla="*/ 15 h 86"/>
                <a:gd name="T54" fmla="*/ 14 w 78"/>
                <a:gd name="T55" fmla="*/ 6 h 86"/>
                <a:gd name="T56" fmla="*/ 25 w 78"/>
                <a:gd name="T57" fmla="*/ 2 h 86"/>
                <a:gd name="T58" fmla="*/ 38 w 78"/>
                <a:gd name="T59" fmla="*/ 0 h 86"/>
                <a:gd name="T60" fmla="*/ 49 w 78"/>
                <a:gd name="T61" fmla="*/ 1 h 86"/>
                <a:gd name="T62" fmla="*/ 59 w 78"/>
                <a:gd name="T63" fmla="*/ 4 h 86"/>
                <a:gd name="T64" fmla="*/ 67 w 78"/>
                <a:gd name="T65" fmla="*/ 11 h 86"/>
                <a:gd name="T66" fmla="*/ 69 w 78"/>
                <a:gd name="T67" fmla="*/ 23 h 86"/>
                <a:gd name="T68" fmla="*/ 69 w 78"/>
                <a:gd name="T69" fmla="*/ 65 h 86"/>
                <a:gd name="T70" fmla="*/ 70 w 78"/>
                <a:gd name="T71" fmla="*/ 72 h 86"/>
                <a:gd name="T72" fmla="*/ 74 w 78"/>
                <a:gd name="T73" fmla="*/ 74 h 86"/>
                <a:gd name="T74" fmla="*/ 78 w 78"/>
                <a:gd name="T75" fmla="*/ 73 h 86"/>
                <a:gd name="T76" fmla="*/ 78 w 78"/>
                <a:gd name="T77" fmla="*/ 84 h 86"/>
                <a:gd name="T78" fmla="*/ 56 w 78"/>
                <a:gd name="T79" fmla="*/ 42 h 86"/>
                <a:gd name="T80" fmla="*/ 56 w 78"/>
                <a:gd name="T81" fmla="*/ 42 h 86"/>
                <a:gd name="T82" fmla="*/ 49 w 78"/>
                <a:gd name="T83" fmla="*/ 45 h 86"/>
                <a:gd name="T84" fmla="*/ 40 w 78"/>
                <a:gd name="T85" fmla="*/ 46 h 86"/>
                <a:gd name="T86" fmla="*/ 31 w 78"/>
                <a:gd name="T87" fmla="*/ 47 h 86"/>
                <a:gd name="T88" fmla="*/ 23 w 78"/>
                <a:gd name="T89" fmla="*/ 50 h 86"/>
                <a:gd name="T90" fmla="*/ 17 w 78"/>
                <a:gd name="T91" fmla="*/ 54 h 86"/>
                <a:gd name="T92" fmla="*/ 15 w 78"/>
                <a:gd name="T93" fmla="*/ 62 h 86"/>
                <a:gd name="T94" fmla="*/ 16 w 78"/>
                <a:gd name="T95" fmla="*/ 68 h 86"/>
                <a:gd name="T96" fmla="*/ 20 w 78"/>
                <a:gd name="T97" fmla="*/ 72 h 86"/>
                <a:gd name="T98" fmla="*/ 25 w 78"/>
                <a:gd name="T99" fmla="*/ 74 h 86"/>
                <a:gd name="T100" fmla="*/ 31 w 78"/>
                <a:gd name="T101" fmla="*/ 74 h 86"/>
                <a:gd name="T102" fmla="*/ 42 w 78"/>
                <a:gd name="T103" fmla="*/ 72 h 86"/>
                <a:gd name="T104" fmla="*/ 50 w 78"/>
                <a:gd name="T105" fmla="*/ 68 h 86"/>
                <a:gd name="T106" fmla="*/ 54 w 78"/>
                <a:gd name="T107" fmla="*/ 62 h 86"/>
                <a:gd name="T108" fmla="*/ 56 w 78"/>
                <a:gd name="T109" fmla="*/ 56 h 86"/>
                <a:gd name="T110" fmla="*/ 56 w 78"/>
                <a:gd name="T111" fmla="*/ 4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8" h="86">
                  <a:moveTo>
                    <a:pt x="78" y="84"/>
                  </a:moveTo>
                  <a:lnTo>
                    <a:pt x="78" y="84"/>
                  </a:lnTo>
                  <a:cubicBezTo>
                    <a:pt x="75" y="85"/>
                    <a:pt x="72" y="86"/>
                    <a:pt x="68" y="86"/>
                  </a:cubicBezTo>
                  <a:cubicBezTo>
                    <a:pt x="64" y="86"/>
                    <a:pt x="62" y="85"/>
                    <a:pt x="60" y="83"/>
                  </a:cubicBezTo>
                  <a:cubicBezTo>
                    <a:pt x="58" y="81"/>
                    <a:pt x="57" y="78"/>
                    <a:pt x="57" y="73"/>
                  </a:cubicBezTo>
                  <a:cubicBezTo>
                    <a:pt x="53" y="78"/>
                    <a:pt x="48" y="81"/>
                    <a:pt x="44" y="83"/>
                  </a:cubicBezTo>
                  <a:cubicBezTo>
                    <a:pt x="39" y="85"/>
                    <a:pt x="33" y="86"/>
                    <a:pt x="28" y="86"/>
                  </a:cubicBezTo>
                  <a:cubicBezTo>
                    <a:pt x="24" y="86"/>
                    <a:pt x="20" y="86"/>
                    <a:pt x="17" y="85"/>
                  </a:cubicBezTo>
                  <a:cubicBezTo>
                    <a:pt x="14" y="84"/>
                    <a:pt x="11" y="83"/>
                    <a:pt x="8" y="81"/>
                  </a:cubicBezTo>
                  <a:cubicBezTo>
                    <a:pt x="6" y="79"/>
                    <a:pt x="4" y="77"/>
                    <a:pt x="3" y="74"/>
                  </a:cubicBezTo>
                  <a:cubicBezTo>
                    <a:pt x="1" y="71"/>
                    <a:pt x="0" y="67"/>
                    <a:pt x="0" y="63"/>
                  </a:cubicBezTo>
                  <a:cubicBezTo>
                    <a:pt x="0" y="58"/>
                    <a:pt x="1" y="55"/>
                    <a:pt x="3" y="52"/>
                  </a:cubicBezTo>
                  <a:cubicBezTo>
                    <a:pt x="4" y="49"/>
                    <a:pt x="6" y="46"/>
                    <a:pt x="9" y="44"/>
                  </a:cubicBezTo>
                  <a:cubicBezTo>
                    <a:pt x="12" y="43"/>
                    <a:pt x="15" y="41"/>
                    <a:pt x="18" y="40"/>
                  </a:cubicBezTo>
                  <a:cubicBezTo>
                    <a:pt x="21" y="39"/>
                    <a:pt x="25" y="38"/>
                    <a:pt x="28" y="38"/>
                  </a:cubicBezTo>
                  <a:cubicBezTo>
                    <a:pt x="32" y="37"/>
                    <a:pt x="35" y="37"/>
                    <a:pt x="39" y="36"/>
                  </a:cubicBezTo>
                  <a:cubicBezTo>
                    <a:pt x="42" y="36"/>
                    <a:pt x="45" y="35"/>
                    <a:pt x="48" y="35"/>
                  </a:cubicBezTo>
                  <a:cubicBezTo>
                    <a:pt x="50" y="34"/>
                    <a:pt x="52" y="33"/>
                    <a:pt x="54" y="32"/>
                  </a:cubicBezTo>
                  <a:cubicBezTo>
                    <a:pt x="55" y="30"/>
                    <a:pt x="56" y="28"/>
                    <a:pt x="56" y="26"/>
                  </a:cubicBezTo>
                  <a:cubicBezTo>
                    <a:pt x="56" y="23"/>
                    <a:pt x="55" y="20"/>
                    <a:pt x="54" y="19"/>
                  </a:cubicBezTo>
                  <a:cubicBezTo>
                    <a:pt x="53" y="17"/>
                    <a:pt x="52" y="15"/>
                    <a:pt x="50" y="14"/>
                  </a:cubicBezTo>
                  <a:cubicBezTo>
                    <a:pt x="48" y="14"/>
                    <a:pt x="46" y="13"/>
                    <a:pt x="44" y="13"/>
                  </a:cubicBezTo>
                  <a:cubicBezTo>
                    <a:pt x="42" y="12"/>
                    <a:pt x="40" y="12"/>
                    <a:pt x="38" y="12"/>
                  </a:cubicBezTo>
                  <a:cubicBezTo>
                    <a:pt x="32" y="12"/>
                    <a:pt x="27" y="13"/>
                    <a:pt x="23" y="15"/>
                  </a:cubicBezTo>
                  <a:cubicBezTo>
                    <a:pt x="19" y="18"/>
                    <a:pt x="17" y="22"/>
                    <a:pt x="17" y="28"/>
                  </a:cubicBezTo>
                  <a:lnTo>
                    <a:pt x="4" y="28"/>
                  </a:lnTo>
                  <a:cubicBezTo>
                    <a:pt x="4" y="23"/>
                    <a:pt x="5" y="18"/>
                    <a:pt x="7" y="15"/>
                  </a:cubicBezTo>
                  <a:cubicBezTo>
                    <a:pt x="9" y="11"/>
                    <a:pt x="11" y="8"/>
                    <a:pt x="14" y="6"/>
                  </a:cubicBezTo>
                  <a:cubicBezTo>
                    <a:pt x="18" y="4"/>
                    <a:pt x="21" y="3"/>
                    <a:pt x="25" y="2"/>
                  </a:cubicBezTo>
                  <a:cubicBezTo>
                    <a:pt x="29" y="1"/>
                    <a:pt x="34" y="0"/>
                    <a:pt x="38" y="0"/>
                  </a:cubicBezTo>
                  <a:cubicBezTo>
                    <a:pt x="42" y="0"/>
                    <a:pt x="46" y="0"/>
                    <a:pt x="49" y="1"/>
                  </a:cubicBezTo>
                  <a:cubicBezTo>
                    <a:pt x="53" y="1"/>
                    <a:pt x="56" y="3"/>
                    <a:pt x="59" y="4"/>
                  </a:cubicBezTo>
                  <a:cubicBezTo>
                    <a:pt x="62" y="6"/>
                    <a:pt x="65" y="8"/>
                    <a:pt x="67" y="11"/>
                  </a:cubicBezTo>
                  <a:cubicBezTo>
                    <a:pt x="68" y="14"/>
                    <a:pt x="69" y="18"/>
                    <a:pt x="69" y="23"/>
                  </a:cubicBezTo>
                  <a:lnTo>
                    <a:pt x="69" y="65"/>
                  </a:lnTo>
                  <a:cubicBezTo>
                    <a:pt x="69" y="68"/>
                    <a:pt x="69" y="71"/>
                    <a:pt x="70" y="72"/>
                  </a:cubicBezTo>
                  <a:cubicBezTo>
                    <a:pt x="70" y="74"/>
                    <a:pt x="71" y="74"/>
                    <a:pt x="74" y="74"/>
                  </a:cubicBezTo>
                  <a:cubicBezTo>
                    <a:pt x="75" y="74"/>
                    <a:pt x="76" y="74"/>
                    <a:pt x="78" y="73"/>
                  </a:cubicBezTo>
                  <a:lnTo>
                    <a:pt x="78" y="84"/>
                  </a:lnTo>
                  <a:close/>
                  <a:moveTo>
                    <a:pt x="56" y="42"/>
                  </a:moveTo>
                  <a:lnTo>
                    <a:pt x="56" y="42"/>
                  </a:lnTo>
                  <a:cubicBezTo>
                    <a:pt x="54" y="43"/>
                    <a:pt x="52" y="44"/>
                    <a:pt x="49" y="45"/>
                  </a:cubicBezTo>
                  <a:cubicBezTo>
                    <a:pt x="46" y="45"/>
                    <a:pt x="43" y="46"/>
                    <a:pt x="40" y="46"/>
                  </a:cubicBezTo>
                  <a:cubicBezTo>
                    <a:pt x="37" y="46"/>
                    <a:pt x="34" y="47"/>
                    <a:pt x="31" y="47"/>
                  </a:cubicBezTo>
                  <a:cubicBezTo>
                    <a:pt x="28" y="48"/>
                    <a:pt x="25" y="49"/>
                    <a:pt x="23" y="50"/>
                  </a:cubicBezTo>
                  <a:cubicBezTo>
                    <a:pt x="21" y="51"/>
                    <a:pt x="19" y="52"/>
                    <a:pt x="17" y="54"/>
                  </a:cubicBezTo>
                  <a:cubicBezTo>
                    <a:pt x="15" y="56"/>
                    <a:pt x="15" y="59"/>
                    <a:pt x="15" y="62"/>
                  </a:cubicBezTo>
                  <a:cubicBezTo>
                    <a:pt x="15" y="64"/>
                    <a:pt x="15" y="66"/>
                    <a:pt x="16" y="68"/>
                  </a:cubicBezTo>
                  <a:cubicBezTo>
                    <a:pt x="17" y="69"/>
                    <a:pt x="18" y="71"/>
                    <a:pt x="20" y="72"/>
                  </a:cubicBezTo>
                  <a:cubicBezTo>
                    <a:pt x="21" y="73"/>
                    <a:pt x="23" y="73"/>
                    <a:pt x="25" y="74"/>
                  </a:cubicBezTo>
                  <a:cubicBezTo>
                    <a:pt x="26" y="74"/>
                    <a:pt x="28" y="74"/>
                    <a:pt x="31" y="74"/>
                  </a:cubicBezTo>
                  <a:cubicBezTo>
                    <a:pt x="35" y="74"/>
                    <a:pt x="39" y="74"/>
                    <a:pt x="42" y="72"/>
                  </a:cubicBezTo>
                  <a:cubicBezTo>
                    <a:pt x="45" y="71"/>
                    <a:pt x="48" y="70"/>
                    <a:pt x="50" y="68"/>
                  </a:cubicBezTo>
                  <a:cubicBezTo>
                    <a:pt x="52" y="66"/>
                    <a:pt x="53" y="64"/>
                    <a:pt x="54" y="62"/>
                  </a:cubicBezTo>
                  <a:cubicBezTo>
                    <a:pt x="55" y="60"/>
                    <a:pt x="56" y="58"/>
                    <a:pt x="56" y="56"/>
                  </a:cubicBezTo>
                  <a:lnTo>
                    <a:pt x="56" y="4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54" name="Freeform 49">
              <a:extLst>
                <a:ext uri="{FF2B5EF4-FFF2-40B4-BE49-F238E27FC236}">
                  <a16:creationId xmlns:a16="http://schemas.microsoft.com/office/drawing/2014/main" id="{76A55B99-98E0-4C50-AF8C-1C9DA8EA33CF}"/>
                </a:ext>
              </a:extLst>
            </p:cNvPr>
            <p:cNvSpPr>
              <a:spLocks noEditPoints="1"/>
            </p:cNvSpPr>
            <p:nvPr/>
          </p:nvSpPr>
          <p:spPr bwMode="auto">
            <a:xfrm>
              <a:off x="3938" y="4036"/>
              <a:ext cx="64" cy="94"/>
            </a:xfrm>
            <a:custGeom>
              <a:avLst/>
              <a:gdLst>
                <a:gd name="T0" fmla="*/ 15 w 78"/>
                <a:gd name="T1" fmla="*/ 73 h 115"/>
                <a:gd name="T2" fmla="*/ 15 w 78"/>
                <a:gd name="T3" fmla="*/ 73 h 115"/>
                <a:gd name="T4" fmla="*/ 16 w 78"/>
                <a:gd name="T5" fmla="*/ 61 h 115"/>
                <a:gd name="T6" fmla="*/ 20 w 78"/>
                <a:gd name="T7" fmla="*/ 51 h 115"/>
                <a:gd name="T8" fmla="*/ 28 w 78"/>
                <a:gd name="T9" fmla="*/ 44 h 115"/>
                <a:gd name="T10" fmla="*/ 39 w 78"/>
                <a:gd name="T11" fmla="*/ 41 h 115"/>
                <a:gd name="T12" fmla="*/ 51 w 78"/>
                <a:gd name="T13" fmla="*/ 44 h 115"/>
                <a:gd name="T14" fmla="*/ 59 w 78"/>
                <a:gd name="T15" fmla="*/ 51 h 115"/>
                <a:gd name="T16" fmla="*/ 64 w 78"/>
                <a:gd name="T17" fmla="*/ 61 h 115"/>
                <a:gd name="T18" fmla="*/ 65 w 78"/>
                <a:gd name="T19" fmla="*/ 72 h 115"/>
                <a:gd name="T20" fmla="*/ 64 w 78"/>
                <a:gd name="T21" fmla="*/ 84 h 115"/>
                <a:gd name="T22" fmla="*/ 59 w 78"/>
                <a:gd name="T23" fmla="*/ 93 h 115"/>
                <a:gd name="T24" fmla="*/ 52 w 78"/>
                <a:gd name="T25" fmla="*/ 101 h 115"/>
                <a:gd name="T26" fmla="*/ 40 w 78"/>
                <a:gd name="T27" fmla="*/ 103 h 115"/>
                <a:gd name="T28" fmla="*/ 29 w 78"/>
                <a:gd name="T29" fmla="*/ 101 h 115"/>
                <a:gd name="T30" fmla="*/ 21 w 78"/>
                <a:gd name="T31" fmla="*/ 94 h 115"/>
                <a:gd name="T32" fmla="*/ 16 w 78"/>
                <a:gd name="T33" fmla="*/ 84 h 115"/>
                <a:gd name="T34" fmla="*/ 15 w 78"/>
                <a:gd name="T35" fmla="*/ 73 h 115"/>
                <a:gd name="T36" fmla="*/ 15 w 78"/>
                <a:gd name="T37" fmla="*/ 73 h 115"/>
                <a:gd name="T38" fmla="*/ 78 w 78"/>
                <a:gd name="T39" fmla="*/ 113 h 115"/>
                <a:gd name="T40" fmla="*/ 78 w 78"/>
                <a:gd name="T41" fmla="*/ 113 h 115"/>
                <a:gd name="T42" fmla="*/ 78 w 78"/>
                <a:gd name="T43" fmla="*/ 0 h 115"/>
                <a:gd name="T44" fmla="*/ 65 w 78"/>
                <a:gd name="T45" fmla="*/ 0 h 115"/>
                <a:gd name="T46" fmla="*/ 65 w 78"/>
                <a:gd name="T47" fmla="*/ 42 h 115"/>
                <a:gd name="T48" fmla="*/ 64 w 78"/>
                <a:gd name="T49" fmla="*/ 42 h 115"/>
                <a:gd name="T50" fmla="*/ 59 w 78"/>
                <a:gd name="T51" fmla="*/ 36 h 115"/>
                <a:gd name="T52" fmla="*/ 52 w 78"/>
                <a:gd name="T53" fmla="*/ 32 h 115"/>
                <a:gd name="T54" fmla="*/ 45 w 78"/>
                <a:gd name="T55" fmla="*/ 30 h 115"/>
                <a:gd name="T56" fmla="*/ 38 w 78"/>
                <a:gd name="T57" fmla="*/ 29 h 115"/>
                <a:gd name="T58" fmla="*/ 21 w 78"/>
                <a:gd name="T59" fmla="*/ 33 h 115"/>
                <a:gd name="T60" fmla="*/ 10 w 78"/>
                <a:gd name="T61" fmla="*/ 42 h 115"/>
                <a:gd name="T62" fmla="*/ 3 w 78"/>
                <a:gd name="T63" fmla="*/ 55 h 115"/>
                <a:gd name="T64" fmla="*/ 0 w 78"/>
                <a:gd name="T65" fmla="*/ 72 h 115"/>
                <a:gd name="T66" fmla="*/ 3 w 78"/>
                <a:gd name="T67" fmla="*/ 88 h 115"/>
                <a:gd name="T68" fmla="*/ 10 w 78"/>
                <a:gd name="T69" fmla="*/ 102 h 115"/>
                <a:gd name="T70" fmla="*/ 22 w 78"/>
                <a:gd name="T71" fmla="*/ 112 h 115"/>
                <a:gd name="T72" fmla="*/ 38 w 78"/>
                <a:gd name="T73" fmla="*/ 115 h 115"/>
                <a:gd name="T74" fmla="*/ 54 w 78"/>
                <a:gd name="T75" fmla="*/ 112 h 115"/>
                <a:gd name="T76" fmla="*/ 64 w 78"/>
                <a:gd name="T77" fmla="*/ 102 h 115"/>
                <a:gd name="T78" fmla="*/ 65 w 78"/>
                <a:gd name="T79" fmla="*/ 102 h 115"/>
                <a:gd name="T80" fmla="*/ 65 w 78"/>
                <a:gd name="T81" fmla="*/ 113 h 115"/>
                <a:gd name="T82" fmla="*/ 78 w 78"/>
                <a:gd name="T83" fmla="*/ 113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115">
                  <a:moveTo>
                    <a:pt x="15" y="73"/>
                  </a:moveTo>
                  <a:lnTo>
                    <a:pt x="15" y="73"/>
                  </a:lnTo>
                  <a:cubicBezTo>
                    <a:pt x="15" y="69"/>
                    <a:pt x="15" y="65"/>
                    <a:pt x="16" y="61"/>
                  </a:cubicBezTo>
                  <a:cubicBezTo>
                    <a:pt x="17" y="57"/>
                    <a:pt x="18" y="54"/>
                    <a:pt x="20" y="51"/>
                  </a:cubicBezTo>
                  <a:cubicBezTo>
                    <a:pt x="22" y="48"/>
                    <a:pt x="24" y="46"/>
                    <a:pt x="28" y="44"/>
                  </a:cubicBezTo>
                  <a:cubicBezTo>
                    <a:pt x="31" y="42"/>
                    <a:pt x="35" y="41"/>
                    <a:pt x="39" y="41"/>
                  </a:cubicBezTo>
                  <a:cubicBezTo>
                    <a:pt x="44" y="41"/>
                    <a:pt x="48" y="42"/>
                    <a:pt x="51" y="44"/>
                  </a:cubicBezTo>
                  <a:cubicBezTo>
                    <a:pt x="54" y="45"/>
                    <a:pt x="57" y="48"/>
                    <a:pt x="59" y="51"/>
                  </a:cubicBezTo>
                  <a:cubicBezTo>
                    <a:pt x="61" y="53"/>
                    <a:pt x="63" y="57"/>
                    <a:pt x="64" y="61"/>
                  </a:cubicBezTo>
                  <a:cubicBezTo>
                    <a:pt x="65" y="64"/>
                    <a:pt x="65" y="68"/>
                    <a:pt x="65" y="72"/>
                  </a:cubicBezTo>
                  <a:cubicBezTo>
                    <a:pt x="65" y="76"/>
                    <a:pt x="65" y="80"/>
                    <a:pt x="64" y="84"/>
                  </a:cubicBezTo>
                  <a:cubicBezTo>
                    <a:pt x="63" y="87"/>
                    <a:pt x="61" y="91"/>
                    <a:pt x="59" y="93"/>
                  </a:cubicBezTo>
                  <a:cubicBezTo>
                    <a:pt x="57" y="96"/>
                    <a:pt x="55" y="99"/>
                    <a:pt x="52" y="101"/>
                  </a:cubicBezTo>
                  <a:cubicBezTo>
                    <a:pt x="48" y="102"/>
                    <a:pt x="45" y="103"/>
                    <a:pt x="40" y="103"/>
                  </a:cubicBezTo>
                  <a:cubicBezTo>
                    <a:pt x="36" y="103"/>
                    <a:pt x="32" y="102"/>
                    <a:pt x="29" y="101"/>
                  </a:cubicBezTo>
                  <a:cubicBezTo>
                    <a:pt x="25" y="99"/>
                    <a:pt x="23" y="97"/>
                    <a:pt x="21" y="94"/>
                  </a:cubicBezTo>
                  <a:cubicBezTo>
                    <a:pt x="19" y="91"/>
                    <a:pt x="17" y="88"/>
                    <a:pt x="16" y="84"/>
                  </a:cubicBezTo>
                  <a:cubicBezTo>
                    <a:pt x="15" y="80"/>
                    <a:pt x="15" y="77"/>
                    <a:pt x="15" y="73"/>
                  </a:cubicBezTo>
                  <a:lnTo>
                    <a:pt x="15" y="73"/>
                  </a:lnTo>
                  <a:close/>
                  <a:moveTo>
                    <a:pt x="78" y="113"/>
                  </a:moveTo>
                  <a:lnTo>
                    <a:pt x="78" y="113"/>
                  </a:lnTo>
                  <a:lnTo>
                    <a:pt x="78" y="0"/>
                  </a:lnTo>
                  <a:lnTo>
                    <a:pt x="65" y="0"/>
                  </a:lnTo>
                  <a:lnTo>
                    <a:pt x="65" y="42"/>
                  </a:lnTo>
                  <a:lnTo>
                    <a:pt x="64" y="42"/>
                  </a:lnTo>
                  <a:cubicBezTo>
                    <a:pt x="63" y="40"/>
                    <a:pt x="61" y="38"/>
                    <a:pt x="59" y="36"/>
                  </a:cubicBezTo>
                  <a:cubicBezTo>
                    <a:pt x="57" y="34"/>
                    <a:pt x="54" y="33"/>
                    <a:pt x="52" y="32"/>
                  </a:cubicBezTo>
                  <a:cubicBezTo>
                    <a:pt x="50" y="31"/>
                    <a:pt x="47" y="30"/>
                    <a:pt x="45" y="30"/>
                  </a:cubicBezTo>
                  <a:cubicBezTo>
                    <a:pt x="42" y="29"/>
                    <a:pt x="40" y="29"/>
                    <a:pt x="38" y="29"/>
                  </a:cubicBezTo>
                  <a:cubicBezTo>
                    <a:pt x="32" y="29"/>
                    <a:pt x="26" y="30"/>
                    <a:pt x="21" y="33"/>
                  </a:cubicBezTo>
                  <a:cubicBezTo>
                    <a:pt x="17" y="35"/>
                    <a:pt x="13" y="38"/>
                    <a:pt x="10" y="42"/>
                  </a:cubicBezTo>
                  <a:cubicBezTo>
                    <a:pt x="6" y="46"/>
                    <a:pt x="4" y="50"/>
                    <a:pt x="3" y="55"/>
                  </a:cubicBezTo>
                  <a:cubicBezTo>
                    <a:pt x="1" y="61"/>
                    <a:pt x="0" y="66"/>
                    <a:pt x="0" y="72"/>
                  </a:cubicBezTo>
                  <a:cubicBezTo>
                    <a:pt x="0" y="78"/>
                    <a:pt x="1" y="83"/>
                    <a:pt x="3" y="88"/>
                  </a:cubicBezTo>
                  <a:cubicBezTo>
                    <a:pt x="4" y="94"/>
                    <a:pt x="7" y="98"/>
                    <a:pt x="10" y="102"/>
                  </a:cubicBezTo>
                  <a:cubicBezTo>
                    <a:pt x="13" y="106"/>
                    <a:pt x="17" y="109"/>
                    <a:pt x="22" y="112"/>
                  </a:cubicBezTo>
                  <a:cubicBezTo>
                    <a:pt x="26" y="114"/>
                    <a:pt x="32" y="115"/>
                    <a:pt x="38" y="115"/>
                  </a:cubicBezTo>
                  <a:cubicBezTo>
                    <a:pt x="44" y="115"/>
                    <a:pt x="49" y="114"/>
                    <a:pt x="54" y="112"/>
                  </a:cubicBezTo>
                  <a:cubicBezTo>
                    <a:pt x="59" y="110"/>
                    <a:pt x="62" y="107"/>
                    <a:pt x="64" y="102"/>
                  </a:cubicBezTo>
                  <a:lnTo>
                    <a:pt x="65" y="102"/>
                  </a:lnTo>
                  <a:lnTo>
                    <a:pt x="65" y="113"/>
                  </a:lnTo>
                  <a:lnTo>
                    <a:pt x="78" y="11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55" name="Freeform 50">
              <a:extLst>
                <a:ext uri="{FF2B5EF4-FFF2-40B4-BE49-F238E27FC236}">
                  <a16:creationId xmlns:a16="http://schemas.microsoft.com/office/drawing/2014/main" id="{8A3E0B90-1CB0-4BD1-921E-DB661185225C}"/>
                </a:ext>
              </a:extLst>
            </p:cNvPr>
            <p:cNvSpPr>
              <a:spLocks/>
            </p:cNvSpPr>
            <p:nvPr/>
          </p:nvSpPr>
          <p:spPr bwMode="auto">
            <a:xfrm>
              <a:off x="2434" y="3373"/>
              <a:ext cx="812" cy="317"/>
            </a:xfrm>
            <a:custGeom>
              <a:avLst/>
              <a:gdLst>
                <a:gd name="T0" fmla="*/ 0 w 993"/>
                <a:gd name="T1" fmla="*/ 0 h 388"/>
                <a:gd name="T2" fmla="*/ 0 w 993"/>
                <a:gd name="T3" fmla="*/ 0 h 388"/>
                <a:gd name="T4" fmla="*/ 993 w 993"/>
                <a:gd name="T5" fmla="*/ 388 h 388"/>
              </a:gdLst>
              <a:ahLst/>
              <a:cxnLst>
                <a:cxn ang="0">
                  <a:pos x="T0" y="T1"/>
                </a:cxn>
                <a:cxn ang="0">
                  <a:pos x="T2" y="T3"/>
                </a:cxn>
                <a:cxn ang="0">
                  <a:pos x="T4" y="T5"/>
                </a:cxn>
              </a:cxnLst>
              <a:rect l="0" t="0" r="r" b="b"/>
              <a:pathLst>
                <a:path w="993" h="388">
                  <a:moveTo>
                    <a:pt x="0" y="0"/>
                  </a:moveTo>
                  <a:lnTo>
                    <a:pt x="0" y="0"/>
                  </a:lnTo>
                  <a:lnTo>
                    <a:pt x="993" y="388"/>
                  </a:lnTo>
                </a:path>
              </a:pathLst>
            </a:custGeom>
            <a:noFill/>
            <a:ln w="17463"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a:p>
          </p:txBody>
        </p:sp>
      </p:grpSp>
      <p:sp>
        <p:nvSpPr>
          <p:cNvPr id="56" name="Marcador de pie de página 3">
            <a:extLst>
              <a:ext uri="{FF2B5EF4-FFF2-40B4-BE49-F238E27FC236}">
                <a16:creationId xmlns:a16="http://schemas.microsoft.com/office/drawing/2014/main" id="{95DC5094-1B2A-46BD-9FA7-070D2A7CBECC}"/>
              </a:ext>
            </a:extLst>
          </p:cNvPr>
          <p:cNvSpPr>
            <a:spLocks noGrp="1"/>
          </p:cNvSpPr>
          <p:nvPr>
            <p:ph type="ftr" sz="quarter" idx="11"/>
          </p:nvPr>
        </p:nvSpPr>
        <p:spPr>
          <a:xfrm>
            <a:off x="-1" y="6575425"/>
            <a:ext cx="3914775" cy="365125"/>
          </a:xfrm>
        </p:spPr>
        <p:txBody>
          <a:bodyPr/>
          <a:lstStyle/>
          <a:p>
            <a:pPr algn="l"/>
            <a:r>
              <a:rPr lang="es-ES" dirty="0">
                <a:solidFill>
                  <a:schemeClr val="bg1"/>
                </a:solidFill>
              </a:rPr>
              <a:t>Módulo 2: Programación Orientada a Objetos</a:t>
            </a:r>
            <a:endParaRPr lang="es-ES_tradnl" dirty="0"/>
          </a:p>
        </p:txBody>
      </p:sp>
    </p:spTree>
    <p:extLst>
      <p:ext uri="{BB962C8B-B14F-4D97-AF65-F5344CB8AC3E}">
        <p14:creationId xmlns:p14="http://schemas.microsoft.com/office/powerpoint/2010/main" val="23259040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C521A2-8761-4043-B158-5F7798DD25D4}"/>
              </a:ext>
            </a:extLst>
          </p:cNvPr>
          <p:cNvSpPr>
            <a:spLocks noGrp="1"/>
          </p:cNvSpPr>
          <p:nvPr>
            <p:ph type="title"/>
          </p:nvPr>
        </p:nvSpPr>
        <p:spPr/>
        <p:txBody>
          <a:bodyPr/>
          <a:lstStyle/>
          <a:p>
            <a:r>
              <a:rPr lang="es-ES_tradnl" b="1" dirty="0"/>
              <a:t>Diagrama de Casos de Uso</a:t>
            </a:r>
            <a:br>
              <a:rPr lang="es-ES_tradnl" b="1" dirty="0"/>
            </a:br>
            <a:r>
              <a:rPr lang="es-ES_tradnl" sz="2800" i="1" dirty="0"/>
              <a:t>Actor</a:t>
            </a:r>
            <a:endParaRPr lang="es-CO" sz="2800" i="1" dirty="0"/>
          </a:p>
        </p:txBody>
      </p:sp>
      <p:sp>
        <p:nvSpPr>
          <p:cNvPr id="3" name="Content Placeholder 2">
            <a:extLst>
              <a:ext uri="{FF2B5EF4-FFF2-40B4-BE49-F238E27FC236}">
                <a16:creationId xmlns:a16="http://schemas.microsoft.com/office/drawing/2014/main" id="{0115BE68-D266-4E9F-B4DD-2A9D73A3DBD7}"/>
              </a:ext>
            </a:extLst>
          </p:cNvPr>
          <p:cNvSpPr>
            <a:spLocks noGrp="1"/>
          </p:cNvSpPr>
          <p:nvPr>
            <p:ph idx="1"/>
          </p:nvPr>
        </p:nvSpPr>
        <p:spPr>
          <a:xfrm>
            <a:off x="628650" y="2160000"/>
            <a:ext cx="8335736" cy="4351338"/>
          </a:xfrm>
        </p:spPr>
        <p:txBody>
          <a:bodyPr>
            <a:normAutofit fontScale="85000" lnSpcReduction="10000"/>
          </a:bodyPr>
          <a:lstStyle/>
          <a:p>
            <a:pPr marL="571500" indent="-571500">
              <a:lnSpc>
                <a:spcPct val="150000"/>
              </a:lnSpc>
              <a:buFont typeface="Arial" charset="0"/>
              <a:buChar char="•"/>
            </a:pPr>
            <a:r>
              <a:rPr lang="es-ES_tradnl" sz="2400" dirty="0"/>
              <a:t>Es una idealización de un agente externo que interactúa con el sistema (por ej., persona, proceso, dispositivo, etc.)</a:t>
            </a:r>
          </a:p>
          <a:p>
            <a:pPr marL="571500" indent="-571500">
              <a:lnSpc>
                <a:spcPct val="150000"/>
              </a:lnSpc>
              <a:buFont typeface="Arial" charset="0"/>
              <a:buChar char="•"/>
            </a:pPr>
            <a:r>
              <a:rPr lang="es-ES_tradnl" sz="2400" dirty="0"/>
              <a:t>Caracteriza un rol particular que va a intercambiar datos con el sistema para realizar una tarea</a:t>
            </a:r>
          </a:p>
          <a:p>
            <a:pPr marL="571500" indent="-571500">
              <a:lnSpc>
                <a:spcPct val="150000"/>
              </a:lnSpc>
              <a:buFont typeface="Arial" charset="0"/>
              <a:buChar char="•"/>
            </a:pPr>
            <a:r>
              <a:rPr lang="es-ES_tradnl" sz="2400" dirty="0"/>
              <a:t>Un usuario físico puede personificar a más de un actor (roles)</a:t>
            </a:r>
          </a:p>
          <a:p>
            <a:pPr marL="571500" indent="-571500">
              <a:lnSpc>
                <a:spcPct val="150000"/>
              </a:lnSpc>
              <a:buFont typeface="Arial" charset="0"/>
              <a:buChar char="•"/>
            </a:pPr>
            <a:r>
              <a:rPr lang="es-ES_tradnl" sz="2400" dirty="0"/>
              <a:t>Se dibuja como “</a:t>
            </a:r>
            <a:r>
              <a:rPr lang="es-ES_tradnl" sz="2400" dirty="0" err="1"/>
              <a:t>stick-man</a:t>
            </a:r>
            <a:r>
              <a:rPr lang="es-ES_tradnl" sz="2400" dirty="0"/>
              <a:t>”</a:t>
            </a:r>
          </a:p>
          <a:p>
            <a:pPr marL="571500" indent="-571500">
              <a:lnSpc>
                <a:spcPct val="150000"/>
              </a:lnSpc>
              <a:buFont typeface="Arial" charset="0"/>
              <a:buChar char="•"/>
            </a:pPr>
            <a:r>
              <a:rPr lang="es-ES_tradnl" sz="2400" dirty="0"/>
              <a:t>Suelen estar acompañados por una descripción                           que explica su rol en detalle</a:t>
            </a:r>
          </a:p>
          <a:p>
            <a:pPr marL="571500" indent="-571500">
              <a:lnSpc>
                <a:spcPct val="150000"/>
              </a:lnSpc>
              <a:buFont typeface="Arial" charset="0"/>
              <a:buChar char="•"/>
            </a:pPr>
            <a:endParaRPr lang="es-ES_tradnl" sz="2400" dirty="0"/>
          </a:p>
        </p:txBody>
      </p:sp>
      <p:sp>
        <p:nvSpPr>
          <p:cNvPr id="4" name="Footer Placeholder 3">
            <a:extLst>
              <a:ext uri="{FF2B5EF4-FFF2-40B4-BE49-F238E27FC236}">
                <a16:creationId xmlns:a16="http://schemas.microsoft.com/office/drawing/2014/main" id="{32CCE652-0578-42FD-884F-AB31D3997A38}"/>
              </a:ext>
            </a:extLst>
          </p:cNvPr>
          <p:cNvSpPr>
            <a:spLocks noGrp="1"/>
          </p:cNvSpPr>
          <p:nvPr>
            <p:ph type="ftr" sz="quarter" idx="11"/>
          </p:nvPr>
        </p:nvSpPr>
        <p:spPr/>
        <p:txBody>
          <a:bodyPr/>
          <a:lstStyle/>
          <a:p>
            <a:r>
              <a:rPr lang="es-ES" dirty="0"/>
              <a:t>Módulo 2: Programación Orientada a Objetos</a:t>
            </a:r>
            <a:endParaRPr lang="es-ES_tradnl" dirty="0"/>
          </a:p>
        </p:txBody>
      </p:sp>
      <p:sp>
        <p:nvSpPr>
          <p:cNvPr id="5" name="Slide Number Placeholder 4">
            <a:extLst>
              <a:ext uri="{FF2B5EF4-FFF2-40B4-BE49-F238E27FC236}">
                <a16:creationId xmlns:a16="http://schemas.microsoft.com/office/drawing/2014/main" id="{50675DCB-2A9C-4CFE-B7A7-C9740A6FF83C}"/>
              </a:ext>
            </a:extLst>
          </p:cNvPr>
          <p:cNvSpPr>
            <a:spLocks noGrp="1"/>
          </p:cNvSpPr>
          <p:nvPr>
            <p:ph type="sldNum" sz="quarter" idx="12"/>
          </p:nvPr>
        </p:nvSpPr>
        <p:spPr/>
        <p:txBody>
          <a:bodyPr/>
          <a:lstStyle/>
          <a:p>
            <a:fld id="{D802D9E1-0DDA-174F-9155-A972C397A999}" type="slidenum">
              <a:rPr lang="es-ES_tradnl" smtClean="0"/>
              <a:pPr/>
              <a:t>11</a:t>
            </a:fld>
            <a:endParaRPr lang="es-ES_tradnl" dirty="0"/>
          </a:p>
        </p:txBody>
      </p:sp>
      <p:pic>
        <p:nvPicPr>
          <p:cNvPr id="8" name="Imagen 1">
            <a:extLst>
              <a:ext uri="{FF2B5EF4-FFF2-40B4-BE49-F238E27FC236}">
                <a16:creationId xmlns:a16="http://schemas.microsoft.com/office/drawing/2014/main" id="{54F196FD-4B70-4929-AE3C-284D4EA49322}"/>
              </a:ext>
            </a:extLst>
          </p:cNvPr>
          <p:cNvPicPr>
            <a:picLocks noChangeAspect="1"/>
          </p:cNvPicPr>
          <p:nvPr/>
        </p:nvPicPr>
        <p:blipFill>
          <a:blip r:embed="rId2"/>
          <a:stretch>
            <a:fillRect/>
          </a:stretch>
        </p:blipFill>
        <p:spPr>
          <a:xfrm>
            <a:off x="6697057" y="4690574"/>
            <a:ext cx="2379271" cy="1560597"/>
          </a:xfrm>
          <a:prstGeom prst="rect">
            <a:avLst/>
          </a:prstGeom>
        </p:spPr>
      </p:pic>
    </p:spTree>
    <p:extLst>
      <p:ext uri="{BB962C8B-B14F-4D97-AF65-F5344CB8AC3E}">
        <p14:creationId xmlns:p14="http://schemas.microsoft.com/office/powerpoint/2010/main" val="3181926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C521A2-8761-4043-B158-5F7798DD25D4}"/>
              </a:ext>
            </a:extLst>
          </p:cNvPr>
          <p:cNvSpPr>
            <a:spLocks noGrp="1"/>
          </p:cNvSpPr>
          <p:nvPr>
            <p:ph type="title"/>
          </p:nvPr>
        </p:nvSpPr>
        <p:spPr/>
        <p:txBody>
          <a:bodyPr/>
          <a:lstStyle/>
          <a:p>
            <a:r>
              <a:rPr lang="es-ES_tradnl" b="1" dirty="0"/>
              <a:t>Diagrama de Casos de Uso</a:t>
            </a:r>
            <a:br>
              <a:rPr lang="es-ES_tradnl" b="1" dirty="0"/>
            </a:br>
            <a:r>
              <a:rPr lang="es-ES_tradnl" sz="2800" i="1" dirty="0"/>
              <a:t>Actor</a:t>
            </a:r>
            <a:endParaRPr lang="es-CO" sz="2800" i="1" dirty="0"/>
          </a:p>
        </p:txBody>
      </p:sp>
      <p:sp>
        <p:nvSpPr>
          <p:cNvPr id="3" name="Content Placeholder 2">
            <a:extLst>
              <a:ext uri="{FF2B5EF4-FFF2-40B4-BE49-F238E27FC236}">
                <a16:creationId xmlns:a16="http://schemas.microsoft.com/office/drawing/2014/main" id="{0115BE68-D266-4E9F-B4DD-2A9D73A3DBD7}"/>
              </a:ext>
            </a:extLst>
          </p:cNvPr>
          <p:cNvSpPr>
            <a:spLocks noGrp="1"/>
          </p:cNvSpPr>
          <p:nvPr>
            <p:ph idx="1"/>
          </p:nvPr>
        </p:nvSpPr>
        <p:spPr>
          <a:xfrm>
            <a:off x="628650" y="2160000"/>
            <a:ext cx="8335736" cy="4351338"/>
          </a:xfrm>
        </p:spPr>
        <p:txBody>
          <a:bodyPr>
            <a:normAutofit fontScale="77500" lnSpcReduction="20000"/>
          </a:bodyPr>
          <a:lstStyle/>
          <a:p>
            <a:pPr marL="571500" indent="-571500">
              <a:lnSpc>
                <a:spcPct val="150000"/>
              </a:lnSpc>
              <a:buFont typeface="Arial" charset="0"/>
              <a:buChar char="•"/>
            </a:pPr>
            <a:r>
              <a:rPr lang="es-ES_tradnl" sz="2400" dirty="0"/>
              <a:t>Un actor puede ser:</a:t>
            </a:r>
          </a:p>
          <a:p>
            <a:pPr marL="1028700" lvl="1" indent="-571500">
              <a:lnSpc>
                <a:spcPct val="150000"/>
              </a:lnSpc>
              <a:buFont typeface="Arial" charset="0"/>
              <a:buChar char="•"/>
            </a:pPr>
            <a:r>
              <a:rPr lang="es-ES_tradnl" sz="2000" b="1" dirty="0"/>
              <a:t>Humano</a:t>
            </a:r>
          </a:p>
          <a:p>
            <a:pPr marL="1028700" lvl="1" indent="-571500">
              <a:lnSpc>
                <a:spcPct val="150000"/>
              </a:lnSpc>
              <a:buFont typeface="Arial" charset="0"/>
              <a:buChar char="•"/>
            </a:pPr>
            <a:r>
              <a:rPr lang="es-ES_tradnl" sz="2000" b="1" dirty="0"/>
              <a:t>Software</a:t>
            </a:r>
          </a:p>
          <a:p>
            <a:pPr marL="1028700" lvl="1" indent="-571500">
              <a:lnSpc>
                <a:spcPct val="150000"/>
              </a:lnSpc>
              <a:buFont typeface="Arial" charset="0"/>
              <a:buChar char="•"/>
            </a:pPr>
            <a:r>
              <a:rPr lang="es-ES_tradnl" sz="2000" b="1" dirty="0"/>
              <a:t>Otro sistema</a:t>
            </a:r>
          </a:p>
          <a:p>
            <a:pPr marL="571500" indent="-571500">
              <a:lnSpc>
                <a:spcPct val="150000"/>
              </a:lnSpc>
              <a:buFont typeface="Arial" charset="0"/>
              <a:buChar char="•"/>
            </a:pPr>
            <a:r>
              <a:rPr lang="es-ES_tradnl" sz="2400" dirty="0"/>
              <a:t>De acuerdo al rol que cumple en un caso de uso un actor puede ser:</a:t>
            </a:r>
          </a:p>
          <a:p>
            <a:pPr marL="1028700" lvl="1" indent="-571500">
              <a:lnSpc>
                <a:spcPct val="150000"/>
              </a:lnSpc>
              <a:buFont typeface="Arial" charset="0"/>
              <a:buChar char="•"/>
            </a:pPr>
            <a:r>
              <a:rPr lang="es-ES_tradnl" sz="2000" b="1" dirty="0"/>
              <a:t>Primario</a:t>
            </a:r>
            <a:r>
              <a:rPr lang="es-ES_tradnl" sz="2000" dirty="0"/>
              <a:t>: Activa el caso de uso (un actor primario por caso de uso)</a:t>
            </a:r>
          </a:p>
          <a:p>
            <a:pPr marL="1028700" lvl="1" indent="-571500">
              <a:lnSpc>
                <a:spcPct val="150000"/>
              </a:lnSpc>
              <a:buFont typeface="Arial" charset="0"/>
              <a:buChar char="•"/>
            </a:pPr>
            <a:r>
              <a:rPr lang="es-ES_tradnl" sz="2000" b="1" dirty="0"/>
              <a:t>Secundario</a:t>
            </a:r>
            <a:r>
              <a:rPr lang="es-ES_tradnl" sz="2000" dirty="0"/>
              <a:t>: Interactúa con el caso de uso (cero o más actores secundarios por caso de uso)</a:t>
            </a:r>
          </a:p>
          <a:p>
            <a:pPr marL="1028700" lvl="1" indent="-571500">
              <a:lnSpc>
                <a:spcPct val="150000"/>
              </a:lnSpc>
              <a:buFont typeface="Arial" charset="0"/>
              <a:buChar char="•"/>
            </a:pPr>
            <a:r>
              <a:rPr lang="es-ES_tradnl" sz="2000" dirty="0"/>
              <a:t>No hay indicación gráfica en el diagrama para diferenciar entre estos dos actores</a:t>
            </a:r>
          </a:p>
          <a:p>
            <a:pPr marL="571500" indent="-571500">
              <a:lnSpc>
                <a:spcPct val="150000"/>
              </a:lnSpc>
              <a:buFont typeface="Arial" charset="0"/>
              <a:buChar char="•"/>
            </a:pPr>
            <a:endParaRPr lang="es-ES_tradnl" sz="2400" dirty="0"/>
          </a:p>
        </p:txBody>
      </p:sp>
      <p:sp>
        <p:nvSpPr>
          <p:cNvPr id="4" name="Footer Placeholder 3">
            <a:extLst>
              <a:ext uri="{FF2B5EF4-FFF2-40B4-BE49-F238E27FC236}">
                <a16:creationId xmlns:a16="http://schemas.microsoft.com/office/drawing/2014/main" id="{32CCE652-0578-42FD-884F-AB31D3997A38}"/>
              </a:ext>
            </a:extLst>
          </p:cNvPr>
          <p:cNvSpPr>
            <a:spLocks noGrp="1"/>
          </p:cNvSpPr>
          <p:nvPr>
            <p:ph type="ftr" sz="quarter" idx="11"/>
          </p:nvPr>
        </p:nvSpPr>
        <p:spPr/>
        <p:txBody>
          <a:bodyPr/>
          <a:lstStyle/>
          <a:p>
            <a:r>
              <a:rPr lang="es-ES" dirty="0"/>
              <a:t>Módulo 2: Programación Orientada a Objetos</a:t>
            </a:r>
            <a:endParaRPr lang="es-ES_tradnl" dirty="0"/>
          </a:p>
        </p:txBody>
      </p:sp>
      <p:sp>
        <p:nvSpPr>
          <p:cNvPr id="5" name="Slide Number Placeholder 4">
            <a:extLst>
              <a:ext uri="{FF2B5EF4-FFF2-40B4-BE49-F238E27FC236}">
                <a16:creationId xmlns:a16="http://schemas.microsoft.com/office/drawing/2014/main" id="{50675DCB-2A9C-4CFE-B7A7-C9740A6FF83C}"/>
              </a:ext>
            </a:extLst>
          </p:cNvPr>
          <p:cNvSpPr>
            <a:spLocks noGrp="1"/>
          </p:cNvSpPr>
          <p:nvPr>
            <p:ph type="sldNum" sz="quarter" idx="12"/>
          </p:nvPr>
        </p:nvSpPr>
        <p:spPr/>
        <p:txBody>
          <a:bodyPr/>
          <a:lstStyle/>
          <a:p>
            <a:fld id="{D802D9E1-0DDA-174F-9155-A972C397A999}" type="slidenum">
              <a:rPr lang="es-ES_tradnl" smtClean="0"/>
              <a:pPr/>
              <a:t>12</a:t>
            </a:fld>
            <a:endParaRPr lang="es-ES_tradnl" dirty="0"/>
          </a:p>
        </p:txBody>
      </p:sp>
      <p:pic>
        <p:nvPicPr>
          <p:cNvPr id="8" name="Imagen 1">
            <a:extLst>
              <a:ext uri="{FF2B5EF4-FFF2-40B4-BE49-F238E27FC236}">
                <a16:creationId xmlns:a16="http://schemas.microsoft.com/office/drawing/2014/main" id="{54F196FD-4B70-4929-AE3C-284D4EA49322}"/>
              </a:ext>
            </a:extLst>
          </p:cNvPr>
          <p:cNvPicPr>
            <a:picLocks noChangeAspect="1"/>
          </p:cNvPicPr>
          <p:nvPr/>
        </p:nvPicPr>
        <p:blipFill>
          <a:blip r:embed="rId2"/>
          <a:stretch>
            <a:fillRect/>
          </a:stretch>
        </p:blipFill>
        <p:spPr>
          <a:xfrm>
            <a:off x="6617673" y="2616663"/>
            <a:ext cx="1897677" cy="1244713"/>
          </a:xfrm>
          <a:prstGeom prst="rect">
            <a:avLst/>
          </a:prstGeom>
        </p:spPr>
      </p:pic>
    </p:spTree>
    <p:extLst>
      <p:ext uri="{BB962C8B-B14F-4D97-AF65-F5344CB8AC3E}">
        <p14:creationId xmlns:p14="http://schemas.microsoft.com/office/powerpoint/2010/main" val="7291743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C521A2-8761-4043-B158-5F7798DD25D4}"/>
              </a:ext>
            </a:extLst>
          </p:cNvPr>
          <p:cNvSpPr>
            <a:spLocks noGrp="1"/>
          </p:cNvSpPr>
          <p:nvPr>
            <p:ph type="title"/>
          </p:nvPr>
        </p:nvSpPr>
        <p:spPr/>
        <p:txBody>
          <a:bodyPr/>
          <a:lstStyle/>
          <a:p>
            <a:r>
              <a:rPr lang="es-ES_tradnl" b="1" dirty="0"/>
              <a:t>Diagrama de Casos de Uso</a:t>
            </a:r>
            <a:br>
              <a:rPr lang="es-ES_tradnl" b="1" dirty="0"/>
            </a:br>
            <a:r>
              <a:rPr lang="es-ES_tradnl" sz="2800" i="1" dirty="0"/>
              <a:t>Identificación de Actores</a:t>
            </a:r>
            <a:endParaRPr lang="es-CO" sz="2800" i="1" dirty="0"/>
          </a:p>
        </p:txBody>
      </p:sp>
      <p:sp>
        <p:nvSpPr>
          <p:cNvPr id="3" name="Content Placeholder 2">
            <a:extLst>
              <a:ext uri="{FF2B5EF4-FFF2-40B4-BE49-F238E27FC236}">
                <a16:creationId xmlns:a16="http://schemas.microsoft.com/office/drawing/2014/main" id="{0115BE68-D266-4E9F-B4DD-2A9D73A3DBD7}"/>
              </a:ext>
            </a:extLst>
          </p:cNvPr>
          <p:cNvSpPr>
            <a:spLocks noGrp="1"/>
          </p:cNvSpPr>
          <p:nvPr>
            <p:ph idx="1"/>
          </p:nvPr>
        </p:nvSpPr>
        <p:spPr>
          <a:xfrm>
            <a:off x="628650" y="2160000"/>
            <a:ext cx="8335736" cy="4351338"/>
          </a:xfrm>
        </p:spPr>
        <p:txBody>
          <a:bodyPr>
            <a:normAutofit fontScale="92500" lnSpcReduction="10000"/>
          </a:bodyPr>
          <a:lstStyle/>
          <a:p>
            <a:pPr marL="571500" indent="-571500">
              <a:lnSpc>
                <a:spcPct val="150000"/>
              </a:lnSpc>
              <a:buFont typeface="Arial" charset="0"/>
              <a:buChar char="•"/>
            </a:pPr>
            <a:r>
              <a:rPr lang="es-ES_tradnl" sz="2400" dirty="0"/>
              <a:t>Por cada caso de uso: </a:t>
            </a:r>
          </a:p>
          <a:p>
            <a:pPr marL="1028700" lvl="1" indent="-571500">
              <a:lnSpc>
                <a:spcPct val="150000"/>
              </a:lnSpc>
              <a:buFont typeface="Arial" charset="0"/>
              <a:buChar char="•"/>
            </a:pPr>
            <a:r>
              <a:rPr lang="es-ES_tradnl" sz="2000" dirty="0"/>
              <a:t>Identificar el actor que activa el sistema</a:t>
            </a:r>
          </a:p>
          <a:p>
            <a:pPr marL="1028700" lvl="1" indent="-571500">
              <a:lnSpc>
                <a:spcPct val="150000"/>
              </a:lnSpc>
              <a:buFont typeface="Arial" charset="0"/>
              <a:buChar char="•"/>
            </a:pPr>
            <a:r>
              <a:rPr lang="es-ES_tradnl" sz="2000" dirty="0"/>
              <a:t>Identificar el o los actores necesarios para que el caso de uso se desarrolle</a:t>
            </a:r>
          </a:p>
          <a:p>
            <a:pPr marL="571500" indent="-571500">
              <a:lnSpc>
                <a:spcPct val="150000"/>
              </a:lnSpc>
              <a:buFont typeface="Arial" charset="0"/>
              <a:buChar char="•"/>
            </a:pPr>
            <a:r>
              <a:rPr lang="es-ES_tradnl" sz="2400" dirty="0"/>
              <a:t>La interacción entre un caso de uso y un actor secundario puede ser:</a:t>
            </a:r>
          </a:p>
          <a:p>
            <a:pPr marL="1028700" lvl="1" indent="-571500">
              <a:lnSpc>
                <a:spcPct val="150000"/>
              </a:lnSpc>
              <a:buFont typeface="Arial" charset="0"/>
              <a:buChar char="•"/>
            </a:pPr>
            <a:r>
              <a:rPr lang="es-ES_tradnl" sz="2000" dirty="0"/>
              <a:t>Que el caso de uso solicite información al actor (diálogo)</a:t>
            </a:r>
          </a:p>
          <a:p>
            <a:pPr marL="1028700" lvl="1" indent="-571500">
              <a:lnSpc>
                <a:spcPct val="150000"/>
              </a:lnSpc>
              <a:buFont typeface="Arial" charset="0"/>
              <a:buChar char="•"/>
            </a:pPr>
            <a:r>
              <a:rPr lang="es-ES_tradnl" sz="2000" dirty="0"/>
              <a:t>Que el caso de uso le informe de cierta situación al actor (una sola dirección de comunicación)</a:t>
            </a:r>
          </a:p>
          <a:p>
            <a:pPr marL="1028700" lvl="1" indent="-571500">
              <a:lnSpc>
                <a:spcPct val="150000"/>
              </a:lnSpc>
              <a:buFont typeface="Arial" charset="0"/>
              <a:buChar char="•"/>
            </a:pPr>
            <a:endParaRPr lang="es-ES_tradnl" sz="2000" dirty="0"/>
          </a:p>
          <a:p>
            <a:pPr marL="1028700" lvl="1" indent="-571500">
              <a:lnSpc>
                <a:spcPct val="150000"/>
              </a:lnSpc>
              <a:buFont typeface="Arial" charset="0"/>
              <a:buChar char="•"/>
            </a:pPr>
            <a:endParaRPr lang="es-ES_tradnl" sz="1600" dirty="0"/>
          </a:p>
          <a:p>
            <a:pPr marL="571500" indent="-571500">
              <a:lnSpc>
                <a:spcPct val="150000"/>
              </a:lnSpc>
              <a:buFont typeface="Arial" charset="0"/>
              <a:buChar char="•"/>
            </a:pPr>
            <a:endParaRPr lang="es-ES_tradnl" sz="2400" dirty="0"/>
          </a:p>
        </p:txBody>
      </p:sp>
      <p:sp>
        <p:nvSpPr>
          <p:cNvPr id="4" name="Footer Placeholder 3">
            <a:extLst>
              <a:ext uri="{FF2B5EF4-FFF2-40B4-BE49-F238E27FC236}">
                <a16:creationId xmlns:a16="http://schemas.microsoft.com/office/drawing/2014/main" id="{32CCE652-0578-42FD-884F-AB31D3997A38}"/>
              </a:ext>
            </a:extLst>
          </p:cNvPr>
          <p:cNvSpPr>
            <a:spLocks noGrp="1"/>
          </p:cNvSpPr>
          <p:nvPr>
            <p:ph type="ftr" sz="quarter" idx="11"/>
          </p:nvPr>
        </p:nvSpPr>
        <p:spPr/>
        <p:txBody>
          <a:bodyPr/>
          <a:lstStyle/>
          <a:p>
            <a:r>
              <a:rPr lang="es-ES" dirty="0"/>
              <a:t>Módulo 2: Programación Orientada a Objetos</a:t>
            </a:r>
            <a:endParaRPr lang="es-ES_tradnl" dirty="0"/>
          </a:p>
        </p:txBody>
      </p:sp>
      <p:sp>
        <p:nvSpPr>
          <p:cNvPr id="5" name="Slide Number Placeholder 4">
            <a:extLst>
              <a:ext uri="{FF2B5EF4-FFF2-40B4-BE49-F238E27FC236}">
                <a16:creationId xmlns:a16="http://schemas.microsoft.com/office/drawing/2014/main" id="{50675DCB-2A9C-4CFE-B7A7-C9740A6FF83C}"/>
              </a:ext>
            </a:extLst>
          </p:cNvPr>
          <p:cNvSpPr>
            <a:spLocks noGrp="1"/>
          </p:cNvSpPr>
          <p:nvPr>
            <p:ph type="sldNum" sz="quarter" idx="12"/>
          </p:nvPr>
        </p:nvSpPr>
        <p:spPr/>
        <p:txBody>
          <a:bodyPr/>
          <a:lstStyle/>
          <a:p>
            <a:fld id="{D802D9E1-0DDA-174F-9155-A972C397A999}" type="slidenum">
              <a:rPr lang="es-ES_tradnl" smtClean="0"/>
              <a:pPr/>
              <a:t>13</a:t>
            </a:fld>
            <a:endParaRPr lang="es-ES_tradnl" dirty="0"/>
          </a:p>
        </p:txBody>
      </p:sp>
      <p:pic>
        <p:nvPicPr>
          <p:cNvPr id="8" name="Imagen 1">
            <a:extLst>
              <a:ext uri="{FF2B5EF4-FFF2-40B4-BE49-F238E27FC236}">
                <a16:creationId xmlns:a16="http://schemas.microsoft.com/office/drawing/2014/main" id="{54F196FD-4B70-4929-AE3C-284D4EA49322}"/>
              </a:ext>
            </a:extLst>
          </p:cNvPr>
          <p:cNvPicPr>
            <a:picLocks noChangeAspect="1"/>
          </p:cNvPicPr>
          <p:nvPr/>
        </p:nvPicPr>
        <p:blipFill>
          <a:blip r:embed="rId2"/>
          <a:stretch>
            <a:fillRect/>
          </a:stretch>
        </p:blipFill>
        <p:spPr>
          <a:xfrm>
            <a:off x="6617673" y="1994306"/>
            <a:ext cx="1897677" cy="1244713"/>
          </a:xfrm>
          <a:prstGeom prst="rect">
            <a:avLst/>
          </a:prstGeom>
        </p:spPr>
      </p:pic>
    </p:spTree>
    <p:extLst>
      <p:ext uri="{BB962C8B-B14F-4D97-AF65-F5344CB8AC3E}">
        <p14:creationId xmlns:p14="http://schemas.microsoft.com/office/powerpoint/2010/main" val="5033606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C521A2-8761-4043-B158-5F7798DD25D4}"/>
              </a:ext>
            </a:extLst>
          </p:cNvPr>
          <p:cNvSpPr>
            <a:spLocks noGrp="1"/>
          </p:cNvSpPr>
          <p:nvPr>
            <p:ph type="title"/>
          </p:nvPr>
        </p:nvSpPr>
        <p:spPr/>
        <p:txBody>
          <a:bodyPr/>
          <a:lstStyle/>
          <a:p>
            <a:r>
              <a:rPr lang="es-ES_tradnl" b="1" dirty="0"/>
              <a:t>Diagrama de Casos de Uso</a:t>
            </a:r>
            <a:br>
              <a:rPr lang="es-ES_tradnl" b="1" dirty="0"/>
            </a:br>
            <a:r>
              <a:rPr lang="es-ES_tradnl" sz="2800" i="1" dirty="0"/>
              <a:t>Herencia de Actores</a:t>
            </a:r>
            <a:endParaRPr lang="es-CO" sz="2800" i="1" dirty="0"/>
          </a:p>
        </p:txBody>
      </p:sp>
      <p:sp>
        <p:nvSpPr>
          <p:cNvPr id="3" name="Content Placeholder 2">
            <a:extLst>
              <a:ext uri="{FF2B5EF4-FFF2-40B4-BE49-F238E27FC236}">
                <a16:creationId xmlns:a16="http://schemas.microsoft.com/office/drawing/2014/main" id="{0115BE68-D266-4E9F-B4DD-2A9D73A3DBD7}"/>
              </a:ext>
            </a:extLst>
          </p:cNvPr>
          <p:cNvSpPr>
            <a:spLocks noGrp="1"/>
          </p:cNvSpPr>
          <p:nvPr>
            <p:ph idx="1"/>
          </p:nvPr>
        </p:nvSpPr>
        <p:spPr>
          <a:xfrm>
            <a:off x="628650" y="2160000"/>
            <a:ext cx="5844721" cy="4351338"/>
          </a:xfrm>
        </p:spPr>
        <p:txBody>
          <a:bodyPr>
            <a:normAutofit fontScale="85000" lnSpcReduction="10000"/>
          </a:bodyPr>
          <a:lstStyle/>
          <a:p>
            <a:pPr marL="571500" indent="-571500">
              <a:lnSpc>
                <a:spcPct val="150000"/>
              </a:lnSpc>
              <a:buFont typeface="Arial" charset="0"/>
              <a:buChar char="•"/>
            </a:pPr>
            <a:r>
              <a:rPr lang="es-ES_tradnl" sz="2400" dirty="0"/>
              <a:t>Permite describir jerarquías de roles con actores</a:t>
            </a:r>
          </a:p>
          <a:p>
            <a:pPr marL="571500" indent="-571500">
              <a:lnSpc>
                <a:spcPct val="150000"/>
              </a:lnSpc>
              <a:buFont typeface="Arial" charset="0"/>
              <a:buChar char="•"/>
            </a:pPr>
            <a:r>
              <a:rPr lang="es-ES_tradnl" sz="2400" dirty="0"/>
              <a:t>Indican que los actores hijos pueden hacer todas las actividades que los padres</a:t>
            </a:r>
          </a:p>
          <a:p>
            <a:pPr marL="571500" indent="-571500">
              <a:lnSpc>
                <a:spcPct val="150000"/>
              </a:lnSpc>
              <a:buFont typeface="Arial" charset="0"/>
              <a:buChar char="•"/>
            </a:pPr>
            <a:r>
              <a:rPr lang="es-ES_tradnl" sz="2400" dirty="0"/>
              <a:t>El actor padre debe activar al menos un CU (para que tenga sentido)</a:t>
            </a:r>
          </a:p>
          <a:p>
            <a:pPr marL="571500" indent="-571500">
              <a:lnSpc>
                <a:spcPct val="150000"/>
              </a:lnSpc>
              <a:buFont typeface="Arial" charset="0"/>
              <a:buChar char="•"/>
            </a:pPr>
            <a:r>
              <a:rPr lang="es-ES_tradnl" sz="2400" dirty="0"/>
              <a:t>Los actores especializados deben activar al menos un CU</a:t>
            </a:r>
          </a:p>
          <a:p>
            <a:pPr marL="571500" indent="-571500">
              <a:lnSpc>
                <a:spcPct val="150000"/>
              </a:lnSpc>
              <a:buFont typeface="Arial" charset="0"/>
              <a:buChar char="•"/>
            </a:pPr>
            <a:endParaRPr lang="es-ES_tradnl" sz="2400" dirty="0"/>
          </a:p>
        </p:txBody>
      </p:sp>
      <p:sp>
        <p:nvSpPr>
          <p:cNvPr id="4" name="Footer Placeholder 3">
            <a:extLst>
              <a:ext uri="{FF2B5EF4-FFF2-40B4-BE49-F238E27FC236}">
                <a16:creationId xmlns:a16="http://schemas.microsoft.com/office/drawing/2014/main" id="{32CCE652-0578-42FD-884F-AB31D3997A38}"/>
              </a:ext>
            </a:extLst>
          </p:cNvPr>
          <p:cNvSpPr>
            <a:spLocks noGrp="1"/>
          </p:cNvSpPr>
          <p:nvPr>
            <p:ph type="ftr" sz="quarter" idx="11"/>
          </p:nvPr>
        </p:nvSpPr>
        <p:spPr/>
        <p:txBody>
          <a:bodyPr/>
          <a:lstStyle/>
          <a:p>
            <a:r>
              <a:rPr lang="es-ES" dirty="0"/>
              <a:t>Módulo 2: Programación Orientada a Objetos</a:t>
            </a:r>
            <a:endParaRPr lang="es-ES_tradnl" dirty="0"/>
          </a:p>
        </p:txBody>
      </p:sp>
      <p:sp>
        <p:nvSpPr>
          <p:cNvPr id="5" name="Slide Number Placeholder 4">
            <a:extLst>
              <a:ext uri="{FF2B5EF4-FFF2-40B4-BE49-F238E27FC236}">
                <a16:creationId xmlns:a16="http://schemas.microsoft.com/office/drawing/2014/main" id="{50675DCB-2A9C-4CFE-B7A7-C9740A6FF83C}"/>
              </a:ext>
            </a:extLst>
          </p:cNvPr>
          <p:cNvSpPr>
            <a:spLocks noGrp="1"/>
          </p:cNvSpPr>
          <p:nvPr>
            <p:ph type="sldNum" sz="quarter" idx="12"/>
          </p:nvPr>
        </p:nvSpPr>
        <p:spPr/>
        <p:txBody>
          <a:bodyPr/>
          <a:lstStyle/>
          <a:p>
            <a:fld id="{D802D9E1-0DDA-174F-9155-A972C397A999}" type="slidenum">
              <a:rPr lang="es-ES_tradnl" smtClean="0"/>
              <a:pPr/>
              <a:t>14</a:t>
            </a:fld>
            <a:endParaRPr lang="es-ES_tradnl" dirty="0"/>
          </a:p>
        </p:txBody>
      </p:sp>
      <p:pic>
        <p:nvPicPr>
          <p:cNvPr id="7" name="Imagen 1">
            <a:extLst>
              <a:ext uri="{FF2B5EF4-FFF2-40B4-BE49-F238E27FC236}">
                <a16:creationId xmlns:a16="http://schemas.microsoft.com/office/drawing/2014/main" id="{2C3139FE-24AE-4977-8E93-5FFE0879EF3A}"/>
              </a:ext>
            </a:extLst>
          </p:cNvPr>
          <p:cNvPicPr>
            <a:picLocks noChangeAspect="1"/>
          </p:cNvPicPr>
          <p:nvPr/>
        </p:nvPicPr>
        <p:blipFill>
          <a:blip r:embed="rId2"/>
          <a:stretch>
            <a:fillRect/>
          </a:stretch>
        </p:blipFill>
        <p:spPr>
          <a:xfrm>
            <a:off x="6473371" y="2633685"/>
            <a:ext cx="2373086" cy="3012372"/>
          </a:xfrm>
          <a:prstGeom prst="rect">
            <a:avLst/>
          </a:prstGeom>
        </p:spPr>
      </p:pic>
    </p:spTree>
    <p:extLst>
      <p:ext uri="{BB962C8B-B14F-4D97-AF65-F5344CB8AC3E}">
        <p14:creationId xmlns:p14="http://schemas.microsoft.com/office/powerpoint/2010/main" val="31788766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C521A2-8761-4043-B158-5F7798DD25D4}"/>
              </a:ext>
            </a:extLst>
          </p:cNvPr>
          <p:cNvSpPr>
            <a:spLocks noGrp="1"/>
          </p:cNvSpPr>
          <p:nvPr>
            <p:ph type="title"/>
          </p:nvPr>
        </p:nvSpPr>
        <p:spPr/>
        <p:txBody>
          <a:bodyPr/>
          <a:lstStyle/>
          <a:p>
            <a:r>
              <a:rPr lang="es-ES_tradnl" b="1" dirty="0"/>
              <a:t>Diagrama de Casos de Uso</a:t>
            </a:r>
            <a:br>
              <a:rPr lang="es-ES_tradnl" b="1" dirty="0"/>
            </a:br>
            <a:r>
              <a:rPr lang="es-ES_tradnl" sz="2800" i="1" dirty="0"/>
              <a:t>Actor Reloj</a:t>
            </a:r>
            <a:endParaRPr lang="es-CO" sz="2800" i="1" dirty="0"/>
          </a:p>
        </p:txBody>
      </p:sp>
      <p:sp>
        <p:nvSpPr>
          <p:cNvPr id="3" name="Content Placeholder 2">
            <a:extLst>
              <a:ext uri="{FF2B5EF4-FFF2-40B4-BE49-F238E27FC236}">
                <a16:creationId xmlns:a16="http://schemas.microsoft.com/office/drawing/2014/main" id="{0115BE68-D266-4E9F-B4DD-2A9D73A3DBD7}"/>
              </a:ext>
            </a:extLst>
          </p:cNvPr>
          <p:cNvSpPr>
            <a:spLocks noGrp="1"/>
          </p:cNvSpPr>
          <p:nvPr>
            <p:ph idx="1"/>
          </p:nvPr>
        </p:nvSpPr>
        <p:spPr>
          <a:xfrm>
            <a:off x="628650" y="2160000"/>
            <a:ext cx="5844721" cy="4351338"/>
          </a:xfrm>
        </p:spPr>
        <p:txBody>
          <a:bodyPr>
            <a:normAutofit fontScale="85000" lnSpcReduction="20000"/>
          </a:bodyPr>
          <a:lstStyle/>
          <a:p>
            <a:pPr marL="571500" indent="-571500">
              <a:lnSpc>
                <a:spcPct val="150000"/>
              </a:lnSpc>
              <a:buFont typeface="Arial" charset="0"/>
              <a:buChar char="•"/>
            </a:pPr>
            <a:r>
              <a:rPr lang="es-ES_tradnl" sz="2400" dirty="0"/>
              <a:t>Permite modelar </a:t>
            </a:r>
            <a:r>
              <a:rPr lang="es-ES_tradnl" sz="2400" b="1" dirty="0"/>
              <a:t>eventos temporales </a:t>
            </a:r>
            <a:r>
              <a:rPr lang="es-ES_tradnl" sz="2400" dirty="0"/>
              <a:t>que deben realizarse en un momento dado del tiempo</a:t>
            </a:r>
          </a:p>
          <a:p>
            <a:pPr marL="571500" indent="-571500">
              <a:lnSpc>
                <a:spcPct val="150000"/>
              </a:lnSpc>
              <a:buFont typeface="Arial" charset="0"/>
              <a:buChar char="•"/>
            </a:pPr>
            <a:endParaRPr lang="es-ES_tradnl" sz="2400" dirty="0"/>
          </a:p>
          <a:p>
            <a:pPr marL="571500" indent="-571500">
              <a:lnSpc>
                <a:spcPct val="150000"/>
              </a:lnSpc>
              <a:buFont typeface="Arial" charset="0"/>
              <a:buChar char="•"/>
            </a:pPr>
            <a:r>
              <a:rPr lang="es-ES_tradnl" sz="2400" dirty="0"/>
              <a:t>Son descriptos mediante el </a:t>
            </a:r>
            <a:r>
              <a:rPr lang="es-ES_tradnl" sz="2400" b="1" dirty="0"/>
              <a:t>actor ficticio </a:t>
            </a:r>
            <a:r>
              <a:rPr lang="es-ES_tradnl" sz="2400" i="1" dirty="0"/>
              <a:t>Tiempo</a:t>
            </a:r>
            <a:r>
              <a:rPr lang="es-ES_tradnl" sz="2400" dirty="0"/>
              <a:t> o </a:t>
            </a:r>
            <a:r>
              <a:rPr lang="es-ES_tradnl" sz="2400" i="1" dirty="0"/>
              <a:t>Reloj</a:t>
            </a:r>
          </a:p>
          <a:p>
            <a:pPr marL="571500" indent="-571500">
              <a:lnSpc>
                <a:spcPct val="150000"/>
              </a:lnSpc>
              <a:buFont typeface="Arial" charset="0"/>
              <a:buChar char="•"/>
            </a:pPr>
            <a:endParaRPr lang="es-ES_tradnl" sz="2400" dirty="0"/>
          </a:p>
          <a:p>
            <a:pPr marL="571500" indent="-571500">
              <a:lnSpc>
                <a:spcPct val="150000"/>
              </a:lnSpc>
              <a:buFont typeface="Arial" charset="0"/>
              <a:buChar char="•"/>
            </a:pPr>
            <a:r>
              <a:rPr lang="es-ES_tradnl" sz="2400" dirty="0"/>
              <a:t>Representa la planificación o acción interna que activa el CU</a:t>
            </a:r>
          </a:p>
          <a:p>
            <a:pPr marL="0" indent="0">
              <a:lnSpc>
                <a:spcPct val="150000"/>
              </a:lnSpc>
              <a:buNone/>
            </a:pPr>
            <a:endParaRPr lang="es-ES_tradnl" sz="2400" dirty="0"/>
          </a:p>
        </p:txBody>
      </p:sp>
      <p:sp>
        <p:nvSpPr>
          <p:cNvPr id="4" name="Footer Placeholder 3">
            <a:extLst>
              <a:ext uri="{FF2B5EF4-FFF2-40B4-BE49-F238E27FC236}">
                <a16:creationId xmlns:a16="http://schemas.microsoft.com/office/drawing/2014/main" id="{32CCE652-0578-42FD-884F-AB31D3997A38}"/>
              </a:ext>
            </a:extLst>
          </p:cNvPr>
          <p:cNvSpPr>
            <a:spLocks noGrp="1"/>
          </p:cNvSpPr>
          <p:nvPr>
            <p:ph type="ftr" sz="quarter" idx="11"/>
          </p:nvPr>
        </p:nvSpPr>
        <p:spPr/>
        <p:txBody>
          <a:bodyPr/>
          <a:lstStyle/>
          <a:p>
            <a:r>
              <a:rPr lang="es-ES" dirty="0"/>
              <a:t>Módulo 2: Programación Orientada a Objetos</a:t>
            </a:r>
            <a:endParaRPr lang="es-ES_tradnl" dirty="0"/>
          </a:p>
        </p:txBody>
      </p:sp>
      <p:sp>
        <p:nvSpPr>
          <p:cNvPr id="5" name="Slide Number Placeholder 4">
            <a:extLst>
              <a:ext uri="{FF2B5EF4-FFF2-40B4-BE49-F238E27FC236}">
                <a16:creationId xmlns:a16="http://schemas.microsoft.com/office/drawing/2014/main" id="{50675DCB-2A9C-4CFE-B7A7-C9740A6FF83C}"/>
              </a:ext>
            </a:extLst>
          </p:cNvPr>
          <p:cNvSpPr>
            <a:spLocks noGrp="1"/>
          </p:cNvSpPr>
          <p:nvPr>
            <p:ph type="sldNum" sz="quarter" idx="12"/>
          </p:nvPr>
        </p:nvSpPr>
        <p:spPr/>
        <p:txBody>
          <a:bodyPr/>
          <a:lstStyle/>
          <a:p>
            <a:fld id="{D802D9E1-0DDA-174F-9155-A972C397A999}" type="slidenum">
              <a:rPr lang="es-ES_tradnl" smtClean="0"/>
              <a:pPr/>
              <a:t>15</a:t>
            </a:fld>
            <a:endParaRPr lang="es-ES_tradnl" dirty="0"/>
          </a:p>
        </p:txBody>
      </p:sp>
      <p:pic>
        <p:nvPicPr>
          <p:cNvPr id="8" name="Imagen 1">
            <a:extLst>
              <a:ext uri="{FF2B5EF4-FFF2-40B4-BE49-F238E27FC236}">
                <a16:creationId xmlns:a16="http://schemas.microsoft.com/office/drawing/2014/main" id="{967D5807-B26B-4EC8-A591-8C49A5EC339D}"/>
              </a:ext>
            </a:extLst>
          </p:cNvPr>
          <p:cNvPicPr>
            <a:picLocks noChangeAspect="1"/>
          </p:cNvPicPr>
          <p:nvPr/>
        </p:nvPicPr>
        <p:blipFill>
          <a:blip r:embed="rId2"/>
          <a:stretch>
            <a:fillRect/>
          </a:stretch>
        </p:blipFill>
        <p:spPr>
          <a:xfrm>
            <a:off x="6328229" y="2563051"/>
            <a:ext cx="2336768" cy="1295634"/>
          </a:xfrm>
          <a:prstGeom prst="rect">
            <a:avLst/>
          </a:prstGeom>
        </p:spPr>
      </p:pic>
      <p:pic>
        <p:nvPicPr>
          <p:cNvPr id="9" name="Imagen 2">
            <a:extLst>
              <a:ext uri="{FF2B5EF4-FFF2-40B4-BE49-F238E27FC236}">
                <a16:creationId xmlns:a16="http://schemas.microsoft.com/office/drawing/2014/main" id="{4CCA373F-711D-4979-88C6-2B1F8B7C62F5}"/>
              </a:ext>
            </a:extLst>
          </p:cNvPr>
          <p:cNvPicPr>
            <a:picLocks noChangeAspect="1"/>
          </p:cNvPicPr>
          <p:nvPr/>
        </p:nvPicPr>
        <p:blipFill>
          <a:blip r:embed="rId3"/>
          <a:stretch>
            <a:fillRect/>
          </a:stretch>
        </p:blipFill>
        <p:spPr>
          <a:xfrm>
            <a:off x="5704114" y="4301421"/>
            <a:ext cx="3336851" cy="1345726"/>
          </a:xfrm>
          <a:prstGeom prst="rect">
            <a:avLst/>
          </a:prstGeom>
        </p:spPr>
      </p:pic>
    </p:spTree>
    <p:extLst>
      <p:ext uri="{BB962C8B-B14F-4D97-AF65-F5344CB8AC3E}">
        <p14:creationId xmlns:p14="http://schemas.microsoft.com/office/powerpoint/2010/main" val="36355584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C521A2-8761-4043-B158-5F7798DD25D4}"/>
              </a:ext>
            </a:extLst>
          </p:cNvPr>
          <p:cNvSpPr>
            <a:spLocks noGrp="1"/>
          </p:cNvSpPr>
          <p:nvPr>
            <p:ph type="title"/>
          </p:nvPr>
        </p:nvSpPr>
        <p:spPr/>
        <p:txBody>
          <a:bodyPr/>
          <a:lstStyle/>
          <a:p>
            <a:r>
              <a:rPr lang="es-ES_tradnl" b="1" dirty="0"/>
              <a:t>Diagrama de Casos de Uso</a:t>
            </a:r>
            <a:br>
              <a:rPr lang="es-ES_tradnl" b="1" dirty="0"/>
            </a:br>
            <a:r>
              <a:rPr lang="es-ES_tradnl" sz="2800" i="1" dirty="0"/>
              <a:t>Activación de Casos de Uso</a:t>
            </a:r>
            <a:endParaRPr lang="es-CO" sz="2800" i="1" dirty="0"/>
          </a:p>
        </p:txBody>
      </p:sp>
      <p:sp>
        <p:nvSpPr>
          <p:cNvPr id="3" name="Content Placeholder 2">
            <a:extLst>
              <a:ext uri="{FF2B5EF4-FFF2-40B4-BE49-F238E27FC236}">
                <a16:creationId xmlns:a16="http://schemas.microsoft.com/office/drawing/2014/main" id="{0115BE68-D266-4E9F-B4DD-2A9D73A3DBD7}"/>
              </a:ext>
            </a:extLst>
          </p:cNvPr>
          <p:cNvSpPr>
            <a:spLocks noGrp="1"/>
          </p:cNvSpPr>
          <p:nvPr>
            <p:ph idx="1"/>
          </p:nvPr>
        </p:nvSpPr>
        <p:spPr>
          <a:xfrm>
            <a:off x="628650" y="2160000"/>
            <a:ext cx="6457918" cy="4351338"/>
          </a:xfrm>
        </p:spPr>
        <p:txBody>
          <a:bodyPr>
            <a:normAutofit fontScale="85000" lnSpcReduction="10000"/>
          </a:bodyPr>
          <a:lstStyle/>
          <a:p>
            <a:pPr marL="571500" indent="-571500">
              <a:lnSpc>
                <a:spcPct val="150000"/>
              </a:lnSpc>
              <a:buFont typeface="Arial" charset="0"/>
              <a:buChar char="•"/>
            </a:pPr>
            <a:r>
              <a:rPr lang="es-ES_tradnl" sz="2400" dirty="0"/>
              <a:t>Las asociaciones permiten vincular actores con casos de uso</a:t>
            </a:r>
          </a:p>
          <a:p>
            <a:pPr marL="571500" indent="-571500">
              <a:lnSpc>
                <a:spcPct val="150000"/>
              </a:lnSpc>
              <a:buFont typeface="Arial" charset="0"/>
              <a:buChar char="•"/>
            </a:pPr>
            <a:r>
              <a:rPr lang="es-ES_tradnl" sz="2400" dirty="0"/>
              <a:t>Un caso de uso tiene por lo menos un actor primario, el cual “activa” la funcionalidad y comienza la interacción</a:t>
            </a:r>
          </a:p>
          <a:p>
            <a:pPr marL="571500" indent="-571500">
              <a:lnSpc>
                <a:spcPct val="150000"/>
              </a:lnSpc>
              <a:buFont typeface="Arial" charset="0"/>
              <a:buChar char="•"/>
            </a:pPr>
            <a:r>
              <a:rPr lang="es-ES_tradnl" sz="2400" dirty="0"/>
              <a:t>Un caso de uso puede tener diversos actores secundarios que participan en la funcionalidad</a:t>
            </a:r>
          </a:p>
          <a:p>
            <a:pPr marL="571500" indent="-571500">
              <a:lnSpc>
                <a:spcPct val="150000"/>
              </a:lnSpc>
              <a:buFont typeface="Arial" charset="0"/>
              <a:buChar char="•"/>
            </a:pPr>
            <a:r>
              <a:rPr lang="es-ES_tradnl" sz="2400" dirty="0"/>
              <a:t>Se grafican con líneas solidas desde los actores a los CU </a:t>
            </a:r>
          </a:p>
          <a:p>
            <a:pPr marL="571500" indent="-571500">
              <a:lnSpc>
                <a:spcPct val="150000"/>
              </a:lnSpc>
              <a:buFont typeface="Arial" charset="0"/>
              <a:buChar char="•"/>
            </a:pPr>
            <a:endParaRPr lang="es-ES_tradnl" sz="2400" dirty="0"/>
          </a:p>
        </p:txBody>
      </p:sp>
      <p:sp>
        <p:nvSpPr>
          <p:cNvPr id="4" name="Footer Placeholder 3">
            <a:extLst>
              <a:ext uri="{FF2B5EF4-FFF2-40B4-BE49-F238E27FC236}">
                <a16:creationId xmlns:a16="http://schemas.microsoft.com/office/drawing/2014/main" id="{32CCE652-0578-42FD-884F-AB31D3997A38}"/>
              </a:ext>
            </a:extLst>
          </p:cNvPr>
          <p:cNvSpPr>
            <a:spLocks noGrp="1"/>
          </p:cNvSpPr>
          <p:nvPr>
            <p:ph type="ftr" sz="quarter" idx="11"/>
          </p:nvPr>
        </p:nvSpPr>
        <p:spPr/>
        <p:txBody>
          <a:bodyPr/>
          <a:lstStyle/>
          <a:p>
            <a:r>
              <a:rPr lang="es-ES" dirty="0"/>
              <a:t>Módulo 2: Programación Orientada a Objetos</a:t>
            </a:r>
            <a:endParaRPr lang="es-ES_tradnl" dirty="0"/>
          </a:p>
        </p:txBody>
      </p:sp>
      <p:sp>
        <p:nvSpPr>
          <p:cNvPr id="5" name="Slide Number Placeholder 4">
            <a:extLst>
              <a:ext uri="{FF2B5EF4-FFF2-40B4-BE49-F238E27FC236}">
                <a16:creationId xmlns:a16="http://schemas.microsoft.com/office/drawing/2014/main" id="{50675DCB-2A9C-4CFE-B7A7-C9740A6FF83C}"/>
              </a:ext>
            </a:extLst>
          </p:cNvPr>
          <p:cNvSpPr>
            <a:spLocks noGrp="1"/>
          </p:cNvSpPr>
          <p:nvPr>
            <p:ph type="sldNum" sz="quarter" idx="12"/>
          </p:nvPr>
        </p:nvSpPr>
        <p:spPr/>
        <p:txBody>
          <a:bodyPr/>
          <a:lstStyle/>
          <a:p>
            <a:fld id="{D802D9E1-0DDA-174F-9155-A972C397A999}" type="slidenum">
              <a:rPr lang="es-ES_tradnl" smtClean="0"/>
              <a:pPr/>
              <a:t>16</a:t>
            </a:fld>
            <a:endParaRPr lang="es-ES_tradnl" dirty="0"/>
          </a:p>
        </p:txBody>
      </p:sp>
      <p:pic>
        <p:nvPicPr>
          <p:cNvPr id="7" name="Imagen 1">
            <a:extLst>
              <a:ext uri="{FF2B5EF4-FFF2-40B4-BE49-F238E27FC236}">
                <a16:creationId xmlns:a16="http://schemas.microsoft.com/office/drawing/2014/main" id="{36C57869-0AA4-4B9F-90A5-16E084AFD57D}"/>
              </a:ext>
            </a:extLst>
          </p:cNvPr>
          <p:cNvPicPr>
            <a:picLocks noChangeAspect="1"/>
          </p:cNvPicPr>
          <p:nvPr/>
        </p:nvPicPr>
        <p:blipFill>
          <a:blip r:embed="rId2"/>
          <a:stretch>
            <a:fillRect/>
          </a:stretch>
        </p:blipFill>
        <p:spPr>
          <a:xfrm>
            <a:off x="6654939" y="2610196"/>
            <a:ext cx="2102274" cy="2123509"/>
          </a:xfrm>
          <a:prstGeom prst="rect">
            <a:avLst/>
          </a:prstGeom>
        </p:spPr>
      </p:pic>
    </p:spTree>
    <p:extLst>
      <p:ext uri="{BB962C8B-B14F-4D97-AF65-F5344CB8AC3E}">
        <p14:creationId xmlns:p14="http://schemas.microsoft.com/office/powerpoint/2010/main" val="112774888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magen 1">
            <a:extLst>
              <a:ext uri="{FF2B5EF4-FFF2-40B4-BE49-F238E27FC236}">
                <a16:creationId xmlns:a16="http://schemas.microsoft.com/office/drawing/2014/main" id="{5F6B77B8-3480-430E-9666-CD2ADC68356B}"/>
              </a:ext>
            </a:extLst>
          </p:cNvPr>
          <p:cNvPicPr>
            <a:picLocks noChangeAspect="1"/>
          </p:cNvPicPr>
          <p:nvPr/>
        </p:nvPicPr>
        <p:blipFill>
          <a:blip r:embed="rId2">
            <a:alphaModFix amt="90000"/>
          </a:blip>
          <a:stretch>
            <a:fillRect/>
          </a:stretch>
        </p:blipFill>
        <p:spPr>
          <a:xfrm>
            <a:off x="7274440" y="1106066"/>
            <a:ext cx="1681656" cy="1014249"/>
          </a:xfrm>
          <a:prstGeom prst="rect">
            <a:avLst/>
          </a:prstGeom>
          <a:effectLst>
            <a:softEdge rad="139700"/>
          </a:effectLst>
        </p:spPr>
      </p:pic>
      <p:sp>
        <p:nvSpPr>
          <p:cNvPr id="2" name="Title 1">
            <a:extLst>
              <a:ext uri="{FF2B5EF4-FFF2-40B4-BE49-F238E27FC236}">
                <a16:creationId xmlns:a16="http://schemas.microsoft.com/office/drawing/2014/main" id="{82C521A2-8761-4043-B158-5F7798DD25D4}"/>
              </a:ext>
            </a:extLst>
          </p:cNvPr>
          <p:cNvSpPr>
            <a:spLocks noGrp="1"/>
          </p:cNvSpPr>
          <p:nvPr>
            <p:ph type="title"/>
          </p:nvPr>
        </p:nvSpPr>
        <p:spPr/>
        <p:txBody>
          <a:bodyPr/>
          <a:lstStyle/>
          <a:p>
            <a:r>
              <a:rPr lang="es-ES_tradnl" b="1" dirty="0"/>
              <a:t>Diagrama de Casos de Uso</a:t>
            </a:r>
            <a:br>
              <a:rPr lang="es-ES_tradnl" b="1" dirty="0"/>
            </a:br>
            <a:r>
              <a:rPr lang="es-ES_tradnl" sz="2800" i="1" dirty="0"/>
              <a:t>Especificación de Casos de Uso</a:t>
            </a:r>
            <a:endParaRPr lang="es-CO" sz="2800" i="1" dirty="0"/>
          </a:p>
        </p:txBody>
      </p:sp>
      <p:sp>
        <p:nvSpPr>
          <p:cNvPr id="3" name="Content Placeholder 2">
            <a:extLst>
              <a:ext uri="{FF2B5EF4-FFF2-40B4-BE49-F238E27FC236}">
                <a16:creationId xmlns:a16="http://schemas.microsoft.com/office/drawing/2014/main" id="{0115BE68-D266-4E9F-B4DD-2A9D73A3DBD7}"/>
              </a:ext>
            </a:extLst>
          </p:cNvPr>
          <p:cNvSpPr>
            <a:spLocks noGrp="1"/>
          </p:cNvSpPr>
          <p:nvPr>
            <p:ph idx="1"/>
          </p:nvPr>
        </p:nvSpPr>
        <p:spPr>
          <a:xfrm>
            <a:off x="628650" y="2160000"/>
            <a:ext cx="8327446" cy="4351338"/>
          </a:xfrm>
        </p:spPr>
        <p:txBody>
          <a:bodyPr>
            <a:normAutofit fontScale="92500" lnSpcReduction="20000"/>
          </a:bodyPr>
          <a:lstStyle/>
          <a:p>
            <a:pPr marL="571500" indent="-571500">
              <a:lnSpc>
                <a:spcPct val="150000"/>
              </a:lnSpc>
              <a:buFont typeface="Arial" charset="0"/>
              <a:buChar char="•"/>
            </a:pPr>
            <a:r>
              <a:rPr lang="es-ES_tradnl" sz="2400" dirty="0"/>
              <a:t>Acompañan los diagramas para agregar detalle (1 documento por CU)</a:t>
            </a:r>
          </a:p>
          <a:p>
            <a:pPr marL="571500" indent="-571500">
              <a:lnSpc>
                <a:spcPct val="150000"/>
              </a:lnSpc>
              <a:buFont typeface="Arial" charset="0"/>
              <a:buChar char="•"/>
            </a:pPr>
            <a:r>
              <a:rPr lang="es-ES_tradnl" sz="2400" dirty="0"/>
              <a:t>Describe una secuencia de acciones con texto, contando la “historia” para realizar una tarea y sus variantes</a:t>
            </a:r>
          </a:p>
          <a:p>
            <a:pPr marL="571500" indent="-571500">
              <a:lnSpc>
                <a:spcPct val="150000"/>
              </a:lnSpc>
              <a:buFont typeface="Arial" charset="0"/>
              <a:buChar char="•"/>
            </a:pPr>
            <a:r>
              <a:rPr lang="es-ES_tradnl" sz="2400" dirty="0"/>
              <a:t>Indica cómo y cuándo el caso de uso comienza y termina</a:t>
            </a:r>
          </a:p>
          <a:p>
            <a:pPr marL="571500" indent="-571500">
              <a:lnSpc>
                <a:spcPct val="150000"/>
              </a:lnSpc>
              <a:buFont typeface="Arial" charset="0"/>
              <a:buChar char="•"/>
            </a:pPr>
            <a:r>
              <a:rPr lang="es-ES_tradnl" sz="2400" dirty="0"/>
              <a:t>Especifica como los actores interactúan con el sistema y cuales son los objetos son intercambiados entre los mismos</a:t>
            </a:r>
          </a:p>
          <a:p>
            <a:pPr marL="571500" indent="-571500">
              <a:lnSpc>
                <a:spcPct val="150000"/>
              </a:lnSpc>
              <a:buFont typeface="Arial" charset="0"/>
              <a:buChar char="•"/>
            </a:pPr>
            <a:r>
              <a:rPr lang="es-ES_tradnl" sz="2400" dirty="0"/>
              <a:t>Esta dirigido tanto a personal técnico y como clientes</a:t>
            </a:r>
          </a:p>
        </p:txBody>
      </p:sp>
      <p:sp>
        <p:nvSpPr>
          <p:cNvPr id="4" name="Footer Placeholder 3">
            <a:extLst>
              <a:ext uri="{FF2B5EF4-FFF2-40B4-BE49-F238E27FC236}">
                <a16:creationId xmlns:a16="http://schemas.microsoft.com/office/drawing/2014/main" id="{32CCE652-0578-42FD-884F-AB31D3997A38}"/>
              </a:ext>
            </a:extLst>
          </p:cNvPr>
          <p:cNvSpPr>
            <a:spLocks noGrp="1"/>
          </p:cNvSpPr>
          <p:nvPr>
            <p:ph type="ftr" sz="quarter" idx="11"/>
          </p:nvPr>
        </p:nvSpPr>
        <p:spPr/>
        <p:txBody>
          <a:bodyPr/>
          <a:lstStyle/>
          <a:p>
            <a:r>
              <a:rPr lang="es-ES" dirty="0"/>
              <a:t>Módulo 2: Programación Orientada a Objetos</a:t>
            </a:r>
            <a:endParaRPr lang="es-ES_tradnl" dirty="0"/>
          </a:p>
        </p:txBody>
      </p:sp>
      <p:sp>
        <p:nvSpPr>
          <p:cNvPr id="5" name="Slide Number Placeholder 4">
            <a:extLst>
              <a:ext uri="{FF2B5EF4-FFF2-40B4-BE49-F238E27FC236}">
                <a16:creationId xmlns:a16="http://schemas.microsoft.com/office/drawing/2014/main" id="{50675DCB-2A9C-4CFE-B7A7-C9740A6FF83C}"/>
              </a:ext>
            </a:extLst>
          </p:cNvPr>
          <p:cNvSpPr>
            <a:spLocks noGrp="1"/>
          </p:cNvSpPr>
          <p:nvPr>
            <p:ph type="sldNum" sz="quarter" idx="12"/>
          </p:nvPr>
        </p:nvSpPr>
        <p:spPr/>
        <p:txBody>
          <a:bodyPr/>
          <a:lstStyle/>
          <a:p>
            <a:fld id="{D802D9E1-0DDA-174F-9155-A972C397A999}" type="slidenum">
              <a:rPr lang="es-ES_tradnl" smtClean="0"/>
              <a:pPr/>
              <a:t>17</a:t>
            </a:fld>
            <a:endParaRPr lang="es-ES_tradnl" dirty="0"/>
          </a:p>
        </p:txBody>
      </p:sp>
    </p:spTree>
    <p:extLst>
      <p:ext uri="{BB962C8B-B14F-4D97-AF65-F5344CB8AC3E}">
        <p14:creationId xmlns:p14="http://schemas.microsoft.com/office/powerpoint/2010/main" val="1181182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magen 1">
            <a:extLst>
              <a:ext uri="{FF2B5EF4-FFF2-40B4-BE49-F238E27FC236}">
                <a16:creationId xmlns:a16="http://schemas.microsoft.com/office/drawing/2014/main" id="{5F6B77B8-3480-430E-9666-CD2ADC68356B}"/>
              </a:ext>
            </a:extLst>
          </p:cNvPr>
          <p:cNvPicPr>
            <a:picLocks noChangeAspect="1"/>
          </p:cNvPicPr>
          <p:nvPr/>
        </p:nvPicPr>
        <p:blipFill>
          <a:blip r:embed="rId2">
            <a:alphaModFix amt="90000"/>
          </a:blip>
          <a:stretch>
            <a:fillRect/>
          </a:stretch>
        </p:blipFill>
        <p:spPr>
          <a:xfrm>
            <a:off x="7274440" y="1106066"/>
            <a:ext cx="1681656" cy="1014249"/>
          </a:xfrm>
          <a:prstGeom prst="rect">
            <a:avLst/>
          </a:prstGeom>
          <a:effectLst>
            <a:softEdge rad="139700"/>
          </a:effectLst>
        </p:spPr>
      </p:pic>
      <p:sp>
        <p:nvSpPr>
          <p:cNvPr id="2" name="Title 1">
            <a:extLst>
              <a:ext uri="{FF2B5EF4-FFF2-40B4-BE49-F238E27FC236}">
                <a16:creationId xmlns:a16="http://schemas.microsoft.com/office/drawing/2014/main" id="{82C521A2-8761-4043-B158-5F7798DD25D4}"/>
              </a:ext>
            </a:extLst>
          </p:cNvPr>
          <p:cNvSpPr>
            <a:spLocks noGrp="1"/>
          </p:cNvSpPr>
          <p:nvPr>
            <p:ph type="title"/>
          </p:nvPr>
        </p:nvSpPr>
        <p:spPr/>
        <p:txBody>
          <a:bodyPr/>
          <a:lstStyle/>
          <a:p>
            <a:r>
              <a:rPr lang="es-ES_tradnl" b="1" dirty="0"/>
              <a:t>Diagrama de Casos de Uso</a:t>
            </a:r>
            <a:br>
              <a:rPr lang="es-ES_tradnl" b="1" dirty="0"/>
            </a:br>
            <a:r>
              <a:rPr lang="es-ES_tradnl" sz="2800" i="1" dirty="0"/>
              <a:t>Especificación de Casos de Uso</a:t>
            </a:r>
            <a:endParaRPr lang="es-CO" sz="2800" i="1" dirty="0"/>
          </a:p>
        </p:txBody>
      </p:sp>
      <p:sp>
        <p:nvSpPr>
          <p:cNvPr id="3" name="Content Placeholder 2">
            <a:extLst>
              <a:ext uri="{FF2B5EF4-FFF2-40B4-BE49-F238E27FC236}">
                <a16:creationId xmlns:a16="http://schemas.microsoft.com/office/drawing/2014/main" id="{0115BE68-D266-4E9F-B4DD-2A9D73A3DBD7}"/>
              </a:ext>
            </a:extLst>
          </p:cNvPr>
          <p:cNvSpPr>
            <a:spLocks noGrp="1"/>
          </p:cNvSpPr>
          <p:nvPr>
            <p:ph idx="1"/>
          </p:nvPr>
        </p:nvSpPr>
        <p:spPr>
          <a:xfrm>
            <a:off x="628650" y="2160000"/>
            <a:ext cx="8327446" cy="2254345"/>
          </a:xfrm>
        </p:spPr>
        <p:txBody>
          <a:bodyPr>
            <a:normAutofit fontScale="92500"/>
          </a:bodyPr>
          <a:lstStyle/>
          <a:p>
            <a:pPr marL="571500" indent="-571500">
              <a:lnSpc>
                <a:spcPct val="150000"/>
              </a:lnSpc>
              <a:buFont typeface="Arial" charset="0"/>
              <a:buChar char="•"/>
            </a:pPr>
            <a:r>
              <a:rPr lang="es-ES_tradnl" sz="2400" dirty="0"/>
              <a:t>Se organizan usando documentos de Word, Wikis, CASE</a:t>
            </a:r>
          </a:p>
          <a:p>
            <a:pPr marL="571500" indent="-571500">
              <a:lnSpc>
                <a:spcPct val="150000"/>
              </a:lnSpc>
              <a:buFont typeface="Arial" charset="0"/>
              <a:buChar char="•"/>
            </a:pPr>
            <a:r>
              <a:rPr lang="es-ES_tradnl" sz="2400" dirty="0"/>
              <a:t>Pueden tener diferentes niveles de detalle, yendo desde descripciones breves a especificaciones detalladas</a:t>
            </a:r>
          </a:p>
          <a:p>
            <a:pPr marL="571500" indent="-571500">
              <a:lnSpc>
                <a:spcPct val="150000"/>
              </a:lnSpc>
              <a:buFont typeface="Arial" charset="0"/>
              <a:buChar char="•"/>
            </a:pPr>
            <a:endParaRPr lang="es-ES_tradnl" sz="2400" dirty="0"/>
          </a:p>
        </p:txBody>
      </p:sp>
      <p:sp>
        <p:nvSpPr>
          <p:cNvPr id="4" name="Footer Placeholder 3">
            <a:extLst>
              <a:ext uri="{FF2B5EF4-FFF2-40B4-BE49-F238E27FC236}">
                <a16:creationId xmlns:a16="http://schemas.microsoft.com/office/drawing/2014/main" id="{32CCE652-0578-42FD-884F-AB31D3997A38}"/>
              </a:ext>
            </a:extLst>
          </p:cNvPr>
          <p:cNvSpPr>
            <a:spLocks noGrp="1"/>
          </p:cNvSpPr>
          <p:nvPr>
            <p:ph type="ftr" sz="quarter" idx="11"/>
          </p:nvPr>
        </p:nvSpPr>
        <p:spPr/>
        <p:txBody>
          <a:bodyPr/>
          <a:lstStyle/>
          <a:p>
            <a:r>
              <a:rPr lang="es-ES" dirty="0">
                <a:solidFill>
                  <a:schemeClr val="bg1"/>
                </a:solidFill>
              </a:rPr>
              <a:t>Módulo 1: </a:t>
            </a:r>
            <a:r>
              <a:rPr lang="es-ES" dirty="0"/>
              <a:t>Módulo 2: Programación Orientada a Objetos</a:t>
            </a:r>
            <a:endParaRPr lang="es-ES_tradnl" dirty="0"/>
          </a:p>
          <a:p>
            <a:pPr algn="l"/>
            <a:r>
              <a:rPr lang="es-ES" dirty="0">
                <a:solidFill>
                  <a:schemeClr val="bg1"/>
                </a:solidFill>
              </a:rPr>
              <a:t> de Programación</a:t>
            </a:r>
            <a:endParaRPr lang="es-ES_tradnl" dirty="0"/>
          </a:p>
        </p:txBody>
      </p:sp>
      <p:sp>
        <p:nvSpPr>
          <p:cNvPr id="5" name="Slide Number Placeholder 4">
            <a:extLst>
              <a:ext uri="{FF2B5EF4-FFF2-40B4-BE49-F238E27FC236}">
                <a16:creationId xmlns:a16="http://schemas.microsoft.com/office/drawing/2014/main" id="{50675DCB-2A9C-4CFE-B7A7-C9740A6FF83C}"/>
              </a:ext>
            </a:extLst>
          </p:cNvPr>
          <p:cNvSpPr>
            <a:spLocks noGrp="1"/>
          </p:cNvSpPr>
          <p:nvPr>
            <p:ph type="sldNum" sz="quarter" idx="12"/>
          </p:nvPr>
        </p:nvSpPr>
        <p:spPr/>
        <p:txBody>
          <a:bodyPr/>
          <a:lstStyle/>
          <a:p>
            <a:fld id="{D802D9E1-0DDA-174F-9155-A972C397A999}" type="slidenum">
              <a:rPr lang="es-ES_tradnl" smtClean="0"/>
              <a:pPr/>
              <a:t>18</a:t>
            </a:fld>
            <a:endParaRPr lang="es-ES_tradnl" dirty="0"/>
          </a:p>
        </p:txBody>
      </p:sp>
      <p:pic>
        <p:nvPicPr>
          <p:cNvPr id="7" name="Imagen 1">
            <a:extLst>
              <a:ext uri="{FF2B5EF4-FFF2-40B4-BE49-F238E27FC236}">
                <a16:creationId xmlns:a16="http://schemas.microsoft.com/office/drawing/2014/main" id="{6430B6F5-DAB8-4C00-A457-E1612B51F4D2}"/>
              </a:ext>
            </a:extLst>
          </p:cNvPr>
          <p:cNvPicPr>
            <a:picLocks noChangeAspect="1"/>
          </p:cNvPicPr>
          <p:nvPr/>
        </p:nvPicPr>
        <p:blipFill>
          <a:blip r:embed="rId3"/>
          <a:stretch>
            <a:fillRect/>
          </a:stretch>
        </p:blipFill>
        <p:spPr>
          <a:xfrm>
            <a:off x="6927242" y="4075202"/>
            <a:ext cx="2028854" cy="1881385"/>
          </a:xfrm>
          <a:prstGeom prst="rect">
            <a:avLst/>
          </a:prstGeom>
          <a:effectLst>
            <a:softEdge rad="190500"/>
          </a:effectLst>
          <a:scene3d>
            <a:camera prst="orthographicFront">
              <a:rot lat="0" lon="0" rev="16200000"/>
            </a:camera>
            <a:lightRig rig="threePt" dir="t"/>
          </a:scene3d>
        </p:spPr>
      </p:pic>
      <p:sp>
        <p:nvSpPr>
          <p:cNvPr id="9" name="CuadroTexto 7">
            <a:extLst>
              <a:ext uri="{FF2B5EF4-FFF2-40B4-BE49-F238E27FC236}">
                <a16:creationId xmlns:a16="http://schemas.microsoft.com/office/drawing/2014/main" id="{7F8D2EE2-D883-4671-82AB-B64C453E9BD0}"/>
              </a:ext>
            </a:extLst>
          </p:cNvPr>
          <p:cNvSpPr txBox="1"/>
          <p:nvPr/>
        </p:nvSpPr>
        <p:spPr>
          <a:xfrm>
            <a:off x="628651" y="3778149"/>
            <a:ext cx="6645790" cy="2568717"/>
          </a:xfrm>
          <a:prstGeom prst="rect">
            <a:avLst/>
          </a:prstGeom>
          <a:noFill/>
        </p:spPr>
        <p:txBody>
          <a:bodyPr wrap="square" rtlCol="0">
            <a:spAutoFit/>
          </a:bodyPr>
          <a:lstStyle/>
          <a:p>
            <a:pPr marL="571500" indent="-571500">
              <a:lnSpc>
                <a:spcPct val="150000"/>
              </a:lnSpc>
              <a:buFont typeface="Arial" charset="0"/>
              <a:buChar char="•"/>
            </a:pPr>
            <a:r>
              <a:rPr lang="es-ES_tradnl" sz="2200" dirty="0">
                <a:latin typeface="Arial" panose="020B0604020202020204" pitchFamily="34" charset="0"/>
                <a:cs typeface="Arial" panose="020B0604020202020204" pitchFamily="34" charset="0"/>
              </a:rPr>
              <a:t>Se dividen en un flujo principal de eventos (interacción ideal) y uno o más flujos alternativos (interacción excepcional)</a:t>
            </a:r>
          </a:p>
          <a:p>
            <a:pPr marL="571500" indent="-571500">
              <a:lnSpc>
                <a:spcPct val="150000"/>
              </a:lnSpc>
              <a:buFont typeface="Arial" charset="0"/>
              <a:buChar char="•"/>
            </a:pPr>
            <a:r>
              <a:rPr lang="es-ES_tradnl" sz="2200" dirty="0">
                <a:latin typeface="Arial" panose="020B0604020202020204" pitchFamily="34" charset="0"/>
                <a:cs typeface="Arial" panose="020B0604020202020204" pitchFamily="34" charset="0"/>
              </a:rPr>
              <a:t>Se especifican con lenguaje natural en prosa o como una enumeración de oraciones</a:t>
            </a:r>
          </a:p>
        </p:txBody>
      </p:sp>
    </p:spTree>
    <p:extLst>
      <p:ext uri="{BB962C8B-B14F-4D97-AF65-F5344CB8AC3E}">
        <p14:creationId xmlns:p14="http://schemas.microsoft.com/office/powerpoint/2010/main" val="10138042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3C6C20FE-4E36-413B-A349-40AE8150A1F6}"/>
              </a:ext>
            </a:extLst>
          </p:cNvPr>
          <p:cNvSpPr>
            <a:spLocks noGrp="1"/>
          </p:cNvSpPr>
          <p:nvPr>
            <p:ph type="title"/>
          </p:nvPr>
        </p:nvSpPr>
        <p:spPr/>
        <p:txBody>
          <a:bodyPr/>
          <a:lstStyle/>
          <a:p>
            <a:r>
              <a:rPr lang="es-AR" b="1" dirty="0"/>
              <a:t>JAR (Java </a:t>
            </a:r>
            <a:r>
              <a:rPr lang="es-AR" b="1" dirty="0" err="1"/>
              <a:t>ARchive</a:t>
            </a:r>
            <a:r>
              <a:rPr lang="es-AR" b="1" dirty="0"/>
              <a:t>)</a:t>
            </a:r>
          </a:p>
        </p:txBody>
      </p:sp>
      <p:sp>
        <p:nvSpPr>
          <p:cNvPr id="5" name="Marcador de contenido 4">
            <a:extLst>
              <a:ext uri="{FF2B5EF4-FFF2-40B4-BE49-F238E27FC236}">
                <a16:creationId xmlns:a16="http://schemas.microsoft.com/office/drawing/2014/main" id="{4539D778-FC20-4E55-8BC8-64919F3E3086}"/>
              </a:ext>
            </a:extLst>
          </p:cNvPr>
          <p:cNvSpPr>
            <a:spLocks noGrp="1"/>
          </p:cNvSpPr>
          <p:nvPr>
            <p:ph idx="1"/>
          </p:nvPr>
        </p:nvSpPr>
        <p:spPr/>
        <p:txBody>
          <a:bodyPr>
            <a:normAutofit fontScale="92500"/>
          </a:bodyPr>
          <a:lstStyle/>
          <a:p>
            <a:pPr>
              <a:lnSpc>
                <a:spcPct val="120000"/>
              </a:lnSpc>
            </a:pPr>
            <a:r>
              <a:rPr lang="es-AR" sz="2000" dirty="0"/>
              <a:t>Una de las formas de distribuir aplicaciones Java es a través del empaquetado de las clases en formato </a:t>
            </a:r>
            <a:r>
              <a:rPr lang="es-AR" sz="2000" dirty="0" err="1"/>
              <a:t>bytecode</a:t>
            </a:r>
            <a:r>
              <a:rPr lang="es-AR" sz="2000" dirty="0"/>
              <a:t> (los archivos .</a:t>
            </a:r>
            <a:r>
              <a:rPr lang="es-AR" sz="2000" dirty="0" err="1"/>
              <a:t>class</a:t>
            </a:r>
            <a:r>
              <a:rPr lang="es-AR" sz="2000" dirty="0"/>
              <a:t>)</a:t>
            </a:r>
          </a:p>
          <a:p>
            <a:pPr>
              <a:lnSpc>
                <a:spcPct val="120000"/>
              </a:lnSpc>
            </a:pPr>
            <a:r>
              <a:rPr lang="es-AR" sz="2000" dirty="0"/>
              <a:t>Uno de los formatos más usados para empaquetar clases es JAR</a:t>
            </a:r>
          </a:p>
          <a:p>
            <a:pPr>
              <a:lnSpc>
                <a:spcPct val="120000"/>
              </a:lnSpc>
            </a:pPr>
            <a:r>
              <a:rPr lang="es-AR" sz="2000" dirty="0"/>
              <a:t>Un JAR es un archivo ZIP, pero con una estructura de carpetas y archivos particular</a:t>
            </a:r>
          </a:p>
          <a:p>
            <a:pPr>
              <a:lnSpc>
                <a:spcPct val="120000"/>
              </a:lnSpc>
            </a:pPr>
            <a:r>
              <a:rPr lang="es-AR" sz="2000" dirty="0"/>
              <a:t>La máquina virtual busca las clases presentes en el JAR y las carga</a:t>
            </a:r>
          </a:p>
          <a:p>
            <a:pPr>
              <a:lnSpc>
                <a:spcPct val="120000"/>
              </a:lnSpc>
            </a:pPr>
            <a:r>
              <a:rPr lang="es-AR" sz="2000" dirty="0"/>
              <a:t>Además, la VM también lee archivos de configuración especiales</a:t>
            </a:r>
          </a:p>
          <a:p>
            <a:pPr>
              <a:lnSpc>
                <a:spcPct val="120000"/>
              </a:lnSpc>
            </a:pPr>
            <a:r>
              <a:rPr lang="es-AR" sz="2000" dirty="0"/>
              <a:t>Uno de ellos es el </a:t>
            </a:r>
            <a:r>
              <a:rPr lang="es-AR" sz="2000" dirty="0" err="1"/>
              <a:t>Manifest.MF</a:t>
            </a:r>
            <a:r>
              <a:rPr lang="es-AR" sz="2000" dirty="0"/>
              <a:t>, un archivo de texto donde se indican dependencias del JAR, la clase principal con la cual ejecutar la aplicación, así como también datos de versión y compilación del JAR</a:t>
            </a:r>
          </a:p>
        </p:txBody>
      </p:sp>
    </p:spTree>
    <p:extLst>
      <p:ext uri="{BB962C8B-B14F-4D97-AF65-F5344CB8AC3E}">
        <p14:creationId xmlns:p14="http://schemas.microsoft.com/office/powerpoint/2010/main" val="355404647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magen 1">
            <a:extLst>
              <a:ext uri="{FF2B5EF4-FFF2-40B4-BE49-F238E27FC236}">
                <a16:creationId xmlns:a16="http://schemas.microsoft.com/office/drawing/2014/main" id="{5F6B77B8-3480-430E-9666-CD2ADC68356B}"/>
              </a:ext>
            </a:extLst>
          </p:cNvPr>
          <p:cNvPicPr>
            <a:picLocks noChangeAspect="1"/>
          </p:cNvPicPr>
          <p:nvPr/>
        </p:nvPicPr>
        <p:blipFill>
          <a:blip r:embed="rId2">
            <a:alphaModFix amt="90000"/>
          </a:blip>
          <a:stretch>
            <a:fillRect/>
          </a:stretch>
        </p:blipFill>
        <p:spPr>
          <a:xfrm>
            <a:off x="7274440" y="1106066"/>
            <a:ext cx="1681656" cy="1014249"/>
          </a:xfrm>
          <a:prstGeom prst="rect">
            <a:avLst/>
          </a:prstGeom>
          <a:effectLst>
            <a:softEdge rad="139700"/>
          </a:effectLst>
        </p:spPr>
      </p:pic>
      <p:sp>
        <p:nvSpPr>
          <p:cNvPr id="2" name="Title 1">
            <a:extLst>
              <a:ext uri="{FF2B5EF4-FFF2-40B4-BE49-F238E27FC236}">
                <a16:creationId xmlns:a16="http://schemas.microsoft.com/office/drawing/2014/main" id="{82C521A2-8761-4043-B158-5F7798DD25D4}"/>
              </a:ext>
            </a:extLst>
          </p:cNvPr>
          <p:cNvSpPr>
            <a:spLocks noGrp="1"/>
          </p:cNvSpPr>
          <p:nvPr>
            <p:ph type="title"/>
          </p:nvPr>
        </p:nvSpPr>
        <p:spPr/>
        <p:txBody>
          <a:bodyPr/>
          <a:lstStyle/>
          <a:p>
            <a:r>
              <a:rPr lang="es-ES_tradnl" b="1" dirty="0"/>
              <a:t>Diagrama de Casos de Uso</a:t>
            </a:r>
            <a:br>
              <a:rPr lang="es-ES_tradnl" b="1" dirty="0"/>
            </a:br>
            <a:r>
              <a:rPr lang="es-ES_tradnl" sz="2800" i="1" dirty="0" err="1"/>
              <a:t>Template</a:t>
            </a:r>
            <a:r>
              <a:rPr lang="es-ES_tradnl" sz="2800" i="1" dirty="0"/>
              <a:t> de Especificación de Casos de Uso</a:t>
            </a:r>
            <a:endParaRPr lang="es-CO" sz="2800" i="1" dirty="0"/>
          </a:p>
        </p:txBody>
      </p:sp>
      <p:sp>
        <p:nvSpPr>
          <p:cNvPr id="3" name="Content Placeholder 2">
            <a:extLst>
              <a:ext uri="{FF2B5EF4-FFF2-40B4-BE49-F238E27FC236}">
                <a16:creationId xmlns:a16="http://schemas.microsoft.com/office/drawing/2014/main" id="{0115BE68-D266-4E9F-B4DD-2A9D73A3DBD7}"/>
              </a:ext>
            </a:extLst>
          </p:cNvPr>
          <p:cNvSpPr>
            <a:spLocks noGrp="1"/>
          </p:cNvSpPr>
          <p:nvPr>
            <p:ph idx="1"/>
          </p:nvPr>
        </p:nvSpPr>
        <p:spPr>
          <a:xfrm>
            <a:off x="628650" y="2160000"/>
            <a:ext cx="8327446" cy="4191814"/>
          </a:xfrm>
        </p:spPr>
        <p:txBody>
          <a:bodyPr>
            <a:normAutofit fontScale="70000" lnSpcReduction="20000"/>
          </a:bodyPr>
          <a:lstStyle/>
          <a:p>
            <a:pPr marL="571500" indent="-571500">
              <a:lnSpc>
                <a:spcPct val="150000"/>
              </a:lnSpc>
              <a:buFont typeface="Arial" charset="0"/>
              <a:buChar char="•"/>
            </a:pPr>
            <a:r>
              <a:rPr lang="es-ES_tradnl" sz="2400" b="1" dirty="0"/>
              <a:t>Nombre Caso de Uso</a:t>
            </a:r>
            <a:r>
              <a:rPr lang="es-ES_tradnl" sz="2400" dirty="0"/>
              <a:t>: Nombre representativo de la funcionalidad del sistema</a:t>
            </a:r>
          </a:p>
          <a:p>
            <a:pPr marL="571500" indent="-571500">
              <a:lnSpc>
                <a:spcPct val="150000"/>
              </a:lnSpc>
              <a:buFont typeface="Arial" charset="0"/>
              <a:buChar char="•"/>
            </a:pPr>
            <a:r>
              <a:rPr lang="es-ES_tradnl" sz="2400" b="1" dirty="0"/>
              <a:t>Actor Primario</a:t>
            </a:r>
            <a:r>
              <a:rPr lang="es-ES_tradnl" sz="2400" dirty="0"/>
              <a:t>: Rol que activa el sistema</a:t>
            </a:r>
          </a:p>
          <a:p>
            <a:pPr marL="571500" indent="-571500">
              <a:lnSpc>
                <a:spcPct val="150000"/>
              </a:lnSpc>
              <a:buFont typeface="Arial" charset="0"/>
              <a:buChar char="•"/>
            </a:pPr>
            <a:r>
              <a:rPr lang="es-ES_tradnl" sz="2400" b="1" dirty="0"/>
              <a:t>Actor/es Secundario/s</a:t>
            </a:r>
            <a:r>
              <a:rPr lang="es-ES_tradnl" sz="2400" dirty="0"/>
              <a:t>: Roles que interactúan con el sistema, ya sea pidiendo información o dando información</a:t>
            </a:r>
          </a:p>
          <a:p>
            <a:pPr marL="571500" indent="-571500">
              <a:lnSpc>
                <a:spcPct val="150000"/>
              </a:lnSpc>
              <a:buFont typeface="Arial" charset="0"/>
              <a:buChar char="•"/>
            </a:pPr>
            <a:r>
              <a:rPr lang="es-ES_tradnl" sz="2400" b="1" dirty="0"/>
              <a:t>Descripción Breve</a:t>
            </a:r>
            <a:r>
              <a:rPr lang="es-ES_tradnl" sz="2400" dirty="0"/>
              <a:t>: Breve descripción de la funcionalidad que representa dicho caso de uso</a:t>
            </a:r>
          </a:p>
          <a:p>
            <a:pPr marL="571500" indent="-571500">
              <a:lnSpc>
                <a:spcPct val="150000"/>
              </a:lnSpc>
              <a:buFont typeface="Arial" charset="0"/>
              <a:buChar char="•"/>
            </a:pPr>
            <a:r>
              <a:rPr lang="es-ES_tradnl" sz="2400" b="1" dirty="0"/>
              <a:t>Flujo Básico</a:t>
            </a:r>
            <a:r>
              <a:rPr lang="es-ES_tradnl" sz="2400" dirty="0"/>
              <a:t>: Flujo ¨ideal¨ de desarrollo de dicha funcionalidad</a:t>
            </a:r>
          </a:p>
          <a:p>
            <a:pPr marL="571500" indent="-571500">
              <a:lnSpc>
                <a:spcPct val="150000"/>
              </a:lnSpc>
              <a:buFont typeface="Arial" charset="0"/>
              <a:buChar char="•"/>
            </a:pPr>
            <a:r>
              <a:rPr lang="es-ES_tradnl" sz="2400" b="1" dirty="0"/>
              <a:t>Flujo Alternativo 1</a:t>
            </a:r>
            <a:r>
              <a:rPr lang="es-ES_tradnl" sz="2400" dirty="0"/>
              <a:t>: Desviación particular del flujo ideal del caso de uso</a:t>
            </a:r>
          </a:p>
          <a:p>
            <a:pPr marL="571500" indent="-571500">
              <a:lnSpc>
                <a:spcPct val="150000"/>
              </a:lnSpc>
              <a:buFont typeface="Arial" charset="0"/>
              <a:buChar char="•"/>
            </a:pPr>
            <a:r>
              <a:rPr lang="es-ES_tradnl" sz="2400" b="1" dirty="0"/>
              <a:t>Flujo Alternativo N</a:t>
            </a:r>
          </a:p>
          <a:p>
            <a:pPr marL="571500" indent="-571500">
              <a:lnSpc>
                <a:spcPct val="150000"/>
              </a:lnSpc>
              <a:buFont typeface="Arial" charset="0"/>
              <a:buChar char="•"/>
            </a:pPr>
            <a:endParaRPr lang="es-ES_tradnl" sz="2400" dirty="0"/>
          </a:p>
          <a:p>
            <a:pPr marL="571500" indent="-571500">
              <a:lnSpc>
                <a:spcPct val="150000"/>
              </a:lnSpc>
              <a:buFont typeface="Arial" charset="0"/>
              <a:buChar char="•"/>
            </a:pPr>
            <a:endParaRPr lang="es-ES_tradnl" sz="2400" dirty="0"/>
          </a:p>
        </p:txBody>
      </p:sp>
      <p:sp>
        <p:nvSpPr>
          <p:cNvPr id="4" name="Footer Placeholder 3">
            <a:extLst>
              <a:ext uri="{FF2B5EF4-FFF2-40B4-BE49-F238E27FC236}">
                <a16:creationId xmlns:a16="http://schemas.microsoft.com/office/drawing/2014/main" id="{32CCE652-0578-42FD-884F-AB31D3997A38}"/>
              </a:ext>
            </a:extLst>
          </p:cNvPr>
          <p:cNvSpPr>
            <a:spLocks noGrp="1"/>
          </p:cNvSpPr>
          <p:nvPr>
            <p:ph type="ftr" sz="quarter" idx="11"/>
          </p:nvPr>
        </p:nvSpPr>
        <p:spPr/>
        <p:txBody>
          <a:bodyPr/>
          <a:lstStyle/>
          <a:p>
            <a:r>
              <a:rPr lang="es-ES" dirty="0"/>
              <a:t>Módulo 2: Programación Orientada a Objetos</a:t>
            </a:r>
            <a:endParaRPr lang="es-ES_tradnl" dirty="0"/>
          </a:p>
        </p:txBody>
      </p:sp>
      <p:sp>
        <p:nvSpPr>
          <p:cNvPr id="5" name="Slide Number Placeholder 4">
            <a:extLst>
              <a:ext uri="{FF2B5EF4-FFF2-40B4-BE49-F238E27FC236}">
                <a16:creationId xmlns:a16="http://schemas.microsoft.com/office/drawing/2014/main" id="{50675DCB-2A9C-4CFE-B7A7-C9740A6FF83C}"/>
              </a:ext>
            </a:extLst>
          </p:cNvPr>
          <p:cNvSpPr>
            <a:spLocks noGrp="1"/>
          </p:cNvSpPr>
          <p:nvPr>
            <p:ph type="sldNum" sz="quarter" idx="12"/>
          </p:nvPr>
        </p:nvSpPr>
        <p:spPr/>
        <p:txBody>
          <a:bodyPr/>
          <a:lstStyle/>
          <a:p>
            <a:fld id="{D802D9E1-0DDA-174F-9155-A972C397A999}" type="slidenum">
              <a:rPr lang="es-ES_tradnl" smtClean="0"/>
              <a:pPr/>
              <a:t>19</a:t>
            </a:fld>
            <a:endParaRPr lang="es-ES_tradnl" dirty="0"/>
          </a:p>
        </p:txBody>
      </p:sp>
    </p:spTree>
    <p:extLst>
      <p:ext uri="{BB962C8B-B14F-4D97-AF65-F5344CB8AC3E}">
        <p14:creationId xmlns:p14="http://schemas.microsoft.com/office/powerpoint/2010/main" val="257659698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magen 1">
            <a:extLst>
              <a:ext uri="{FF2B5EF4-FFF2-40B4-BE49-F238E27FC236}">
                <a16:creationId xmlns:a16="http://schemas.microsoft.com/office/drawing/2014/main" id="{5F6B77B8-3480-430E-9666-CD2ADC68356B}"/>
              </a:ext>
            </a:extLst>
          </p:cNvPr>
          <p:cNvPicPr>
            <a:picLocks noChangeAspect="1"/>
          </p:cNvPicPr>
          <p:nvPr/>
        </p:nvPicPr>
        <p:blipFill>
          <a:blip r:embed="rId2">
            <a:alphaModFix amt="90000"/>
          </a:blip>
          <a:stretch>
            <a:fillRect/>
          </a:stretch>
        </p:blipFill>
        <p:spPr>
          <a:xfrm>
            <a:off x="7274440" y="1106066"/>
            <a:ext cx="1681656" cy="1014249"/>
          </a:xfrm>
          <a:prstGeom prst="rect">
            <a:avLst/>
          </a:prstGeom>
          <a:effectLst>
            <a:softEdge rad="139700"/>
          </a:effectLst>
        </p:spPr>
      </p:pic>
      <p:sp>
        <p:nvSpPr>
          <p:cNvPr id="2" name="Title 1">
            <a:extLst>
              <a:ext uri="{FF2B5EF4-FFF2-40B4-BE49-F238E27FC236}">
                <a16:creationId xmlns:a16="http://schemas.microsoft.com/office/drawing/2014/main" id="{82C521A2-8761-4043-B158-5F7798DD25D4}"/>
              </a:ext>
            </a:extLst>
          </p:cNvPr>
          <p:cNvSpPr>
            <a:spLocks noGrp="1"/>
          </p:cNvSpPr>
          <p:nvPr>
            <p:ph type="title"/>
          </p:nvPr>
        </p:nvSpPr>
        <p:spPr/>
        <p:txBody>
          <a:bodyPr/>
          <a:lstStyle/>
          <a:p>
            <a:r>
              <a:rPr lang="es-ES_tradnl" b="1" dirty="0"/>
              <a:t>Diagrama de Casos de Uso</a:t>
            </a:r>
            <a:br>
              <a:rPr lang="es-ES_tradnl" b="1" dirty="0"/>
            </a:br>
            <a:r>
              <a:rPr lang="es-ES_tradnl" sz="2800" i="1" dirty="0" err="1"/>
              <a:t>Template</a:t>
            </a:r>
            <a:r>
              <a:rPr lang="es-ES_tradnl" sz="2800" i="1" dirty="0"/>
              <a:t> de Especificación de Casos de Uso</a:t>
            </a:r>
            <a:endParaRPr lang="es-CO" sz="2800" i="1" dirty="0"/>
          </a:p>
        </p:txBody>
      </p:sp>
      <p:sp>
        <p:nvSpPr>
          <p:cNvPr id="3" name="Content Placeholder 2">
            <a:extLst>
              <a:ext uri="{FF2B5EF4-FFF2-40B4-BE49-F238E27FC236}">
                <a16:creationId xmlns:a16="http://schemas.microsoft.com/office/drawing/2014/main" id="{0115BE68-D266-4E9F-B4DD-2A9D73A3DBD7}"/>
              </a:ext>
            </a:extLst>
          </p:cNvPr>
          <p:cNvSpPr>
            <a:spLocks noGrp="1"/>
          </p:cNvSpPr>
          <p:nvPr>
            <p:ph idx="1"/>
          </p:nvPr>
        </p:nvSpPr>
        <p:spPr>
          <a:xfrm>
            <a:off x="628650" y="2160000"/>
            <a:ext cx="8327446" cy="4191814"/>
          </a:xfrm>
        </p:spPr>
        <p:txBody>
          <a:bodyPr>
            <a:normAutofit fontScale="92500" lnSpcReduction="20000"/>
          </a:bodyPr>
          <a:lstStyle/>
          <a:p>
            <a:pPr marL="571500" indent="-571500">
              <a:lnSpc>
                <a:spcPct val="150000"/>
              </a:lnSpc>
              <a:buFont typeface="Arial" charset="0"/>
              <a:buChar char="•"/>
            </a:pPr>
            <a:r>
              <a:rPr lang="es-ES_tradnl" sz="2400" b="1" dirty="0"/>
              <a:t>Pre  Condiciones</a:t>
            </a:r>
            <a:r>
              <a:rPr lang="es-ES_tradnl" sz="2400" dirty="0"/>
              <a:t>: Condiciones que tienen que ser verdaderas para que el caso de uso se pueda desarrollar. </a:t>
            </a:r>
          </a:p>
          <a:p>
            <a:pPr marL="571500" indent="-571500">
              <a:lnSpc>
                <a:spcPct val="150000"/>
              </a:lnSpc>
              <a:buFont typeface="Arial" charset="0"/>
              <a:buChar char="•"/>
            </a:pPr>
            <a:r>
              <a:rPr lang="es-ES_tradnl" sz="2400" b="1" dirty="0"/>
              <a:t>Post Condiciones</a:t>
            </a:r>
            <a:r>
              <a:rPr lang="es-ES_tradnl" sz="2400" dirty="0"/>
              <a:t>: Condiciones que tienen que ser verdaderas una vez que el caso de uso sea desarrollado</a:t>
            </a:r>
          </a:p>
          <a:p>
            <a:pPr marL="571500" indent="-571500">
              <a:lnSpc>
                <a:spcPct val="150000"/>
              </a:lnSpc>
              <a:buFont typeface="Arial" charset="0"/>
              <a:buChar char="•"/>
            </a:pPr>
            <a:r>
              <a:rPr lang="es-ES_tradnl" sz="2400" b="1" dirty="0"/>
              <a:t>Casos de Uso que Extiende</a:t>
            </a:r>
            <a:r>
              <a:rPr lang="es-ES_tradnl" sz="2400" dirty="0"/>
              <a:t>: Casos de uso que extiende</a:t>
            </a:r>
          </a:p>
          <a:p>
            <a:pPr marL="571500" indent="-571500">
              <a:lnSpc>
                <a:spcPct val="150000"/>
              </a:lnSpc>
              <a:buFont typeface="Arial" charset="0"/>
              <a:buChar char="•"/>
            </a:pPr>
            <a:r>
              <a:rPr lang="es-ES_tradnl" sz="2400" b="1" dirty="0"/>
              <a:t>Casos de Uso Incluido</a:t>
            </a:r>
            <a:r>
              <a:rPr lang="es-ES_tradnl" sz="2400" dirty="0"/>
              <a:t>: Casos de usos incluidos</a:t>
            </a:r>
          </a:p>
          <a:p>
            <a:pPr marL="571500" indent="-571500">
              <a:lnSpc>
                <a:spcPct val="150000"/>
              </a:lnSpc>
              <a:buFont typeface="Arial" charset="0"/>
              <a:buChar char="•"/>
            </a:pPr>
            <a:r>
              <a:rPr lang="es-ES_tradnl" sz="2400" b="1" dirty="0"/>
              <a:t>Terminación</a:t>
            </a:r>
            <a:r>
              <a:rPr lang="es-ES_tradnl" sz="2400" dirty="0"/>
              <a:t>: Situaciones por las que el caso de uso termina</a:t>
            </a:r>
          </a:p>
          <a:p>
            <a:pPr marL="571500" indent="-571500">
              <a:lnSpc>
                <a:spcPct val="150000"/>
              </a:lnSpc>
              <a:buFont typeface="Arial" charset="0"/>
              <a:buChar char="•"/>
            </a:pPr>
            <a:endParaRPr lang="es-ES_tradnl" sz="2400" dirty="0"/>
          </a:p>
          <a:p>
            <a:pPr marL="571500" indent="-571500">
              <a:lnSpc>
                <a:spcPct val="150000"/>
              </a:lnSpc>
              <a:buFont typeface="Arial" charset="0"/>
              <a:buChar char="•"/>
            </a:pPr>
            <a:endParaRPr lang="es-ES_tradnl" sz="2400" dirty="0"/>
          </a:p>
        </p:txBody>
      </p:sp>
      <p:sp>
        <p:nvSpPr>
          <p:cNvPr id="4" name="Footer Placeholder 3">
            <a:extLst>
              <a:ext uri="{FF2B5EF4-FFF2-40B4-BE49-F238E27FC236}">
                <a16:creationId xmlns:a16="http://schemas.microsoft.com/office/drawing/2014/main" id="{32CCE652-0578-42FD-884F-AB31D3997A38}"/>
              </a:ext>
            </a:extLst>
          </p:cNvPr>
          <p:cNvSpPr>
            <a:spLocks noGrp="1"/>
          </p:cNvSpPr>
          <p:nvPr>
            <p:ph type="ftr" sz="quarter" idx="11"/>
          </p:nvPr>
        </p:nvSpPr>
        <p:spPr/>
        <p:txBody>
          <a:bodyPr/>
          <a:lstStyle/>
          <a:p>
            <a:r>
              <a:rPr lang="es-ES" dirty="0"/>
              <a:t>Módulo 2: Programación Orientada a Objetos</a:t>
            </a:r>
            <a:endParaRPr lang="es-ES_tradnl" dirty="0"/>
          </a:p>
        </p:txBody>
      </p:sp>
      <p:sp>
        <p:nvSpPr>
          <p:cNvPr id="5" name="Slide Number Placeholder 4">
            <a:extLst>
              <a:ext uri="{FF2B5EF4-FFF2-40B4-BE49-F238E27FC236}">
                <a16:creationId xmlns:a16="http://schemas.microsoft.com/office/drawing/2014/main" id="{50675DCB-2A9C-4CFE-B7A7-C9740A6FF83C}"/>
              </a:ext>
            </a:extLst>
          </p:cNvPr>
          <p:cNvSpPr>
            <a:spLocks noGrp="1"/>
          </p:cNvSpPr>
          <p:nvPr>
            <p:ph type="sldNum" sz="quarter" idx="12"/>
          </p:nvPr>
        </p:nvSpPr>
        <p:spPr/>
        <p:txBody>
          <a:bodyPr/>
          <a:lstStyle/>
          <a:p>
            <a:fld id="{D802D9E1-0DDA-174F-9155-A972C397A999}" type="slidenum">
              <a:rPr lang="es-ES_tradnl" smtClean="0"/>
              <a:pPr/>
              <a:t>20</a:t>
            </a:fld>
            <a:endParaRPr lang="es-ES_tradnl" dirty="0"/>
          </a:p>
        </p:txBody>
      </p:sp>
    </p:spTree>
    <p:extLst>
      <p:ext uri="{BB962C8B-B14F-4D97-AF65-F5344CB8AC3E}">
        <p14:creationId xmlns:p14="http://schemas.microsoft.com/office/powerpoint/2010/main" val="293814432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magen 1">
            <a:extLst>
              <a:ext uri="{FF2B5EF4-FFF2-40B4-BE49-F238E27FC236}">
                <a16:creationId xmlns:a16="http://schemas.microsoft.com/office/drawing/2014/main" id="{5F6B77B8-3480-430E-9666-CD2ADC68356B}"/>
              </a:ext>
            </a:extLst>
          </p:cNvPr>
          <p:cNvPicPr>
            <a:picLocks noChangeAspect="1"/>
          </p:cNvPicPr>
          <p:nvPr/>
        </p:nvPicPr>
        <p:blipFill>
          <a:blip r:embed="rId2">
            <a:alphaModFix amt="90000"/>
          </a:blip>
          <a:stretch>
            <a:fillRect/>
          </a:stretch>
        </p:blipFill>
        <p:spPr>
          <a:xfrm>
            <a:off x="7274440" y="958728"/>
            <a:ext cx="1681656" cy="1014249"/>
          </a:xfrm>
          <a:prstGeom prst="rect">
            <a:avLst/>
          </a:prstGeom>
          <a:effectLst>
            <a:softEdge rad="139700"/>
          </a:effectLst>
        </p:spPr>
      </p:pic>
      <p:sp>
        <p:nvSpPr>
          <p:cNvPr id="2" name="Title 1">
            <a:extLst>
              <a:ext uri="{FF2B5EF4-FFF2-40B4-BE49-F238E27FC236}">
                <a16:creationId xmlns:a16="http://schemas.microsoft.com/office/drawing/2014/main" id="{82C521A2-8761-4043-B158-5F7798DD25D4}"/>
              </a:ext>
            </a:extLst>
          </p:cNvPr>
          <p:cNvSpPr>
            <a:spLocks noGrp="1"/>
          </p:cNvSpPr>
          <p:nvPr>
            <p:ph type="title"/>
          </p:nvPr>
        </p:nvSpPr>
        <p:spPr/>
        <p:txBody>
          <a:bodyPr/>
          <a:lstStyle/>
          <a:p>
            <a:r>
              <a:rPr lang="es-ES_tradnl" b="1" dirty="0"/>
              <a:t>Diagrama de Casos de Uso</a:t>
            </a:r>
            <a:br>
              <a:rPr lang="es-ES_tradnl" b="1" dirty="0"/>
            </a:br>
            <a:r>
              <a:rPr lang="es-ES_tradnl" sz="2800" i="1" dirty="0" err="1"/>
              <a:t>Template</a:t>
            </a:r>
            <a:r>
              <a:rPr lang="es-ES_tradnl" sz="2800" i="1" dirty="0"/>
              <a:t> Especificación de Casos de Uso</a:t>
            </a:r>
            <a:endParaRPr lang="es-CO" sz="2800" i="1" dirty="0"/>
          </a:p>
        </p:txBody>
      </p:sp>
      <p:sp>
        <p:nvSpPr>
          <p:cNvPr id="4" name="Footer Placeholder 3">
            <a:extLst>
              <a:ext uri="{FF2B5EF4-FFF2-40B4-BE49-F238E27FC236}">
                <a16:creationId xmlns:a16="http://schemas.microsoft.com/office/drawing/2014/main" id="{32CCE652-0578-42FD-884F-AB31D3997A38}"/>
              </a:ext>
            </a:extLst>
          </p:cNvPr>
          <p:cNvSpPr>
            <a:spLocks noGrp="1"/>
          </p:cNvSpPr>
          <p:nvPr>
            <p:ph type="ftr" sz="quarter" idx="11"/>
          </p:nvPr>
        </p:nvSpPr>
        <p:spPr/>
        <p:txBody>
          <a:bodyPr/>
          <a:lstStyle/>
          <a:p>
            <a:r>
              <a:rPr lang="es-ES" dirty="0"/>
              <a:t>Módulo 2: Programación Orientada a Objetos</a:t>
            </a:r>
            <a:endParaRPr lang="es-ES_tradnl" dirty="0"/>
          </a:p>
        </p:txBody>
      </p:sp>
      <p:sp>
        <p:nvSpPr>
          <p:cNvPr id="5" name="Slide Number Placeholder 4">
            <a:extLst>
              <a:ext uri="{FF2B5EF4-FFF2-40B4-BE49-F238E27FC236}">
                <a16:creationId xmlns:a16="http://schemas.microsoft.com/office/drawing/2014/main" id="{50675DCB-2A9C-4CFE-B7A7-C9740A6FF83C}"/>
              </a:ext>
            </a:extLst>
          </p:cNvPr>
          <p:cNvSpPr>
            <a:spLocks noGrp="1"/>
          </p:cNvSpPr>
          <p:nvPr>
            <p:ph type="sldNum" sz="quarter" idx="12"/>
          </p:nvPr>
        </p:nvSpPr>
        <p:spPr/>
        <p:txBody>
          <a:bodyPr/>
          <a:lstStyle/>
          <a:p>
            <a:fld id="{D802D9E1-0DDA-174F-9155-A972C397A999}" type="slidenum">
              <a:rPr lang="es-ES_tradnl" smtClean="0"/>
              <a:pPr/>
              <a:t>21</a:t>
            </a:fld>
            <a:endParaRPr lang="es-ES_tradnl" dirty="0"/>
          </a:p>
        </p:txBody>
      </p:sp>
      <p:graphicFrame>
        <p:nvGraphicFramePr>
          <p:cNvPr id="9" name="Tabla 7">
            <a:extLst>
              <a:ext uri="{FF2B5EF4-FFF2-40B4-BE49-F238E27FC236}">
                <a16:creationId xmlns:a16="http://schemas.microsoft.com/office/drawing/2014/main" id="{E8D24D31-5425-4B65-89D6-0FBEC57BA5CC}"/>
              </a:ext>
            </a:extLst>
          </p:cNvPr>
          <p:cNvGraphicFramePr>
            <a:graphicFrameLocks noGrp="1"/>
          </p:cNvGraphicFramePr>
          <p:nvPr>
            <p:extLst>
              <p:ext uri="{D42A27DB-BD31-4B8C-83A1-F6EECF244321}">
                <p14:modId xmlns:p14="http://schemas.microsoft.com/office/powerpoint/2010/main" val="2008376971"/>
              </p:ext>
            </p:extLst>
          </p:nvPr>
        </p:nvGraphicFramePr>
        <p:xfrm>
          <a:off x="326798" y="2053752"/>
          <a:ext cx="8188552" cy="4587312"/>
        </p:xfrm>
        <a:graphic>
          <a:graphicData uri="http://schemas.openxmlformats.org/drawingml/2006/table">
            <a:tbl>
              <a:tblPr>
                <a:tableStyleId>{793D81CF-94F2-401A-BA57-92F5A7B2D0C5}</a:tableStyleId>
              </a:tblPr>
              <a:tblGrid>
                <a:gridCol w="4724173">
                  <a:extLst>
                    <a:ext uri="{9D8B030D-6E8A-4147-A177-3AD203B41FA5}">
                      <a16:colId xmlns:a16="http://schemas.microsoft.com/office/drawing/2014/main" val="20000"/>
                    </a:ext>
                  </a:extLst>
                </a:gridCol>
                <a:gridCol w="3464379">
                  <a:extLst>
                    <a:ext uri="{9D8B030D-6E8A-4147-A177-3AD203B41FA5}">
                      <a16:colId xmlns:a16="http://schemas.microsoft.com/office/drawing/2014/main" val="20001"/>
                    </a:ext>
                  </a:extLst>
                </a:gridCol>
              </a:tblGrid>
              <a:tr h="391184">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s-ES_tradnl" sz="1600" b="1" u="none" strike="noStrike" kern="0" cap="none" spc="0" normalizeH="0" baseline="0" noProof="0" dirty="0">
                          <a:ln>
                            <a:noFill/>
                          </a:ln>
                          <a:effectLst/>
                          <a:uLnTx/>
                          <a:uFillTx/>
                          <a:latin typeface="Arial" panose="020B0604020202020204" pitchFamily="34" charset="0"/>
                          <a:cs typeface="Arial" panose="020B0604020202020204" pitchFamily="34" charset="0"/>
                          <a:sym typeface="Arial"/>
                        </a:rPr>
                        <a:t>Nombre del CU</a:t>
                      </a:r>
                      <a:endParaRPr lang="es-ES_tradnl" sz="1600" b="1" dirty="0">
                        <a:latin typeface="Arial" panose="020B0604020202020204" pitchFamily="34" charset="0"/>
                        <a:cs typeface="Arial" panose="020B0604020202020204" pitchFamily="34" charset="0"/>
                      </a:endParaRPr>
                    </a:p>
                  </a:txBody>
                  <a:tcPr anchor="ctr"/>
                </a:tc>
                <a:tc>
                  <a:txBody>
                    <a:bodyPr/>
                    <a:lstStyle/>
                    <a:p>
                      <a:pPr algn="ctr"/>
                      <a:r>
                        <a:rPr lang="es-ES_tradnl" sz="1400" b="0" dirty="0">
                          <a:latin typeface="Arial" panose="020B0604020202020204" pitchFamily="34" charset="0"/>
                          <a:cs typeface="Arial" panose="020B0604020202020204" pitchFamily="34" charset="0"/>
                        </a:rPr>
                        <a:t>Realizar Pago</a:t>
                      </a:r>
                    </a:p>
                  </a:txBody>
                  <a:tcPr anchor="ctr"/>
                </a:tc>
                <a:extLst>
                  <a:ext uri="{0D108BD9-81ED-4DB2-BD59-A6C34878D82A}">
                    <a16:rowId xmlns:a16="http://schemas.microsoft.com/office/drawing/2014/main" val="10000"/>
                  </a:ext>
                </a:extLst>
              </a:tr>
              <a:tr h="296631">
                <a:tc>
                  <a:txBody>
                    <a:bodyPr/>
                    <a:lstStyle/>
                    <a:p>
                      <a:pPr algn="ctr"/>
                      <a:r>
                        <a:rPr lang="es-ES_tradnl" sz="1600" b="1" dirty="0">
                          <a:latin typeface="Arial" panose="020B0604020202020204" pitchFamily="34" charset="0"/>
                          <a:cs typeface="Arial" panose="020B0604020202020204" pitchFamily="34" charset="0"/>
                        </a:rPr>
                        <a:t>Actor Principal</a:t>
                      </a:r>
                    </a:p>
                  </a:txBody>
                  <a:tcPr anchor="ctr"/>
                </a:tc>
                <a:tc>
                  <a:txBody>
                    <a:bodyPr/>
                    <a:lstStyle/>
                    <a:p>
                      <a:pPr algn="ctr"/>
                      <a:r>
                        <a:rPr lang="es-ES_tradnl" sz="1400" b="0" dirty="0">
                          <a:latin typeface="Arial" panose="020B0604020202020204" pitchFamily="34" charset="0"/>
                          <a:cs typeface="Arial" panose="020B0604020202020204" pitchFamily="34" charset="0"/>
                        </a:rPr>
                        <a:t>Cliente</a:t>
                      </a:r>
                    </a:p>
                  </a:txBody>
                  <a:tcPr anchor="ctr"/>
                </a:tc>
                <a:extLst>
                  <a:ext uri="{0D108BD9-81ED-4DB2-BD59-A6C34878D82A}">
                    <a16:rowId xmlns:a16="http://schemas.microsoft.com/office/drawing/2014/main" val="10001"/>
                  </a:ext>
                </a:extLst>
              </a:tr>
              <a:tr h="195732">
                <a:tc>
                  <a:txBody>
                    <a:bodyPr/>
                    <a:lstStyle/>
                    <a:p>
                      <a:pPr algn="ctr"/>
                      <a:r>
                        <a:rPr lang="es-ES_tradnl" sz="1600" b="1" dirty="0">
                          <a:latin typeface="Arial" panose="020B0604020202020204" pitchFamily="34" charset="0"/>
                          <a:cs typeface="Arial" panose="020B0604020202020204" pitchFamily="34" charset="0"/>
                        </a:rPr>
                        <a:t>Actores Secundarios</a:t>
                      </a:r>
                    </a:p>
                  </a:txBody>
                  <a:tcPr anchor="ctr"/>
                </a:tc>
                <a:tc>
                  <a:txBody>
                    <a:bodyPr/>
                    <a:lstStyle/>
                    <a:p>
                      <a:pPr algn="ctr"/>
                      <a:r>
                        <a:rPr lang="es-ES_tradnl" sz="1400" b="0" dirty="0">
                          <a:latin typeface="Arial" panose="020B0604020202020204" pitchFamily="34" charset="0"/>
                          <a:cs typeface="Arial" panose="020B0604020202020204" pitchFamily="34" charset="0"/>
                        </a:rPr>
                        <a:t>Sistema Financiero</a:t>
                      </a:r>
                    </a:p>
                  </a:txBody>
                  <a:tcPr anchor="ctr"/>
                </a:tc>
                <a:extLst>
                  <a:ext uri="{0D108BD9-81ED-4DB2-BD59-A6C34878D82A}">
                    <a16:rowId xmlns:a16="http://schemas.microsoft.com/office/drawing/2014/main" val="10002"/>
                  </a:ext>
                </a:extLst>
              </a:tr>
              <a:tr h="283520">
                <a:tc>
                  <a:txBody>
                    <a:bodyPr/>
                    <a:lstStyle/>
                    <a:p>
                      <a:pPr algn="ctr"/>
                      <a:r>
                        <a:rPr lang="es-ES_tradnl" sz="1600" b="1" dirty="0">
                          <a:latin typeface="Arial" panose="020B0604020202020204" pitchFamily="34" charset="0"/>
                          <a:cs typeface="Arial" panose="020B0604020202020204" pitchFamily="34" charset="0"/>
                        </a:rPr>
                        <a:t>Objetivo / Descripción Breve</a:t>
                      </a:r>
                    </a:p>
                  </a:txBody>
                  <a:tcPr anchor="ctr"/>
                </a:tc>
                <a:tc>
                  <a:txBody>
                    <a:bodyPr/>
                    <a:lstStyle/>
                    <a:p>
                      <a:pPr algn="ctr"/>
                      <a:r>
                        <a:rPr lang="es-ES_tradnl" sz="1400" b="0" dirty="0">
                          <a:latin typeface="Arial" panose="020B0604020202020204" pitchFamily="34" charset="0"/>
                          <a:cs typeface="Arial" panose="020B0604020202020204" pitchFamily="34" charset="0"/>
                        </a:rPr>
                        <a:t>Este CU tiene como objetivo </a:t>
                      </a:r>
                      <a:r>
                        <a:rPr lang="mr-IN" sz="1400" b="0" dirty="0">
                          <a:latin typeface="Arial" panose="020B0604020202020204" pitchFamily="34" charset="0"/>
                        </a:rPr>
                        <a:t>…</a:t>
                      </a:r>
                      <a:endParaRPr lang="es-ES_tradnl" sz="1400" b="0"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val="10003"/>
                  </a:ext>
                </a:extLst>
              </a:tr>
              <a:tr h="906231">
                <a:tc>
                  <a:txBody>
                    <a:bodyPr/>
                    <a:lstStyle/>
                    <a:p>
                      <a:pPr algn="ctr"/>
                      <a:r>
                        <a:rPr lang="es-ES_tradnl" sz="1600" b="1" dirty="0">
                          <a:latin typeface="Arial" panose="020B0604020202020204" pitchFamily="34" charset="0"/>
                          <a:cs typeface="Arial" panose="020B0604020202020204" pitchFamily="34" charset="0"/>
                        </a:rPr>
                        <a:t>Flujo</a:t>
                      </a:r>
                      <a:r>
                        <a:rPr lang="es-ES_tradnl" sz="1600" b="1" baseline="0" dirty="0">
                          <a:latin typeface="Arial" panose="020B0604020202020204" pitchFamily="34" charset="0"/>
                          <a:cs typeface="Arial" panose="020B0604020202020204" pitchFamily="34" charset="0"/>
                        </a:rPr>
                        <a:t> </a:t>
                      </a:r>
                      <a:r>
                        <a:rPr lang="es-ES_tradnl" sz="1600" b="1" dirty="0">
                          <a:latin typeface="Arial" panose="020B0604020202020204" pitchFamily="34" charset="0"/>
                          <a:cs typeface="Arial" panose="020B0604020202020204" pitchFamily="34" charset="0"/>
                        </a:rPr>
                        <a:t>Básico</a:t>
                      </a:r>
                    </a:p>
                  </a:txBody>
                  <a:tcPr anchor="ctr"/>
                </a:tc>
                <a:tc>
                  <a:txBody>
                    <a:bodyPr/>
                    <a:lstStyle/>
                    <a:p>
                      <a:pPr algn="l"/>
                      <a:r>
                        <a:rPr lang="es-ES_tradnl" sz="1400" b="0" dirty="0">
                          <a:latin typeface="Arial" panose="020B0604020202020204" pitchFamily="34" charset="0"/>
                          <a:cs typeface="Arial" panose="020B0604020202020204" pitchFamily="34" charset="0"/>
                        </a:rPr>
                        <a:t>1. Este CU</a:t>
                      </a:r>
                      <a:r>
                        <a:rPr lang="es-ES_tradnl" sz="1400" b="0" baseline="0" dirty="0">
                          <a:latin typeface="Arial" panose="020B0604020202020204" pitchFamily="34" charset="0"/>
                          <a:cs typeface="Arial" panose="020B0604020202020204" pitchFamily="34" charset="0"/>
                        </a:rPr>
                        <a:t> comienza cuando</a:t>
                      </a:r>
                      <a:endParaRPr lang="es-ES_tradnl" sz="1400" b="0" dirty="0">
                        <a:latin typeface="Arial" panose="020B0604020202020204" pitchFamily="34" charset="0"/>
                        <a:cs typeface="Arial" panose="020B0604020202020204" pitchFamily="34" charset="0"/>
                      </a:endParaRPr>
                    </a:p>
                    <a:p>
                      <a:pPr algn="l"/>
                      <a:r>
                        <a:rPr lang="es-ES_tradnl" sz="1400" b="0" dirty="0">
                          <a:latin typeface="Arial" panose="020B0604020202020204" pitchFamily="34" charset="0"/>
                          <a:cs typeface="Arial" panose="020B0604020202020204" pitchFamily="34" charset="0"/>
                        </a:rPr>
                        <a:t>2.</a:t>
                      </a:r>
                    </a:p>
                    <a:p>
                      <a:pPr algn="l"/>
                      <a:r>
                        <a:rPr lang="mr-IN" sz="1400" b="0" dirty="0">
                          <a:latin typeface="Arial" panose="020B0604020202020204" pitchFamily="34" charset="0"/>
                        </a:rPr>
                        <a:t>…</a:t>
                      </a:r>
                      <a:endParaRPr lang="es-ES" sz="1400" b="0" dirty="0">
                        <a:latin typeface="Arial" panose="020B0604020202020204" pitchFamily="34" charset="0"/>
                        <a:cs typeface="Arial" panose="020B0604020202020204" pitchFamily="34" charset="0"/>
                      </a:endParaRPr>
                    </a:p>
                    <a:p>
                      <a:pPr algn="l"/>
                      <a:r>
                        <a:rPr lang="es-ES" sz="1400" b="0" dirty="0">
                          <a:latin typeface="Arial" panose="020B0604020202020204" pitchFamily="34" charset="0"/>
                          <a:cs typeface="Arial" panose="020B0604020202020204" pitchFamily="34" charset="0"/>
                        </a:rPr>
                        <a:t>n. El CU termina.</a:t>
                      </a:r>
                      <a:endParaRPr lang="es-ES_tradnl" sz="1400" b="0"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val="10004"/>
                  </a:ext>
                </a:extLst>
              </a:tr>
              <a:tr h="742034">
                <a:tc>
                  <a:txBody>
                    <a:bodyPr/>
                    <a:lstStyle/>
                    <a:p>
                      <a:pPr algn="ctr"/>
                      <a:r>
                        <a:rPr lang="es-ES_tradnl" sz="1600" b="1" dirty="0">
                          <a:latin typeface="Arial" panose="020B0604020202020204" pitchFamily="34" charset="0"/>
                          <a:cs typeface="Arial" panose="020B0604020202020204" pitchFamily="34" charset="0"/>
                        </a:rPr>
                        <a:t>Flujos</a:t>
                      </a:r>
                      <a:r>
                        <a:rPr lang="es-ES_tradnl" sz="1600" b="1" baseline="0" dirty="0">
                          <a:latin typeface="Arial" panose="020B0604020202020204" pitchFamily="34" charset="0"/>
                          <a:cs typeface="Arial" panose="020B0604020202020204" pitchFamily="34" charset="0"/>
                        </a:rPr>
                        <a:t> Alternativos</a:t>
                      </a:r>
                      <a:endParaRPr lang="es-ES_tradnl" sz="1600" b="1" dirty="0">
                        <a:latin typeface="Arial" panose="020B0604020202020204" pitchFamily="34" charset="0"/>
                        <a:cs typeface="Arial" panose="020B0604020202020204" pitchFamily="34" charset="0"/>
                      </a:endParaRPr>
                    </a:p>
                  </a:txBody>
                  <a:tcPr anchor="ctr"/>
                </a:tc>
                <a:tc>
                  <a:txBody>
                    <a:bodyPr/>
                    <a:lstStyle/>
                    <a:p>
                      <a:pPr algn="l"/>
                      <a:r>
                        <a:rPr lang="es-ES_tradnl" sz="1400" b="0" dirty="0">
                          <a:latin typeface="Arial" panose="020B0604020202020204" pitchFamily="34" charset="0"/>
                          <a:cs typeface="Arial" panose="020B0604020202020204" pitchFamily="34" charset="0"/>
                        </a:rPr>
                        <a:t>A1. Sin</a:t>
                      </a:r>
                      <a:r>
                        <a:rPr lang="es-ES_tradnl" sz="1400" b="0" baseline="0" dirty="0">
                          <a:latin typeface="Arial" panose="020B0604020202020204" pitchFamily="34" charset="0"/>
                          <a:cs typeface="Arial" panose="020B0604020202020204" pitchFamily="34" charset="0"/>
                        </a:rPr>
                        <a:t> dinero.</a:t>
                      </a:r>
                    </a:p>
                    <a:p>
                      <a:pPr algn="l"/>
                      <a:r>
                        <a:rPr lang="es-ES_tradnl" sz="1400" b="0" dirty="0">
                          <a:latin typeface="Arial" panose="020B0604020202020204" pitchFamily="34" charset="0"/>
                          <a:cs typeface="Arial" panose="020B0604020202020204" pitchFamily="34" charset="0"/>
                        </a:rPr>
                        <a:t>A1.1 El sistema</a:t>
                      </a:r>
                      <a:r>
                        <a:rPr lang="es-ES_tradnl" sz="1400" b="0" baseline="0" dirty="0">
                          <a:latin typeface="Arial" panose="020B0604020202020204" pitchFamily="34" charset="0"/>
                          <a:cs typeface="Arial" panose="020B0604020202020204" pitchFamily="34" charset="0"/>
                        </a:rPr>
                        <a:t> determina la falta de fondos.</a:t>
                      </a:r>
                    </a:p>
                    <a:p>
                      <a:pPr algn="l"/>
                      <a:r>
                        <a:rPr lang="mr-IN" sz="1400" b="0" baseline="0" dirty="0">
                          <a:latin typeface="Arial" panose="020B0604020202020204" pitchFamily="34" charset="0"/>
                        </a:rPr>
                        <a:t>…</a:t>
                      </a:r>
                      <a:endParaRPr lang="es-ES_tradnl" sz="1400" b="0"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val="10005"/>
                  </a:ext>
                </a:extLst>
              </a:tr>
              <a:tr h="495500">
                <a:tc>
                  <a:txBody>
                    <a:bodyPr/>
                    <a:lstStyle/>
                    <a:p>
                      <a:pPr algn="ctr"/>
                      <a:r>
                        <a:rPr lang="es-ES_tradnl" sz="1600" b="1" dirty="0">
                          <a:latin typeface="Arial" panose="020B0604020202020204" pitchFamily="34" charset="0"/>
                          <a:cs typeface="Arial" panose="020B0604020202020204" pitchFamily="34" charset="0"/>
                        </a:rPr>
                        <a:t>Pre- y post-condiciones</a:t>
                      </a:r>
                    </a:p>
                  </a:txBody>
                  <a:tcPr anchor="ctr"/>
                </a:tc>
                <a:tc>
                  <a:txBody>
                    <a:bodyPr/>
                    <a:lstStyle/>
                    <a:p>
                      <a:pPr algn="l"/>
                      <a:r>
                        <a:rPr lang="es-ES_tradnl" sz="1400" b="0" dirty="0">
                          <a:latin typeface="Arial" panose="020B0604020202020204" pitchFamily="34" charset="0"/>
                          <a:cs typeface="Arial" panose="020B0604020202020204" pitchFamily="34" charset="0"/>
                        </a:rPr>
                        <a:t>[PRE] La</a:t>
                      </a:r>
                      <a:r>
                        <a:rPr lang="es-ES_tradnl" sz="1400" b="0" baseline="0" dirty="0">
                          <a:latin typeface="Arial" panose="020B0604020202020204" pitchFamily="34" charset="0"/>
                          <a:cs typeface="Arial" panose="020B0604020202020204" pitchFamily="34" charset="0"/>
                        </a:rPr>
                        <a:t> cliente está identificado.</a:t>
                      </a:r>
                      <a:endParaRPr lang="es-ES_tradnl" sz="1400" b="0" dirty="0">
                        <a:latin typeface="Arial" panose="020B0604020202020204" pitchFamily="34" charset="0"/>
                        <a:cs typeface="Arial" panose="020B0604020202020204" pitchFamily="34" charset="0"/>
                      </a:endParaRPr>
                    </a:p>
                    <a:p>
                      <a:pPr algn="l"/>
                      <a:r>
                        <a:rPr lang="es-ES_tradnl" sz="1400" b="0" dirty="0">
                          <a:latin typeface="Arial" panose="020B0604020202020204" pitchFamily="34" charset="0"/>
                          <a:cs typeface="Arial" panose="020B0604020202020204" pitchFamily="34" charset="0"/>
                        </a:rPr>
                        <a:t>[POST] La</a:t>
                      </a:r>
                      <a:r>
                        <a:rPr lang="es-ES_tradnl" sz="1400" b="0" baseline="0" dirty="0">
                          <a:latin typeface="Arial" panose="020B0604020202020204" pitchFamily="34" charset="0"/>
                          <a:cs typeface="Arial" panose="020B0604020202020204" pitchFamily="34" charset="0"/>
                        </a:rPr>
                        <a:t> </a:t>
                      </a:r>
                      <a:r>
                        <a:rPr lang="es-ES_tradnl" sz="1400" b="0" dirty="0">
                          <a:latin typeface="Arial" panose="020B0604020202020204" pitchFamily="34" charset="0"/>
                          <a:cs typeface="Arial" panose="020B0604020202020204" pitchFamily="34" charset="0"/>
                        </a:rPr>
                        <a:t>transacción es registrada.</a:t>
                      </a:r>
                    </a:p>
                  </a:txBody>
                  <a:tcPr anchor="ctr"/>
                </a:tc>
                <a:extLst>
                  <a:ext uri="{0D108BD9-81ED-4DB2-BD59-A6C34878D82A}">
                    <a16:rowId xmlns:a16="http://schemas.microsoft.com/office/drawing/2014/main" val="10006"/>
                  </a:ext>
                </a:extLst>
              </a:tr>
              <a:tr h="391184">
                <a:tc>
                  <a:txBody>
                    <a:bodyPr/>
                    <a:lstStyle/>
                    <a:p>
                      <a:pPr algn="ctr"/>
                      <a:r>
                        <a:rPr lang="es-ES_tradnl" sz="1600" b="1" dirty="0">
                          <a:latin typeface="Arial" panose="020B0604020202020204" pitchFamily="34" charset="0"/>
                          <a:cs typeface="Arial" panose="020B0604020202020204" pitchFamily="34" charset="0"/>
                        </a:rPr>
                        <a:t>Casos de usos extendidos</a:t>
                      </a:r>
                    </a:p>
                  </a:txBody>
                  <a:tcPr anchor="ctr"/>
                </a:tc>
                <a:tc>
                  <a:txBody>
                    <a:bodyPr/>
                    <a:lstStyle/>
                    <a:p>
                      <a:pPr algn="ctr"/>
                      <a:r>
                        <a:rPr lang="es-ES_tradnl" sz="1400" b="0" dirty="0">
                          <a:latin typeface="Arial" panose="020B0604020202020204" pitchFamily="34" charset="0"/>
                          <a:cs typeface="Arial" panose="020B0604020202020204" pitchFamily="34" charset="0"/>
                        </a:rPr>
                        <a:t>-</a:t>
                      </a:r>
                    </a:p>
                  </a:txBody>
                  <a:tcPr anchor="ctr"/>
                </a:tc>
                <a:extLst>
                  <a:ext uri="{0D108BD9-81ED-4DB2-BD59-A6C34878D82A}">
                    <a16:rowId xmlns:a16="http://schemas.microsoft.com/office/drawing/2014/main" val="10007"/>
                  </a:ext>
                </a:extLst>
              </a:tr>
              <a:tr h="391184">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1600" b="1" dirty="0">
                          <a:latin typeface="Arial" panose="020B0604020202020204" pitchFamily="34" charset="0"/>
                          <a:cs typeface="Arial" panose="020B0604020202020204" pitchFamily="34" charset="0"/>
                        </a:rPr>
                        <a:t>Casos de usos incluidos</a:t>
                      </a:r>
                    </a:p>
                  </a:txBody>
                  <a:tcPr anchor="ctr"/>
                </a:tc>
                <a:tc>
                  <a:txBody>
                    <a:bodyPr/>
                    <a:lstStyle/>
                    <a:p>
                      <a:pPr algn="ctr"/>
                      <a:endParaRPr lang="es-ES_tradnl" sz="1400" b="0"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val="3973147296"/>
                  </a:ext>
                </a:extLst>
              </a:tr>
            </a:tbl>
          </a:graphicData>
        </a:graphic>
      </p:graphicFrame>
    </p:spTree>
    <p:extLst>
      <p:ext uri="{BB962C8B-B14F-4D97-AF65-F5344CB8AC3E}">
        <p14:creationId xmlns:p14="http://schemas.microsoft.com/office/powerpoint/2010/main" val="252203777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C521A2-8761-4043-B158-5F7798DD25D4}"/>
              </a:ext>
            </a:extLst>
          </p:cNvPr>
          <p:cNvSpPr>
            <a:spLocks noGrp="1"/>
          </p:cNvSpPr>
          <p:nvPr>
            <p:ph type="title"/>
          </p:nvPr>
        </p:nvSpPr>
        <p:spPr/>
        <p:txBody>
          <a:bodyPr/>
          <a:lstStyle/>
          <a:p>
            <a:r>
              <a:rPr lang="es-ES_tradnl" b="1" dirty="0"/>
              <a:t>Diagrama de Casos de Uso</a:t>
            </a:r>
            <a:br>
              <a:rPr lang="es-ES_tradnl" b="1" dirty="0"/>
            </a:br>
            <a:r>
              <a:rPr lang="es-ES_tradnl" sz="2800" i="1" dirty="0"/>
              <a:t>Relaciones entre Casos de Uso</a:t>
            </a:r>
            <a:endParaRPr lang="es-CO" sz="2800" i="1" dirty="0"/>
          </a:p>
        </p:txBody>
      </p:sp>
      <p:sp>
        <p:nvSpPr>
          <p:cNvPr id="3" name="Content Placeholder 2">
            <a:extLst>
              <a:ext uri="{FF2B5EF4-FFF2-40B4-BE49-F238E27FC236}">
                <a16:creationId xmlns:a16="http://schemas.microsoft.com/office/drawing/2014/main" id="{0115BE68-D266-4E9F-B4DD-2A9D73A3DBD7}"/>
              </a:ext>
            </a:extLst>
          </p:cNvPr>
          <p:cNvSpPr>
            <a:spLocks noGrp="1"/>
          </p:cNvSpPr>
          <p:nvPr>
            <p:ph idx="1"/>
          </p:nvPr>
        </p:nvSpPr>
        <p:spPr>
          <a:xfrm>
            <a:off x="628650" y="2160000"/>
            <a:ext cx="8073916" cy="1907503"/>
          </a:xfrm>
        </p:spPr>
        <p:txBody>
          <a:bodyPr>
            <a:normAutofit/>
          </a:bodyPr>
          <a:lstStyle/>
          <a:p>
            <a:pPr marL="571500" indent="-571500">
              <a:lnSpc>
                <a:spcPct val="100000"/>
              </a:lnSpc>
              <a:buFont typeface="Arial" charset="0"/>
              <a:buChar char="•"/>
            </a:pPr>
            <a:r>
              <a:rPr lang="es-ES_tradnl" sz="2000" dirty="0"/>
              <a:t>Los casos de uso se organizan utilizando relaciones para </a:t>
            </a:r>
            <a:r>
              <a:rPr lang="es-ES_tradnl" sz="2000" dirty="0" err="1"/>
              <a:t>refactorizar</a:t>
            </a:r>
            <a:r>
              <a:rPr lang="es-ES_tradnl" sz="2000" dirty="0"/>
              <a:t> comportamiento común y factorizar variantes</a:t>
            </a:r>
          </a:p>
          <a:p>
            <a:pPr marL="571500" indent="-571500">
              <a:lnSpc>
                <a:spcPct val="100000"/>
              </a:lnSpc>
              <a:buFont typeface="Arial" charset="0"/>
              <a:buChar char="•"/>
            </a:pPr>
            <a:r>
              <a:rPr lang="es-ES_tradnl" sz="2000" dirty="0"/>
              <a:t>Aumenta la legibilidad y simplifica el mantenimiento</a:t>
            </a:r>
          </a:p>
          <a:p>
            <a:pPr marL="571500" indent="-571500">
              <a:lnSpc>
                <a:spcPct val="150000"/>
              </a:lnSpc>
              <a:buFont typeface="Arial" charset="0"/>
              <a:buChar char="•"/>
            </a:pPr>
            <a:endParaRPr lang="es-ES_tradnl" sz="2400" dirty="0"/>
          </a:p>
        </p:txBody>
      </p:sp>
      <p:sp>
        <p:nvSpPr>
          <p:cNvPr id="4" name="Footer Placeholder 3">
            <a:extLst>
              <a:ext uri="{FF2B5EF4-FFF2-40B4-BE49-F238E27FC236}">
                <a16:creationId xmlns:a16="http://schemas.microsoft.com/office/drawing/2014/main" id="{32CCE652-0578-42FD-884F-AB31D3997A38}"/>
              </a:ext>
            </a:extLst>
          </p:cNvPr>
          <p:cNvSpPr>
            <a:spLocks noGrp="1"/>
          </p:cNvSpPr>
          <p:nvPr>
            <p:ph type="ftr" sz="quarter" idx="11"/>
          </p:nvPr>
        </p:nvSpPr>
        <p:spPr/>
        <p:txBody>
          <a:bodyPr/>
          <a:lstStyle/>
          <a:p>
            <a:r>
              <a:rPr lang="es-ES" dirty="0"/>
              <a:t>Módulo 2: Programación Orientada a Objetos</a:t>
            </a:r>
            <a:endParaRPr lang="es-ES_tradnl" dirty="0"/>
          </a:p>
        </p:txBody>
      </p:sp>
      <p:sp>
        <p:nvSpPr>
          <p:cNvPr id="5" name="Slide Number Placeholder 4">
            <a:extLst>
              <a:ext uri="{FF2B5EF4-FFF2-40B4-BE49-F238E27FC236}">
                <a16:creationId xmlns:a16="http://schemas.microsoft.com/office/drawing/2014/main" id="{50675DCB-2A9C-4CFE-B7A7-C9740A6FF83C}"/>
              </a:ext>
            </a:extLst>
          </p:cNvPr>
          <p:cNvSpPr>
            <a:spLocks noGrp="1"/>
          </p:cNvSpPr>
          <p:nvPr>
            <p:ph type="sldNum" sz="quarter" idx="12"/>
          </p:nvPr>
        </p:nvSpPr>
        <p:spPr/>
        <p:txBody>
          <a:bodyPr/>
          <a:lstStyle/>
          <a:p>
            <a:fld id="{D802D9E1-0DDA-174F-9155-A972C397A999}" type="slidenum">
              <a:rPr lang="es-ES_tradnl" smtClean="0"/>
              <a:pPr/>
              <a:t>22</a:t>
            </a:fld>
            <a:endParaRPr lang="es-ES_tradnl" dirty="0"/>
          </a:p>
        </p:txBody>
      </p:sp>
      <p:graphicFrame>
        <p:nvGraphicFramePr>
          <p:cNvPr id="9" name="Tabla 7">
            <a:extLst>
              <a:ext uri="{FF2B5EF4-FFF2-40B4-BE49-F238E27FC236}">
                <a16:creationId xmlns:a16="http://schemas.microsoft.com/office/drawing/2014/main" id="{82BD94BF-EB07-4C86-B036-A3B749C33FFE}"/>
              </a:ext>
            </a:extLst>
          </p:cNvPr>
          <p:cNvGraphicFramePr>
            <a:graphicFrameLocks noGrp="1"/>
          </p:cNvGraphicFramePr>
          <p:nvPr>
            <p:extLst>
              <p:ext uri="{D42A27DB-BD31-4B8C-83A1-F6EECF244321}">
                <p14:modId xmlns:p14="http://schemas.microsoft.com/office/powerpoint/2010/main" val="1175132890"/>
              </p:ext>
            </p:extLst>
          </p:nvPr>
        </p:nvGraphicFramePr>
        <p:xfrm>
          <a:off x="224135" y="3271085"/>
          <a:ext cx="8478432" cy="3229874"/>
        </p:xfrm>
        <a:graphic>
          <a:graphicData uri="http://schemas.openxmlformats.org/drawingml/2006/table">
            <a:tbl>
              <a:tblPr>
                <a:tableStyleId>{793D81CF-94F2-401A-BA57-92F5A7B2D0C5}</a:tableStyleId>
              </a:tblPr>
              <a:tblGrid>
                <a:gridCol w="1730789">
                  <a:extLst>
                    <a:ext uri="{9D8B030D-6E8A-4147-A177-3AD203B41FA5}">
                      <a16:colId xmlns:a16="http://schemas.microsoft.com/office/drawing/2014/main" val="20000"/>
                    </a:ext>
                  </a:extLst>
                </a:gridCol>
                <a:gridCol w="3767959">
                  <a:extLst>
                    <a:ext uri="{9D8B030D-6E8A-4147-A177-3AD203B41FA5}">
                      <a16:colId xmlns:a16="http://schemas.microsoft.com/office/drawing/2014/main" val="20001"/>
                    </a:ext>
                  </a:extLst>
                </a:gridCol>
                <a:gridCol w="2979684">
                  <a:extLst>
                    <a:ext uri="{9D8B030D-6E8A-4147-A177-3AD203B41FA5}">
                      <a16:colId xmlns:a16="http://schemas.microsoft.com/office/drawing/2014/main" val="20002"/>
                    </a:ext>
                  </a:extLst>
                </a:gridCol>
              </a:tblGrid>
              <a:tr h="486674">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s-ES_tradnl" sz="2400" b="1" u="none" strike="noStrike" kern="0" cap="none" spc="0" normalizeH="0" baseline="0" noProof="0" dirty="0">
                          <a:ln>
                            <a:noFill/>
                          </a:ln>
                          <a:effectLst/>
                          <a:uLnTx/>
                          <a:uFillTx/>
                          <a:latin typeface="Arial" panose="020B0604020202020204" pitchFamily="34" charset="0"/>
                          <a:cs typeface="Arial" panose="020B0604020202020204" pitchFamily="34" charset="0"/>
                          <a:sym typeface="Arial"/>
                        </a:rPr>
                        <a:t>Relación</a:t>
                      </a:r>
                      <a:endParaRPr lang="es-ES_tradnl" sz="2400" b="1" dirty="0">
                        <a:latin typeface="Arial" panose="020B0604020202020204" pitchFamily="34" charset="0"/>
                        <a:cs typeface="Arial" panose="020B0604020202020204" pitchFamily="34" charset="0"/>
                      </a:endParaRPr>
                    </a:p>
                  </a:txBody>
                  <a:tcPr anchor="ctr"/>
                </a:tc>
                <a:tc>
                  <a:txBody>
                    <a:bodyPr/>
                    <a:lstStyle/>
                    <a:p>
                      <a:pPr algn="ctr"/>
                      <a:r>
                        <a:rPr lang="es-ES_tradnl" sz="2400" b="1" dirty="0">
                          <a:latin typeface="Arial" panose="020B0604020202020204" pitchFamily="34" charset="0"/>
                          <a:cs typeface="Arial" panose="020B0604020202020204" pitchFamily="34" charset="0"/>
                        </a:rPr>
                        <a:t>Descripción</a:t>
                      </a:r>
                    </a:p>
                  </a:txBody>
                  <a:tcPr anchor="ctr"/>
                </a:tc>
                <a:tc>
                  <a:txBody>
                    <a:bodyPr/>
                    <a:lstStyle/>
                    <a:p>
                      <a:pPr algn="ctr"/>
                      <a:r>
                        <a:rPr lang="es-ES_tradnl" sz="2400" b="1" dirty="0">
                          <a:latin typeface="Arial" panose="020B0604020202020204" pitchFamily="34" charset="0"/>
                          <a:cs typeface="Arial" panose="020B0604020202020204" pitchFamily="34" charset="0"/>
                        </a:rPr>
                        <a:t>Sintaxis</a:t>
                      </a:r>
                    </a:p>
                  </a:txBody>
                  <a:tcPr anchor="ctr"/>
                </a:tc>
                <a:extLst>
                  <a:ext uri="{0D108BD9-81ED-4DB2-BD59-A6C34878D82A}">
                    <a16:rowId xmlns:a16="http://schemas.microsoft.com/office/drawing/2014/main" val="10000"/>
                  </a:ext>
                </a:extLst>
              </a:tr>
              <a:tr h="725117">
                <a:tc>
                  <a:txBody>
                    <a:bodyPr/>
                    <a:lstStyle/>
                    <a:p>
                      <a:pPr algn="ctr"/>
                      <a:r>
                        <a:rPr lang="es-ES_tradnl" sz="1800" dirty="0">
                          <a:latin typeface="Arial" panose="020B0604020202020204" pitchFamily="34" charset="0"/>
                          <a:cs typeface="Arial" panose="020B0604020202020204" pitchFamily="34" charset="0"/>
                        </a:rPr>
                        <a:t>inclusión</a:t>
                      </a:r>
                    </a:p>
                  </a:txBody>
                  <a:tcPr anchor="ctr"/>
                </a:tc>
                <a:tc>
                  <a:txBody>
                    <a:bodyPr/>
                    <a:lstStyle/>
                    <a:p>
                      <a:pPr algn="ctr"/>
                      <a:r>
                        <a:rPr lang="es-ES_tradnl" sz="1800" dirty="0">
                          <a:latin typeface="Arial" panose="020B0604020202020204" pitchFamily="34" charset="0"/>
                          <a:cs typeface="Arial" panose="020B0604020202020204" pitchFamily="34" charset="0"/>
                        </a:rPr>
                        <a:t>reutilizar funcionalidad que se ejecuta siempre en algunos casos de uso</a:t>
                      </a:r>
                    </a:p>
                  </a:txBody>
                  <a:tcPr anchor="ctr"/>
                </a:tc>
                <a:tc>
                  <a:txBody>
                    <a:bodyPr/>
                    <a:lstStyle/>
                    <a:p>
                      <a:pPr algn="ctr"/>
                      <a:endParaRPr lang="es-ES_tradnl" sz="2000" dirty="0"/>
                    </a:p>
                  </a:txBody>
                  <a:tcPr anchor="ctr"/>
                </a:tc>
                <a:extLst>
                  <a:ext uri="{0D108BD9-81ED-4DB2-BD59-A6C34878D82A}">
                    <a16:rowId xmlns:a16="http://schemas.microsoft.com/office/drawing/2014/main" val="10001"/>
                  </a:ext>
                </a:extLst>
              </a:tr>
              <a:tr h="725117">
                <a:tc>
                  <a:txBody>
                    <a:bodyPr/>
                    <a:lstStyle/>
                    <a:p>
                      <a:pPr algn="ctr"/>
                      <a:r>
                        <a:rPr lang="es-ES_tradnl" sz="1800" dirty="0">
                          <a:latin typeface="Arial" panose="020B0604020202020204" pitchFamily="34" charset="0"/>
                          <a:cs typeface="Arial" panose="020B0604020202020204" pitchFamily="34" charset="0"/>
                        </a:rPr>
                        <a:t>extensión</a:t>
                      </a:r>
                    </a:p>
                  </a:txBody>
                  <a:tcPr anchor="ctr"/>
                </a:tc>
                <a:tc>
                  <a:txBody>
                    <a:bodyPr/>
                    <a:lstStyle/>
                    <a:p>
                      <a:pPr algn="ctr"/>
                      <a:r>
                        <a:rPr lang="es-ES_tradnl" sz="1800" dirty="0">
                          <a:latin typeface="Arial" panose="020B0604020202020204" pitchFamily="34" charset="0"/>
                          <a:cs typeface="Arial" panose="020B0604020202020204" pitchFamily="34" charset="0"/>
                        </a:rPr>
                        <a:t>reutilizar funcionalidad que se ejecuta condicionalmente en algunos casos de uso</a:t>
                      </a:r>
                    </a:p>
                  </a:txBody>
                  <a:tcPr anchor="ctr"/>
                </a:tc>
                <a:tc>
                  <a:txBody>
                    <a:bodyPr/>
                    <a:lstStyle/>
                    <a:p>
                      <a:pPr algn="ctr"/>
                      <a:endParaRPr lang="es-ES_tradnl" sz="2000" dirty="0"/>
                    </a:p>
                  </a:txBody>
                  <a:tcPr anchor="ctr"/>
                </a:tc>
                <a:extLst>
                  <a:ext uri="{0D108BD9-81ED-4DB2-BD59-A6C34878D82A}">
                    <a16:rowId xmlns:a16="http://schemas.microsoft.com/office/drawing/2014/main" val="10002"/>
                  </a:ext>
                </a:extLst>
              </a:tr>
              <a:tr h="725117">
                <a:tc>
                  <a:txBody>
                    <a:bodyPr/>
                    <a:lstStyle/>
                    <a:p>
                      <a:pPr algn="ctr"/>
                      <a:r>
                        <a:rPr lang="es-ES_tradnl" sz="1800" dirty="0">
                          <a:latin typeface="Arial" panose="020B0604020202020204" pitchFamily="34" charset="0"/>
                          <a:cs typeface="Arial" panose="020B0604020202020204" pitchFamily="34" charset="0"/>
                        </a:rPr>
                        <a:t>generalización</a:t>
                      </a:r>
                    </a:p>
                  </a:txBody>
                  <a:tcPr anchor="ctr"/>
                </a:tc>
                <a:tc>
                  <a:txBody>
                    <a:bodyPr/>
                    <a:lstStyle/>
                    <a:p>
                      <a:pPr algn="ctr"/>
                      <a:r>
                        <a:rPr lang="es-ES_tradnl" sz="1800" dirty="0">
                          <a:latin typeface="Arial" panose="020B0604020202020204" pitchFamily="34" charset="0"/>
                          <a:cs typeface="Arial" panose="020B0604020202020204" pitchFamily="34" charset="0"/>
                        </a:rPr>
                        <a:t>definir </a:t>
                      </a:r>
                      <a:r>
                        <a:rPr lang="es-ES_tradnl" sz="1800" baseline="0" dirty="0">
                          <a:latin typeface="Arial" panose="020B0604020202020204" pitchFamily="34" charset="0"/>
                          <a:cs typeface="Arial" panose="020B0604020202020204" pitchFamily="34" charset="0"/>
                        </a:rPr>
                        <a:t>comportamientos generales y especializarlos en otros casos de uso</a:t>
                      </a:r>
                      <a:endParaRPr lang="es-ES_tradnl" sz="1800" dirty="0">
                        <a:latin typeface="Arial" panose="020B0604020202020204" pitchFamily="34" charset="0"/>
                        <a:cs typeface="Arial" panose="020B0604020202020204" pitchFamily="34" charset="0"/>
                      </a:endParaRPr>
                    </a:p>
                  </a:txBody>
                  <a:tcPr anchor="ctr"/>
                </a:tc>
                <a:tc>
                  <a:txBody>
                    <a:bodyPr/>
                    <a:lstStyle/>
                    <a:p>
                      <a:pPr algn="ctr"/>
                      <a:endParaRPr lang="es-ES_tradnl" sz="2000" dirty="0"/>
                    </a:p>
                  </a:txBody>
                  <a:tcPr anchor="ctr"/>
                </a:tc>
                <a:extLst>
                  <a:ext uri="{0D108BD9-81ED-4DB2-BD59-A6C34878D82A}">
                    <a16:rowId xmlns:a16="http://schemas.microsoft.com/office/drawing/2014/main" val="10003"/>
                  </a:ext>
                </a:extLst>
              </a:tr>
            </a:tbl>
          </a:graphicData>
        </a:graphic>
      </p:graphicFrame>
      <p:pic>
        <p:nvPicPr>
          <p:cNvPr id="10" name="Imagen 1">
            <a:extLst>
              <a:ext uri="{FF2B5EF4-FFF2-40B4-BE49-F238E27FC236}">
                <a16:creationId xmlns:a16="http://schemas.microsoft.com/office/drawing/2014/main" id="{9CA33589-EFAD-4C90-A298-FD17660D9FCA}"/>
              </a:ext>
            </a:extLst>
          </p:cNvPr>
          <p:cNvPicPr>
            <a:picLocks noChangeAspect="1"/>
          </p:cNvPicPr>
          <p:nvPr/>
        </p:nvPicPr>
        <p:blipFill>
          <a:blip r:embed="rId2"/>
          <a:stretch>
            <a:fillRect/>
          </a:stretch>
        </p:blipFill>
        <p:spPr>
          <a:xfrm>
            <a:off x="5857203" y="3951117"/>
            <a:ext cx="2519137" cy="489966"/>
          </a:xfrm>
          <a:prstGeom prst="rect">
            <a:avLst/>
          </a:prstGeom>
        </p:spPr>
      </p:pic>
      <p:pic>
        <p:nvPicPr>
          <p:cNvPr id="11" name="Imagen 2">
            <a:extLst>
              <a:ext uri="{FF2B5EF4-FFF2-40B4-BE49-F238E27FC236}">
                <a16:creationId xmlns:a16="http://schemas.microsoft.com/office/drawing/2014/main" id="{DB6247B3-DAF6-46A4-BA41-0CC09ED8EB40}"/>
              </a:ext>
            </a:extLst>
          </p:cNvPr>
          <p:cNvPicPr>
            <a:picLocks noChangeAspect="1"/>
          </p:cNvPicPr>
          <p:nvPr/>
        </p:nvPicPr>
        <p:blipFill>
          <a:blip r:embed="rId3"/>
          <a:stretch>
            <a:fillRect/>
          </a:stretch>
        </p:blipFill>
        <p:spPr>
          <a:xfrm>
            <a:off x="5860788" y="4893520"/>
            <a:ext cx="2519137" cy="489967"/>
          </a:xfrm>
          <a:prstGeom prst="rect">
            <a:avLst/>
          </a:prstGeom>
        </p:spPr>
      </p:pic>
      <p:pic>
        <p:nvPicPr>
          <p:cNvPr id="12" name="Imagen 3">
            <a:extLst>
              <a:ext uri="{FF2B5EF4-FFF2-40B4-BE49-F238E27FC236}">
                <a16:creationId xmlns:a16="http://schemas.microsoft.com/office/drawing/2014/main" id="{5E96CF0C-7039-415E-85A5-3821A8A66319}"/>
              </a:ext>
            </a:extLst>
          </p:cNvPr>
          <p:cNvPicPr>
            <a:picLocks noChangeAspect="1"/>
          </p:cNvPicPr>
          <p:nvPr/>
        </p:nvPicPr>
        <p:blipFill>
          <a:blip r:embed="rId4"/>
          <a:stretch>
            <a:fillRect/>
          </a:stretch>
        </p:blipFill>
        <p:spPr>
          <a:xfrm>
            <a:off x="5857203" y="5808997"/>
            <a:ext cx="2522722" cy="691962"/>
          </a:xfrm>
          <a:prstGeom prst="rect">
            <a:avLst/>
          </a:prstGeom>
        </p:spPr>
      </p:pic>
    </p:spTree>
    <p:extLst>
      <p:ext uri="{BB962C8B-B14F-4D97-AF65-F5344CB8AC3E}">
        <p14:creationId xmlns:p14="http://schemas.microsoft.com/office/powerpoint/2010/main" val="35023156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C521A2-8761-4043-B158-5F7798DD25D4}"/>
              </a:ext>
            </a:extLst>
          </p:cNvPr>
          <p:cNvSpPr>
            <a:spLocks noGrp="1"/>
          </p:cNvSpPr>
          <p:nvPr>
            <p:ph type="title"/>
          </p:nvPr>
        </p:nvSpPr>
        <p:spPr/>
        <p:txBody>
          <a:bodyPr/>
          <a:lstStyle/>
          <a:p>
            <a:r>
              <a:rPr lang="es-ES_tradnl" b="1" dirty="0"/>
              <a:t>Diagrama de Casos de Uso</a:t>
            </a:r>
            <a:br>
              <a:rPr lang="es-ES_tradnl" b="1" dirty="0"/>
            </a:br>
            <a:r>
              <a:rPr lang="es-ES_tradnl" sz="2800" i="1" dirty="0"/>
              <a:t>Escenarios de Casos de Uso</a:t>
            </a:r>
            <a:endParaRPr lang="es-CO" sz="2800" i="1" dirty="0"/>
          </a:p>
        </p:txBody>
      </p:sp>
      <p:sp>
        <p:nvSpPr>
          <p:cNvPr id="3" name="Content Placeholder 2">
            <a:extLst>
              <a:ext uri="{FF2B5EF4-FFF2-40B4-BE49-F238E27FC236}">
                <a16:creationId xmlns:a16="http://schemas.microsoft.com/office/drawing/2014/main" id="{0115BE68-D266-4E9F-B4DD-2A9D73A3DBD7}"/>
              </a:ext>
            </a:extLst>
          </p:cNvPr>
          <p:cNvSpPr>
            <a:spLocks noGrp="1"/>
          </p:cNvSpPr>
          <p:nvPr>
            <p:ph idx="1"/>
          </p:nvPr>
        </p:nvSpPr>
        <p:spPr>
          <a:xfrm>
            <a:off x="628650" y="2160000"/>
            <a:ext cx="8073916" cy="1907503"/>
          </a:xfrm>
        </p:spPr>
        <p:txBody>
          <a:bodyPr>
            <a:normAutofit fontScale="92500"/>
          </a:bodyPr>
          <a:lstStyle/>
          <a:p>
            <a:pPr marL="571500" indent="-571500">
              <a:lnSpc>
                <a:spcPct val="150000"/>
              </a:lnSpc>
              <a:buFont typeface="Arial" charset="0"/>
              <a:buChar char="•"/>
            </a:pPr>
            <a:r>
              <a:rPr lang="es-ES_tradnl" sz="2000" dirty="0"/>
              <a:t>Permiten describir “ejecuciones” puntuales de un caso de uso</a:t>
            </a:r>
          </a:p>
          <a:p>
            <a:pPr marL="571500" indent="-571500">
              <a:lnSpc>
                <a:spcPct val="150000"/>
              </a:lnSpc>
              <a:buFont typeface="Arial" charset="0"/>
              <a:buChar char="•"/>
            </a:pPr>
            <a:r>
              <a:rPr lang="es-ES_tradnl" sz="2000" dirty="0"/>
              <a:t>Son a los casos de uso lo que un objeto es a una clase (instancia)</a:t>
            </a:r>
          </a:p>
          <a:p>
            <a:pPr marL="571500" indent="-571500">
              <a:lnSpc>
                <a:spcPct val="150000"/>
              </a:lnSpc>
              <a:buFont typeface="Arial" charset="0"/>
              <a:buChar char="•"/>
            </a:pPr>
            <a:r>
              <a:rPr lang="es-ES_tradnl" sz="2000" dirty="0"/>
              <a:t>Ayudan a clarificar los diferentes caminos de comportamiento</a:t>
            </a:r>
            <a:endParaRPr lang="es-ES_tradnl" sz="2400" dirty="0"/>
          </a:p>
        </p:txBody>
      </p:sp>
      <p:sp>
        <p:nvSpPr>
          <p:cNvPr id="4" name="Footer Placeholder 3">
            <a:extLst>
              <a:ext uri="{FF2B5EF4-FFF2-40B4-BE49-F238E27FC236}">
                <a16:creationId xmlns:a16="http://schemas.microsoft.com/office/drawing/2014/main" id="{32CCE652-0578-42FD-884F-AB31D3997A38}"/>
              </a:ext>
            </a:extLst>
          </p:cNvPr>
          <p:cNvSpPr>
            <a:spLocks noGrp="1"/>
          </p:cNvSpPr>
          <p:nvPr>
            <p:ph type="ftr" sz="quarter" idx="11"/>
          </p:nvPr>
        </p:nvSpPr>
        <p:spPr/>
        <p:txBody>
          <a:bodyPr/>
          <a:lstStyle/>
          <a:p>
            <a:r>
              <a:rPr lang="es-ES" dirty="0"/>
              <a:t>Módulo 2: Programación Orientada a Objetos</a:t>
            </a:r>
            <a:endParaRPr lang="es-ES_tradnl" dirty="0"/>
          </a:p>
        </p:txBody>
      </p:sp>
      <p:sp>
        <p:nvSpPr>
          <p:cNvPr id="5" name="Slide Number Placeholder 4">
            <a:extLst>
              <a:ext uri="{FF2B5EF4-FFF2-40B4-BE49-F238E27FC236}">
                <a16:creationId xmlns:a16="http://schemas.microsoft.com/office/drawing/2014/main" id="{50675DCB-2A9C-4CFE-B7A7-C9740A6FF83C}"/>
              </a:ext>
            </a:extLst>
          </p:cNvPr>
          <p:cNvSpPr>
            <a:spLocks noGrp="1"/>
          </p:cNvSpPr>
          <p:nvPr>
            <p:ph type="sldNum" sz="quarter" idx="12"/>
          </p:nvPr>
        </p:nvSpPr>
        <p:spPr/>
        <p:txBody>
          <a:bodyPr/>
          <a:lstStyle/>
          <a:p>
            <a:fld id="{D802D9E1-0DDA-174F-9155-A972C397A999}" type="slidenum">
              <a:rPr lang="es-ES_tradnl" smtClean="0"/>
              <a:pPr/>
              <a:t>23</a:t>
            </a:fld>
            <a:endParaRPr lang="es-ES_tradnl" dirty="0"/>
          </a:p>
        </p:txBody>
      </p:sp>
      <p:pic>
        <p:nvPicPr>
          <p:cNvPr id="13" name="Imagen 1">
            <a:extLst>
              <a:ext uri="{FF2B5EF4-FFF2-40B4-BE49-F238E27FC236}">
                <a16:creationId xmlns:a16="http://schemas.microsoft.com/office/drawing/2014/main" id="{B153FFFF-7AD8-4B5E-A436-2AC79125385D}"/>
              </a:ext>
            </a:extLst>
          </p:cNvPr>
          <p:cNvPicPr>
            <a:picLocks noChangeAspect="1"/>
          </p:cNvPicPr>
          <p:nvPr/>
        </p:nvPicPr>
        <p:blipFill>
          <a:blip r:embed="rId2"/>
          <a:stretch>
            <a:fillRect/>
          </a:stretch>
        </p:blipFill>
        <p:spPr>
          <a:xfrm>
            <a:off x="5880011" y="3873223"/>
            <a:ext cx="3146258" cy="1769770"/>
          </a:xfrm>
          <a:prstGeom prst="rect">
            <a:avLst/>
          </a:prstGeom>
        </p:spPr>
      </p:pic>
      <p:sp>
        <p:nvSpPr>
          <p:cNvPr id="14" name="CuadroTexto 7">
            <a:extLst>
              <a:ext uri="{FF2B5EF4-FFF2-40B4-BE49-F238E27FC236}">
                <a16:creationId xmlns:a16="http://schemas.microsoft.com/office/drawing/2014/main" id="{73553560-AD5D-4C47-9F71-08653DBB69AA}"/>
              </a:ext>
            </a:extLst>
          </p:cNvPr>
          <p:cNvSpPr txBox="1"/>
          <p:nvPr/>
        </p:nvSpPr>
        <p:spPr>
          <a:xfrm>
            <a:off x="628650" y="3810688"/>
            <a:ext cx="5575063" cy="2669642"/>
          </a:xfrm>
          <a:prstGeom prst="rect">
            <a:avLst/>
          </a:prstGeom>
          <a:noFill/>
        </p:spPr>
        <p:txBody>
          <a:bodyPr wrap="square" rtlCol="0">
            <a:spAutoFit/>
          </a:bodyPr>
          <a:lstStyle/>
          <a:p>
            <a:pPr marL="571500" indent="-571500">
              <a:lnSpc>
                <a:spcPct val="150000"/>
              </a:lnSpc>
              <a:buFont typeface="Arial" charset="0"/>
              <a:buChar char="•"/>
            </a:pPr>
            <a:r>
              <a:rPr lang="es-ES_tradnl" sz="1900" dirty="0">
                <a:latin typeface="Arial" panose="020B0604020202020204" pitchFamily="34" charset="0"/>
                <a:cs typeface="Arial" panose="020B0604020202020204" pitchFamily="34" charset="0"/>
              </a:rPr>
              <a:t>Los caminos seguidos dependen de dos tipos de eventos: </a:t>
            </a:r>
          </a:p>
          <a:p>
            <a:pPr marL="1080000" lvl="1" indent="-571500">
              <a:lnSpc>
                <a:spcPct val="150000"/>
              </a:lnSpc>
              <a:buFont typeface="Wingdings" charset="2"/>
              <a:buChar char="Ø"/>
            </a:pPr>
            <a:r>
              <a:rPr lang="es-ES_tradnl" sz="1900" dirty="0">
                <a:latin typeface="Arial" panose="020B0604020202020204" pitchFamily="34" charset="0"/>
                <a:cs typeface="Arial" panose="020B0604020202020204" pitchFamily="34" charset="0"/>
              </a:rPr>
              <a:t>entradas de los actores</a:t>
            </a:r>
          </a:p>
          <a:p>
            <a:pPr marL="1080000" indent="-571500">
              <a:lnSpc>
                <a:spcPct val="150000"/>
              </a:lnSpc>
              <a:buFont typeface="Wingdings" charset="2"/>
              <a:buChar char="Ø"/>
            </a:pPr>
            <a:r>
              <a:rPr lang="es-ES_tradnl" sz="1900" dirty="0">
                <a:latin typeface="Arial" panose="020B0604020202020204" pitchFamily="34" charset="0"/>
                <a:cs typeface="Arial" panose="020B0604020202020204" pitchFamily="34" charset="0"/>
              </a:rPr>
              <a:t>control de valores o atributos internos</a:t>
            </a:r>
          </a:p>
          <a:p>
            <a:pPr marL="571500" indent="-571500">
              <a:lnSpc>
                <a:spcPct val="150000"/>
              </a:lnSpc>
              <a:buFont typeface="Arial" charset="0"/>
              <a:buChar char="•"/>
            </a:pPr>
            <a:r>
              <a:rPr lang="es-ES_tradnl" sz="1900" dirty="0">
                <a:latin typeface="Arial" panose="020B0604020202020204" pitchFamily="34" charset="0"/>
                <a:cs typeface="Arial" panose="020B0604020202020204" pitchFamily="34" charset="0"/>
              </a:rPr>
              <a:t>Ayudan a clarificar los diferentes caminos de comportamiento</a:t>
            </a:r>
          </a:p>
        </p:txBody>
      </p:sp>
    </p:spTree>
    <p:extLst>
      <p:ext uri="{BB962C8B-B14F-4D97-AF65-F5344CB8AC3E}">
        <p14:creationId xmlns:p14="http://schemas.microsoft.com/office/powerpoint/2010/main" val="110069380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C521A2-8761-4043-B158-5F7798DD25D4}"/>
              </a:ext>
            </a:extLst>
          </p:cNvPr>
          <p:cNvSpPr>
            <a:spLocks noGrp="1"/>
          </p:cNvSpPr>
          <p:nvPr>
            <p:ph type="title"/>
          </p:nvPr>
        </p:nvSpPr>
        <p:spPr/>
        <p:txBody>
          <a:bodyPr/>
          <a:lstStyle/>
          <a:p>
            <a:r>
              <a:rPr lang="es-ES_tradnl" b="1" dirty="0"/>
              <a:t>Caso de Estudio</a:t>
            </a:r>
            <a:br>
              <a:rPr lang="es-ES_tradnl" b="1" dirty="0"/>
            </a:br>
            <a:r>
              <a:rPr lang="es-ES_tradnl" b="1" dirty="0"/>
              <a:t>Pileta </a:t>
            </a:r>
            <a:r>
              <a:rPr lang="es-ES_tradnl" dirty="0"/>
              <a:t>"</a:t>
            </a:r>
            <a:r>
              <a:rPr lang="es-ES_tradnl" b="1" dirty="0"/>
              <a:t>El Renacuajo</a:t>
            </a:r>
            <a:r>
              <a:rPr lang="es-ES_tradnl" dirty="0"/>
              <a:t>" </a:t>
            </a:r>
            <a:endParaRPr lang="es-CO" sz="2800" i="1" dirty="0"/>
          </a:p>
        </p:txBody>
      </p:sp>
      <p:sp>
        <p:nvSpPr>
          <p:cNvPr id="3" name="Content Placeholder 2">
            <a:extLst>
              <a:ext uri="{FF2B5EF4-FFF2-40B4-BE49-F238E27FC236}">
                <a16:creationId xmlns:a16="http://schemas.microsoft.com/office/drawing/2014/main" id="{0115BE68-D266-4E9F-B4DD-2A9D73A3DBD7}"/>
              </a:ext>
            </a:extLst>
          </p:cNvPr>
          <p:cNvSpPr>
            <a:spLocks noGrp="1"/>
          </p:cNvSpPr>
          <p:nvPr>
            <p:ph idx="1"/>
          </p:nvPr>
        </p:nvSpPr>
        <p:spPr>
          <a:xfrm>
            <a:off x="628650" y="2160000"/>
            <a:ext cx="8073916" cy="1907503"/>
          </a:xfrm>
        </p:spPr>
        <p:txBody>
          <a:bodyPr>
            <a:normAutofit/>
          </a:bodyPr>
          <a:lstStyle/>
          <a:p>
            <a:pPr marL="0" indent="0" algn="just">
              <a:buNone/>
            </a:pPr>
            <a:r>
              <a:rPr lang="es-ES_tradnl" sz="2000" dirty="0"/>
              <a:t>El dueño del complejo de la pileta cubierta "El Renacuajo" nos ha contratado para realizar un sistema que permita la administración de las actividades que lleva acabo y el control de los socios que concurren a ellas</a:t>
            </a:r>
          </a:p>
        </p:txBody>
      </p:sp>
      <p:sp>
        <p:nvSpPr>
          <p:cNvPr id="4" name="Footer Placeholder 3">
            <a:extLst>
              <a:ext uri="{FF2B5EF4-FFF2-40B4-BE49-F238E27FC236}">
                <a16:creationId xmlns:a16="http://schemas.microsoft.com/office/drawing/2014/main" id="{32CCE652-0578-42FD-884F-AB31D3997A38}"/>
              </a:ext>
            </a:extLst>
          </p:cNvPr>
          <p:cNvSpPr>
            <a:spLocks noGrp="1"/>
          </p:cNvSpPr>
          <p:nvPr>
            <p:ph type="ftr" sz="quarter" idx="11"/>
          </p:nvPr>
        </p:nvSpPr>
        <p:spPr/>
        <p:txBody>
          <a:bodyPr/>
          <a:lstStyle/>
          <a:p>
            <a:r>
              <a:rPr lang="es-ES" dirty="0"/>
              <a:t>Módulo 2: Programación Orientada a Objetos</a:t>
            </a:r>
            <a:endParaRPr lang="es-ES_tradnl" dirty="0"/>
          </a:p>
        </p:txBody>
      </p:sp>
      <p:sp>
        <p:nvSpPr>
          <p:cNvPr id="5" name="Slide Number Placeholder 4">
            <a:extLst>
              <a:ext uri="{FF2B5EF4-FFF2-40B4-BE49-F238E27FC236}">
                <a16:creationId xmlns:a16="http://schemas.microsoft.com/office/drawing/2014/main" id="{50675DCB-2A9C-4CFE-B7A7-C9740A6FF83C}"/>
              </a:ext>
            </a:extLst>
          </p:cNvPr>
          <p:cNvSpPr>
            <a:spLocks noGrp="1"/>
          </p:cNvSpPr>
          <p:nvPr>
            <p:ph type="sldNum" sz="quarter" idx="12"/>
          </p:nvPr>
        </p:nvSpPr>
        <p:spPr/>
        <p:txBody>
          <a:bodyPr/>
          <a:lstStyle/>
          <a:p>
            <a:fld id="{D802D9E1-0DDA-174F-9155-A972C397A999}" type="slidenum">
              <a:rPr lang="es-ES_tradnl" smtClean="0"/>
              <a:pPr/>
              <a:t>24</a:t>
            </a:fld>
            <a:endParaRPr lang="es-ES_tradnl" dirty="0"/>
          </a:p>
        </p:txBody>
      </p:sp>
      <p:pic>
        <p:nvPicPr>
          <p:cNvPr id="8" name="Imagen 2">
            <a:extLst>
              <a:ext uri="{FF2B5EF4-FFF2-40B4-BE49-F238E27FC236}">
                <a16:creationId xmlns:a16="http://schemas.microsoft.com/office/drawing/2014/main" id="{CFDEFA72-FA59-4C39-AE61-BE4CFE469440}"/>
              </a:ext>
            </a:extLst>
          </p:cNvPr>
          <p:cNvPicPr>
            <a:picLocks noChangeAspect="1"/>
          </p:cNvPicPr>
          <p:nvPr/>
        </p:nvPicPr>
        <p:blipFill>
          <a:blip r:embed="rId2">
            <a:alphaModFix amt="85000"/>
          </a:blip>
          <a:stretch>
            <a:fillRect/>
          </a:stretch>
        </p:blipFill>
        <p:spPr>
          <a:xfrm>
            <a:off x="628650" y="3113751"/>
            <a:ext cx="7991813" cy="3462775"/>
          </a:xfrm>
          <a:prstGeom prst="rect">
            <a:avLst/>
          </a:prstGeom>
          <a:effectLst>
            <a:softEdge rad="368300"/>
          </a:effectLst>
        </p:spPr>
      </p:pic>
    </p:spTree>
    <p:extLst>
      <p:ext uri="{BB962C8B-B14F-4D97-AF65-F5344CB8AC3E}">
        <p14:creationId xmlns:p14="http://schemas.microsoft.com/office/powerpoint/2010/main" val="356426906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C521A2-8761-4043-B158-5F7798DD25D4}"/>
              </a:ext>
            </a:extLst>
          </p:cNvPr>
          <p:cNvSpPr>
            <a:spLocks noGrp="1"/>
          </p:cNvSpPr>
          <p:nvPr>
            <p:ph type="title"/>
          </p:nvPr>
        </p:nvSpPr>
        <p:spPr/>
        <p:txBody>
          <a:bodyPr/>
          <a:lstStyle/>
          <a:p>
            <a:r>
              <a:rPr lang="es-ES_tradnl" b="1" dirty="0"/>
              <a:t>Caso de Estudio</a:t>
            </a:r>
            <a:br>
              <a:rPr lang="es-ES_tradnl" b="1" dirty="0"/>
            </a:br>
            <a:r>
              <a:rPr lang="es-ES_tradnl" sz="2800" i="1" dirty="0"/>
              <a:t>Pileta "El Renacuajo" </a:t>
            </a:r>
            <a:endParaRPr lang="es-CO" sz="2800" i="1" dirty="0"/>
          </a:p>
        </p:txBody>
      </p:sp>
      <p:sp>
        <p:nvSpPr>
          <p:cNvPr id="3" name="Content Placeholder 2">
            <a:extLst>
              <a:ext uri="{FF2B5EF4-FFF2-40B4-BE49-F238E27FC236}">
                <a16:creationId xmlns:a16="http://schemas.microsoft.com/office/drawing/2014/main" id="{0115BE68-D266-4E9F-B4DD-2A9D73A3DBD7}"/>
              </a:ext>
            </a:extLst>
          </p:cNvPr>
          <p:cNvSpPr>
            <a:spLocks noGrp="1"/>
          </p:cNvSpPr>
          <p:nvPr>
            <p:ph idx="1"/>
          </p:nvPr>
        </p:nvSpPr>
        <p:spPr>
          <a:xfrm>
            <a:off x="628650" y="2160000"/>
            <a:ext cx="8073916" cy="1907503"/>
          </a:xfrm>
        </p:spPr>
        <p:txBody>
          <a:bodyPr>
            <a:normAutofit/>
          </a:bodyPr>
          <a:lstStyle/>
          <a:p>
            <a:pPr algn="just"/>
            <a:r>
              <a:rPr lang="es-ES_tradnl" sz="2000" dirty="0"/>
              <a:t>Cuando un nuevo socio se registra, la secretaria Josefa Sosa le pide su nombre y apellido, email, dirección y edad. Adicionalmente, la secretaria solicita la modalidad en la que ese socio va a asistir. En caso de no haberlo decidido aún, puede informarlo en cualquier momento</a:t>
            </a:r>
          </a:p>
        </p:txBody>
      </p:sp>
      <p:sp>
        <p:nvSpPr>
          <p:cNvPr id="4" name="Footer Placeholder 3">
            <a:extLst>
              <a:ext uri="{FF2B5EF4-FFF2-40B4-BE49-F238E27FC236}">
                <a16:creationId xmlns:a16="http://schemas.microsoft.com/office/drawing/2014/main" id="{32CCE652-0578-42FD-884F-AB31D3997A38}"/>
              </a:ext>
            </a:extLst>
          </p:cNvPr>
          <p:cNvSpPr>
            <a:spLocks noGrp="1"/>
          </p:cNvSpPr>
          <p:nvPr>
            <p:ph type="ftr" sz="quarter" idx="11"/>
          </p:nvPr>
        </p:nvSpPr>
        <p:spPr/>
        <p:txBody>
          <a:bodyPr/>
          <a:lstStyle/>
          <a:p>
            <a:r>
              <a:rPr lang="es-ES" dirty="0"/>
              <a:t>Módulo 2: Programación Orientada a Objetos</a:t>
            </a:r>
            <a:endParaRPr lang="es-ES_tradnl" dirty="0"/>
          </a:p>
        </p:txBody>
      </p:sp>
      <p:sp>
        <p:nvSpPr>
          <p:cNvPr id="5" name="Slide Number Placeholder 4">
            <a:extLst>
              <a:ext uri="{FF2B5EF4-FFF2-40B4-BE49-F238E27FC236}">
                <a16:creationId xmlns:a16="http://schemas.microsoft.com/office/drawing/2014/main" id="{50675DCB-2A9C-4CFE-B7A7-C9740A6FF83C}"/>
              </a:ext>
            </a:extLst>
          </p:cNvPr>
          <p:cNvSpPr>
            <a:spLocks noGrp="1"/>
          </p:cNvSpPr>
          <p:nvPr>
            <p:ph type="sldNum" sz="quarter" idx="12"/>
          </p:nvPr>
        </p:nvSpPr>
        <p:spPr/>
        <p:txBody>
          <a:bodyPr/>
          <a:lstStyle/>
          <a:p>
            <a:fld id="{D802D9E1-0DDA-174F-9155-A972C397A999}" type="slidenum">
              <a:rPr lang="es-ES_tradnl" smtClean="0"/>
              <a:pPr/>
              <a:t>25</a:t>
            </a:fld>
            <a:endParaRPr lang="es-ES_tradnl" dirty="0"/>
          </a:p>
        </p:txBody>
      </p:sp>
    </p:spTree>
    <p:extLst>
      <p:ext uri="{BB962C8B-B14F-4D97-AF65-F5344CB8AC3E}">
        <p14:creationId xmlns:p14="http://schemas.microsoft.com/office/powerpoint/2010/main" val="33856054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C521A2-8761-4043-B158-5F7798DD25D4}"/>
              </a:ext>
            </a:extLst>
          </p:cNvPr>
          <p:cNvSpPr>
            <a:spLocks noGrp="1"/>
          </p:cNvSpPr>
          <p:nvPr>
            <p:ph type="title"/>
          </p:nvPr>
        </p:nvSpPr>
        <p:spPr/>
        <p:txBody>
          <a:bodyPr/>
          <a:lstStyle/>
          <a:p>
            <a:r>
              <a:rPr lang="es-ES_tradnl" b="1" dirty="0"/>
              <a:t>Caso de Estudio</a:t>
            </a:r>
            <a:br>
              <a:rPr lang="es-ES_tradnl" b="1" dirty="0"/>
            </a:br>
            <a:r>
              <a:rPr lang="es-ES_tradnl" sz="2800" i="1" dirty="0"/>
              <a:t>Pileta "El Renacuajo" </a:t>
            </a:r>
            <a:endParaRPr lang="es-CO" sz="2800" i="1" dirty="0"/>
          </a:p>
        </p:txBody>
      </p:sp>
      <p:sp>
        <p:nvSpPr>
          <p:cNvPr id="3" name="Content Placeholder 2">
            <a:extLst>
              <a:ext uri="{FF2B5EF4-FFF2-40B4-BE49-F238E27FC236}">
                <a16:creationId xmlns:a16="http://schemas.microsoft.com/office/drawing/2014/main" id="{0115BE68-D266-4E9F-B4DD-2A9D73A3DBD7}"/>
              </a:ext>
            </a:extLst>
          </p:cNvPr>
          <p:cNvSpPr>
            <a:spLocks noGrp="1"/>
          </p:cNvSpPr>
          <p:nvPr>
            <p:ph idx="1"/>
          </p:nvPr>
        </p:nvSpPr>
        <p:spPr>
          <a:xfrm>
            <a:off x="628650" y="2160000"/>
            <a:ext cx="8073916" cy="1907503"/>
          </a:xfrm>
        </p:spPr>
        <p:txBody>
          <a:bodyPr>
            <a:normAutofit/>
          </a:bodyPr>
          <a:lstStyle/>
          <a:p>
            <a:pPr algn="just"/>
            <a:r>
              <a:rPr lang="es-ES_tradnl" sz="2000" dirty="0"/>
              <a:t>Cuando un nuevo socio se registra, la secretaria Josefa Sosa le pide su nombre y apellido, email, dirección y edad. Adicionalmente, la secretaria solicita la modalidad en la que ese socio va a asistir. En caso de no haberlo decidido aún, puede informarlo en cualquier momento</a:t>
            </a:r>
          </a:p>
        </p:txBody>
      </p:sp>
      <p:sp>
        <p:nvSpPr>
          <p:cNvPr id="4" name="Footer Placeholder 3">
            <a:extLst>
              <a:ext uri="{FF2B5EF4-FFF2-40B4-BE49-F238E27FC236}">
                <a16:creationId xmlns:a16="http://schemas.microsoft.com/office/drawing/2014/main" id="{32CCE652-0578-42FD-884F-AB31D3997A38}"/>
              </a:ext>
            </a:extLst>
          </p:cNvPr>
          <p:cNvSpPr>
            <a:spLocks noGrp="1"/>
          </p:cNvSpPr>
          <p:nvPr>
            <p:ph type="ftr" sz="quarter" idx="11"/>
          </p:nvPr>
        </p:nvSpPr>
        <p:spPr/>
        <p:txBody>
          <a:bodyPr/>
          <a:lstStyle/>
          <a:p>
            <a:r>
              <a:rPr lang="es-ES" dirty="0"/>
              <a:t>Módulo 2: Programación Orientada a Objetos</a:t>
            </a:r>
            <a:endParaRPr lang="es-ES_tradnl" dirty="0"/>
          </a:p>
        </p:txBody>
      </p:sp>
      <p:sp>
        <p:nvSpPr>
          <p:cNvPr id="5" name="Slide Number Placeholder 4">
            <a:extLst>
              <a:ext uri="{FF2B5EF4-FFF2-40B4-BE49-F238E27FC236}">
                <a16:creationId xmlns:a16="http://schemas.microsoft.com/office/drawing/2014/main" id="{50675DCB-2A9C-4CFE-B7A7-C9740A6FF83C}"/>
              </a:ext>
            </a:extLst>
          </p:cNvPr>
          <p:cNvSpPr>
            <a:spLocks noGrp="1"/>
          </p:cNvSpPr>
          <p:nvPr>
            <p:ph type="sldNum" sz="quarter" idx="12"/>
          </p:nvPr>
        </p:nvSpPr>
        <p:spPr/>
        <p:txBody>
          <a:bodyPr/>
          <a:lstStyle/>
          <a:p>
            <a:fld id="{D802D9E1-0DDA-174F-9155-A972C397A999}" type="slidenum">
              <a:rPr lang="es-ES_tradnl" smtClean="0"/>
              <a:pPr/>
              <a:t>26</a:t>
            </a:fld>
            <a:endParaRPr lang="es-ES_tradnl" dirty="0"/>
          </a:p>
        </p:txBody>
      </p:sp>
      <p:grpSp>
        <p:nvGrpSpPr>
          <p:cNvPr id="7" name="Group 4">
            <a:extLst>
              <a:ext uri="{FF2B5EF4-FFF2-40B4-BE49-F238E27FC236}">
                <a16:creationId xmlns:a16="http://schemas.microsoft.com/office/drawing/2014/main" id="{940FD17A-AB82-4065-8745-764C9575E679}"/>
              </a:ext>
            </a:extLst>
          </p:cNvPr>
          <p:cNvGrpSpPr>
            <a:grpSpLocks noChangeAspect="1"/>
          </p:cNvGrpSpPr>
          <p:nvPr/>
        </p:nvGrpSpPr>
        <p:grpSpPr bwMode="auto">
          <a:xfrm>
            <a:off x="2010757" y="4069760"/>
            <a:ext cx="3927475" cy="2481263"/>
            <a:chOff x="1938" y="2658"/>
            <a:chExt cx="2474" cy="1563"/>
          </a:xfrm>
        </p:grpSpPr>
        <p:sp>
          <p:nvSpPr>
            <p:cNvPr id="9" name="AutoShape 3">
              <a:extLst>
                <a:ext uri="{FF2B5EF4-FFF2-40B4-BE49-F238E27FC236}">
                  <a16:creationId xmlns:a16="http://schemas.microsoft.com/office/drawing/2014/main" id="{EF96BB2F-B096-456F-AFEF-B9EF112BC7E0}"/>
                </a:ext>
              </a:extLst>
            </p:cNvPr>
            <p:cNvSpPr>
              <a:spLocks noChangeAspect="1" noChangeArrowheads="1" noTextEdit="1"/>
            </p:cNvSpPr>
            <p:nvPr/>
          </p:nvSpPr>
          <p:spPr bwMode="auto">
            <a:xfrm>
              <a:off x="1938" y="2658"/>
              <a:ext cx="2474" cy="1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s-CO" dirty="0"/>
            </a:p>
          </p:txBody>
        </p:sp>
        <p:sp>
          <p:nvSpPr>
            <p:cNvPr id="10" name="Freeform 5">
              <a:extLst>
                <a:ext uri="{FF2B5EF4-FFF2-40B4-BE49-F238E27FC236}">
                  <a16:creationId xmlns:a16="http://schemas.microsoft.com/office/drawing/2014/main" id="{4DFD64CB-0F85-493B-B226-04169A9037C8}"/>
                </a:ext>
              </a:extLst>
            </p:cNvPr>
            <p:cNvSpPr>
              <a:spLocks noEditPoints="1"/>
            </p:cNvSpPr>
            <p:nvPr/>
          </p:nvSpPr>
          <p:spPr bwMode="auto">
            <a:xfrm>
              <a:off x="2031" y="3407"/>
              <a:ext cx="75" cy="98"/>
            </a:xfrm>
            <a:custGeom>
              <a:avLst/>
              <a:gdLst>
                <a:gd name="T0" fmla="*/ 14 w 91"/>
                <a:gd name="T1" fmla="*/ 80 h 120"/>
                <a:gd name="T2" fmla="*/ 14 w 91"/>
                <a:gd name="T3" fmla="*/ 80 h 120"/>
                <a:gd name="T4" fmla="*/ 19 w 91"/>
                <a:gd name="T5" fmla="*/ 96 h 120"/>
                <a:gd name="T6" fmla="*/ 46 w 91"/>
                <a:gd name="T7" fmla="*/ 107 h 120"/>
                <a:gd name="T8" fmla="*/ 62 w 91"/>
                <a:gd name="T9" fmla="*/ 105 h 120"/>
                <a:gd name="T10" fmla="*/ 76 w 91"/>
                <a:gd name="T11" fmla="*/ 87 h 120"/>
                <a:gd name="T12" fmla="*/ 70 w 91"/>
                <a:gd name="T13" fmla="*/ 74 h 120"/>
                <a:gd name="T14" fmla="*/ 51 w 91"/>
                <a:gd name="T15" fmla="*/ 67 h 120"/>
                <a:gd name="T16" fmla="*/ 36 w 91"/>
                <a:gd name="T17" fmla="*/ 64 h 120"/>
                <a:gd name="T18" fmla="*/ 14 w 91"/>
                <a:gd name="T19" fmla="*/ 56 h 120"/>
                <a:gd name="T20" fmla="*/ 4 w 91"/>
                <a:gd name="T21" fmla="*/ 35 h 120"/>
                <a:gd name="T22" fmla="*/ 14 w 91"/>
                <a:gd name="T23" fmla="*/ 10 h 120"/>
                <a:gd name="T24" fmla="*/ 44 w 91"/>
                <a:gd name="T25" fmla="*/ 0 h 120"/>
                <a:gd name="T26" fmla="*/ 75 w 91"/>
                <a:gd name="T27" fmla="*/ 9 h 120"/>
                <a:gd name="T28" fmla="*/ 87 w 91"/>
                <a:gd name="T29" fmla="*/ 36 h 120"/>
                <a:gd name="T30" fmla="*/ 73 w 91"/>
                <a:gd name="T31" fmla="*/ 36 h 120"/>
                <a:gd name="T32" fmla="*/ 68 w 91"/>
                <a:gd name="T33" fmla="*/ 22 h 120"/>
                <a:gd name="T34" fmla="*/ 44 w 91"/>
                <a:gd name="T35" fmla="*/ 13 h 120"/>
                <a:gd name="T36" fmla="*/ 24 w 91"/>
                <a:gd name="T37" fmla="*/ 19 h 120"/>
                <a:gd name="T38" fmla="*/ 18 w 91"/>
                <a:gd name="T39" fmla="*/ 32 h 120"/>
                <a:gd name="T40" fmla="*/ 25 w 91"/>
                <a:gd name="T41" fmla="*/ 45 h 120"/>
                <a:gd name="T42" fmla="*/ 46 w 91"/>
                <a:gd name="T43" fmla="*/ 51 h 120"/>
                <a:gd name="T44" fmla="*/ 62 w 91"/>
                <a:gd name="T45" fmla="*/ 54 h 120"/>
                <a:gd name="T46" fmla="*/ 80 w 91"/>
                <a:gd name="T47" fmla="*/ 62 h 120"/>
                <a:gd name="T48" fmla="*/ 91 w 91"/>
                <a:gd name="T49" fmla="*/ 85 h 120"/>
                <a:gd name="T50" fmla="*/ 77 w 91"/>
                <a:gd name="T51" fmla="*/ 112 h 120"/>
                <a:gd name="T52" fmla="*/ 45 w 91"/>
                <a:gd name="T53" fmla="*/ 120 h 120"/>
                <a:gd name="T54" fmla="*/ 12 w 91"/>
                <a:gd name="T55" fmla="*/ 109 h 120"/>
                <a:gd name="T56" fmla="*/ 0 w 91"/>
                <a:gd name="T57" fmla="*/ 80 h 120"/>
                <a:gd name="T58" fmla="*/ 14 w 91"/>
                <a:gd name="T59" fmla="*/ 80 h 120"/>
                <a:gd name="T60" fmla="*/ 45 w 91"/>
                <a:gd name="T61" fmla="*/ 0 h 120"/>
                <a:gd name="T62" fmla="*/ 45 w 91"/>
                <a:gd name="T63" fmla="*/ 0 h 120"/>
                <a:gd name="T64" fmla="*/ 45 w 91"/>
                <a:gd name="T65"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1" h="120">
                  <a:moveTo>
                    <a:pt x="14" y="80"/>
                  </a:moveTo>
                  <a:lnTo>
                    <a:pt x="14" y="80"/>
                  </a:lnTo>
                  <a:cubicBezTo>
                    <a:pt x="15" y="86"/>
                    <a:pt x="16" y="92"/>
                    <a:pt x="19" y="96"/>
                  </a:cubicBezTo>
                  <a:cubicBezTo>
                    <a:pt x="24" y="103"/>
                    <a:pt x="33" y="107"/>
                    <a:pt x="46" y="107"/>
                  </a:cubicBezTo>
                  <a:cubicBezTo>
                    <a:pt x="52" y="107"/>
                    <a:pt x="57" y="106"/>
                    <a:pt x="62" y="105"/>
                  </a:cubicBezTo>
                  <a:cubicBezTo>
                    <a:pt x="71" y="101"/>
                    <a:pt x="76" y="96"/>
                    <a:pt x="76" y="87"/>
                  </a:cubicBezTo>
                  <a:cubicBezTo>
                    <a:pt x="76" y="81"/>
                    <a:pt x="74" y="77"/>
                    <a:pt x="70" y="74"/>
                  </a:cubicBezTo>
                  <a:cubicBezTo>
                    <a:pt x="66" y="72"/>
                    <a:pt x="60" y="69"/>
                    <a:pt x="51" y="67"/>
                  </a:cubicBezTo>
                  <a:lnTo>
                    <a:pt x="36" y="64"/>
                  </a:lnTo>
                  <a:cubicBezTo>
                    <a:pt x="26" y="62"/>
                    <a:pt x="19" y="59"/>
                    <a:pt x="14" y="56"/>
                  </a:cubicBezTo>
                  <a:cubicBezTo>
                    <a:pt x="7" y="52"/>
                    <a:pt x="4" y="44"/>
                    <a:pt x="4" y="35"/>
                  </a:cubicBezTo>
                  <a:cubicBezTo>
                    <a:pt x="4" y="25"/>
                    <a:pt x="7" y="16"/>
                    <a:pt x="14" y="10"/>
                  </a:cubicBezTo>
                  <a:cubicBezTo>
                    <a:pt x="21" y="3"/>
                    <a:pt x="31" y="0"/>
                    <a:pt x="44" y="0"/>
                  </a:cubicBezTo>
                  <a:cubicBezTo>
                    <a:pt x="56" y="0"/>
                    <a:pt x="66" y="3"/>
                    <a:pt x="75" y="9"/>
                  </a:cubicBezTo>
                  <a:cubicBezTo>
                    <a:pt x="83" y="14"/>
                    <a:pt x="87" y="24"/>
                    <a:pt x="87" y="36"/>
                  </a:cubicBezTo>
                  <a:lnTo>
                    <a:pt x="73" y="36"/>
                  </a:lnTo>
                  <a:cubicBezTo>
                    <a:pt x="72" y="30"/>
                    <a:pt x="70" y="25"/>
                    <a:pt x="68" y="22"/>
                  </a:cubicBezTo>
                  <a:cubicBezTo>
                    <a:pt x="63" y="16"/>
                    <a:pt x="55" y="13"/>
                    <a:pt x="44" y="13"/>
                  </a:cubicBezTo>
                  <a:cubicBezTo>
                    <a:pt x="35" y="13"/>
                    <a:pt x="28" y="15"/>
                    <a:pt x="24" y="19"/>
                  </a:cubicBezTo>
                  <a:cubicBezTo>
                    <a:pt x="20" y="23"/>
                    <a:pt x="18" y="27"/>
                    <a:pt x="18" y="32"/>
                  </a:cubicBezTo>
                  <a:cubicBezTo>
                    <a:pt x="18" y="38"/>
                    <a:pt x="21" y="42"/>
                    <a:pt x="25" y="45"/>
                  </a:cubicBezTo>
                  <a:cubicBezTo>
                    <a:pt x="28" y="46"/>
                    <a:pt x="35" y="48"/>
                    <a:pt x="46" y="51"/>
                  </a:cubicBezTo>
                  <a:lnTo>
                    <a:pt x="62" y="54"/>
                  </a:lnTo>
                  <a:cubicBezTo>
                    <a:pt x="70" y="56"/>
                    <a:pt x="76" y="59"/>
                    <a:pt x="80" y="62"/>
                  </a:cubicBezTo>
                  <a:cubicBezTo>
                    <a:pt x="87" y="67"/>
                    <a:pt x="91" y="75"/>
                    <a:pt x="91" y="85"/>
                  </a:cubicBezTo>
                  <a:cubicBezTo>
                    <a:pt x="91" y="98"/>
                    <a:pt x="86" y="107"/>
                    <a:pt x="77" y="112"/>
                  </a:cubicBezTo>
                  <a:cubicBezTo>
                    <a:pt x="68" y="117"/>
                    <a:pt x="57" y="120"/>
                    <a:pt x="45" y="120"/>
                  </a:cubicBezTo>
                  <a:cubicBezTo>
                    <a:pt x="31" y="120"/>
                    <a:pt x="20" y="117"/>
                    <a:pt x="12" y="109"/>
                  </a:cubicBezTo>
                  <a:cubicBezTo>
                    <a:pt x="4" y="102"/>
                    <a:pt x="0" y="92"/>
                    <a:pt x="0" y="80"/>
                  </a:cubicBezTo>
                  <a:lnTo>
                    <a:pt x="14" y="80"/>
                  </a:lnTo>
                  <a:close/>
                  <a:moveTo>
                    <a:pt x="45" y="0"/>
                  </a:moveTo>
                  <a:lnTo>
                    <a:pt x="45" y="0"/>
                  </a:lnTo>
                  <a:lnTo>
                    <a:pt x="45"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11" name="Freeform 6">
              <a:extLst>
                <a:ext uri="{FF2B5EF4-FFF2-40B4-BE49-F238E27FC236}">
                  <a16:creationId xmlns:a16="http://schemas.microsoft.com/office/drawing/2014/main" id="{0CA4478D-49BB-4CF2-9C18-FC2C6663D63D}"/>
                </a:ext>
              </a:extLst>
            </p:cNvPr>
            <p:cNvSpPr>
              <a:spLocks noEditPoints="1"/>
            </p:cNvSpPr>
            <p:nvPr/>
          </p:nvSpPr>
          <p:spPr bwMode="auto">
            <a:xfrm>
              <a:off x="2116" y="3433"/>
              <a:ext cx="63" cy="72"/>
            </a:xfrm>
            <a:custGeom>
              <a:avLst/>
              <a:gdLst>
                <a:gd name="T0" fmla="*/ 39 w 78"/>
                <a:gd name="T1" fmla="*/ 77 h 89"/>
                <a:gd name="T2" fmla="*/ 39 w 78"/>
                <a:gd name="T3" fmla="*/ 77 h 89"/>
                <a:gd name="T4" fmla="*/ 58 w 78"/>
                <a:gd name="T5" fmla="*/ 66 h 89"/>
                <a:gd name="T6" fmla="*/ 63 w 78"/>
                <a:gd name="T7" fmla="*/ 43 h 89"/>
                <a:gd name="T8" fmla="*/ 60 w 78"/>
                <a:gd name="T9" fmla="*/ 24 h 89"/>
                <a:gd name="T10" fmla="*/ 39 w 78"/>
                <a:gd name="T11" fmla="*/ 12 h 89"/>
                <a:gd name="T12" fmla="*/ 21 w 78"/>
                <a:gd name="T13" fmla="*/ 22 h 89"/>
                <a:gd name="T14" fmla="*/ 15 w 78"/>
                <a:gd name="T15" fmla="*/ 46 h 89"/>
                <a:gd name="T16" fmla="*/ 21 w 78"/>
                <a:gd name="T17" fmla="*/ 68 h 89"/>
                <a:gd name="T18" fmla="*/ 39 w 78"/>
                <a:gd name="T19" fmla="*/ 77 h 89"/>
                <a:gd name="T20" fmla="*/ 39 w 78"/>
                <a:gd name="T21" fmla="*/ 77 h 89"/>
                <a:gd name="T22" fmla="*/ 40 w 78"/>
                <a:gd name="T23" fmla="*/ 0 h 89"/>
                <a:gd name="T24" fmla="*/ 40 w 78"/>
                <a:gd name="T25" fmla="*/ 0 h 89"/>
                <a:gd name="T26" fmla="*/ 67 w 78"/>
                <a:gd name="T27" fmla="*/ 11 h 89"/>
                <a:gd name="T28" fmla="*/ 78 w 78"/>
                <a:gd name="T29" fmla="*/ 42 h 89"/>
                <a:gd name="T30" fmla="*/ 68 w 78"/>
                <a:gd name="T31" fmla="*/ 76 h 89"/>
                <a:gd name="T32" fmla="*/ 38 w 78"/>
                <a:gd name="T33" fmla="*/ 89 h 89"/>
                <a:gd name="T34" fmla="*/ 10 w 78"/>
                <a:gd name="T35" fmla="*/ 77 h 89"/>
                <a:gd name="T36" fmla="*/ 0 w 78"/>
                <a:gd name="T37" fmla="*/ 46 h 89"/>
                <a:gd name="T38" fmla="*/ 11 w 78"/>
                <a:gd name="T39" fmla="*/ 13 h 89"/>
                <a:gd name="T40" fmla="*/ 40 w 78"/>
                <a:gd name="T41" fmla="*/ 0 h 89"/>
                <a:gd name="T42" fmla="*/ 40 w 78"/>
                <a:gd name="T43" fmla="*/ 0 h 89"/>
                <a:gd name="T44" fmla="*/ 39 w 78"/>
                <a:gd name="T45" fmla="*/ 1 h 89"/>
                <a:gd name="T46" fmla="*/ 39 w 78"/>
                <a:gd name="T47" fmla="*/ 1 h 89"/>
                <a:gd name="T48" fmla="*/ 39 w 78"/>
                <a:gd name="T49" fmla="*/ 1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8" h="89">
                  <a:moveTo>
                    <a:pt x="39" y="77"/>
                  </a:moveTo>
                  <a:lnTo>
                    <a:pt x="39" y="77"/>
                  </a:lnTo>
                  <a:cubicBezTo>
                    <a:pt x="48" y="77"/>
                    <a:pt x="55" y="73"/>
                    <a:pt x="58" y="66"/>
                  </a:cubicBezTo>
                  <a:cubicBezTo>
                    <a:pt x="62" y="59"/>
                    <a:pt x="63" y="51"/>
                    <a:pt x="63" y="43"/>
                  </a:cubicBezTo>
                  <a:cubicBezTo>
                    <a:pt x="63" y="35"/>
                    <a:pt x="62" y="29"/>
                    <a:pt x="60" y="24"/>
                  </a:cubicBezTo>
                  <a:cubicBezTo>
                    <a:pt x="56" y="16"/>
                    <a:pt x="49" y="12"/>
                    <a:pt x="39" y="12"/>
                  </a:cubicBezTo>
                  <a:cubicBezTo>
                    <a:pt x="31" y="12"/>
                    <a:pt x="24" y="16"/>
                    <a:pt x="21" y="22"/>
                  </a:cubicBezTo>
                  <a:cubicBezTo>
                    <a:pt x="17" y="29"/>
                    <a:pt x="15" y="37"/>
                    <a:pt x="15" y="46"/>
                  </a:cubicBezTo>
                  <a:cubicBezTo>
                    <a:pt x="15" y="55"/>
                    <a:pt x="17" y="62"/>
                    <a:pt x="21" y="68"/>
                  </a:cubicBezTo>
                  <a:cubicBezTo>
                    <a:pt x="24" y="74"/>
                    <a:pt x="31" y="77"/>
                    <a:pt x="39" y="77"/>
                  </a:cubicBezTo>
                  <a:lnTo>
                    <a:pt x="39" y="77"/>
                  </a:lnTo>
                  <a:close/>
                  <a:moveTo>
                    <a:pt x="40" y="0"/>
                  </a:moveTo>
                  <a:lnTo>
                    <a:pt x="40" y="0"/>
                  </a:lnTo>
                  <a:cubicBezTo>
                    <a:pt x="50" y="0"/>
                    <a:pt x="59" y="4"/>
                    <a:pt x="67" y="11"/>
                  </a:cubicBezTo>
                  <a:cubicBezTo>
                    <a:pt x="74" y="18"/>
                    <a:pt x="78" y="29"/>
                    <a:pt x="78" y="42"/>
                  </a:cubicBezTo>
                  <a:cubicBezTo>
                    <a:pt x="78" y="56"/>
                    <a:pt x="75" y="67"/>
                    <a:pt x="68" y="76"/>
                  </a:cubicBezTo>
                  <a:cubicBezTo>
                    <a:pt x="62" y="84"/>
                    <a:pt x="51" y="89"/>
                    <a:pt x="38" y="89"/>
                  </a:cubicBezTo>
                  <a:cubicBezTo>
                    <a:pt x="26" y="89"/>
                    <a:pt x="17" y="85"/>
                    <a:pt x="10" y="77"/>
                  </a:cubicBezTo>
                  <a:cubicBezTo>
                    <a:pt x="4" y="70"/>
                    <a:pt x="0" y="59"/>
                    <a:pt x="0" y="46"/>
                  </a:cubicBezTo>
                  <a:cubicBezTo>
                    <a:pt x="0" y="32"/>
                    <a:pt x="4" y="21"/>
                    <a:pt x="11" y="13"/>
                  </a:cubicBezTo>
                  <a:cubicBezTo>
                    <a:pt x="18" y="4"/>
                    <a:pt x="28" y="0"/>
                    <a:pt x="40" y="0"/>
                  </a:cubicBezTo>
                  <a:lnTo>
                    <a:pt x="40" y="0"/>
                  </a:lnTo>
                  <a:close/>
                  <a:moveTo>
                    <a:pt x="39" y="1"/>
                  </a:moveTo>
                  <a:lnTo>
                    <a:pt x="39" y="1"/>
                  </a:lnTo>
                  <a:lnTo>
                    <a:pt x="39" y="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12" name="Freeform 7">
              <a:extLst>
                <a:ext uri="{FF2B5EF4-FFF2-40B4-BE49-F238E27FC236}">
                  <a16:creationId xmlns:a16="http://schemas.microsoft.com/office/drawing/2014/main" id="{4BA3485C-1A81-470D-9CE4-92B287DBC2DE}"/>
                </a:ext>
              </a:extLst>
            </p:cNvPr>
            <p:cNvSpPr>
              <a:spLocks noEditPoints="1"/>
            </p:cNvSpPr>
            <p:nvPr/>
          </p:nvSpPr>
          <p:spPr bwMode="auto">
            <a:xfrm>
              <a:off x="2188" y="3433"/>
              <a:ext cx="59" cy="72"/>
            </a:xfrm>
            <a:custGeom>
              <a:avLst/>
              <a:gdLst>
                <a:gd name="T0" fmla="*/ 38 w 72"/>
                <a:gd name="T1" fmla="*/ 0 h 88"/>
                <a:gd name="T2" fmla="*/ 38 w 72"/>
                <a:gd name="T3" fmla="*/ 0 h 88"/>
                <a:gd name="T4" fmla="*/ 61 w 72"/>
                <a:gd name="T5" fmla="*/ 7 h 88"/>
                <a:gd name="T6" fmla="*/ 72 w 72"/>
                <a:gd name="T7" fmla="*/ 31 h 88"/>
                <a:gd name="T8" fmla="*/ 58 w 72"/>
                <a:gd name="T9" fmla="*/ 31 h 88"/>
                <a:gd name="T10" fmla="*/ 52 w 72"/>
                <a:gd name="T11" fmla="*/ 18 h 88"/>
                <a:gd name="T12" fmla="*/ 38 w 72"/>
                <a:gd name="T13" fmla="*/ 13 h 88"/>
                <a:gd name="T14" fmla="*/ 19 w 72"/>
                <a:gd name="T15" fmla="*/ 26 h 88"/>
                <a:gd name="T16" fmla="*/ 15 w 72"/>
                <a:gd name="T17" fmla="*/ 47 h 88"/>
                <a:gd name="T18" fmla="*/ 21 w 72"/>
                <a:gd name="T19" fmla="*/ 68 h 88"/>
                <a:gd name="T20" fmla="*/ 37 w 72"/>
                <a:gd name="T21" fmla="*/ 76 h 88"/>
                <a:gd name="T22" fmla="*/ 51 w 72"/>
                <a:gd name="T23" fmla="*/ 71 h 88"/>
                <a:gd name="T24" fmla="*/ 58 w 72"/>
                <a:gd name="T25" fmla="*/ 56 h 88"/>
                <a:gd name="T26" fmla="*/ 72 w 72"/>
                <a:gd name="T27" fmla="*/ 56 h 88"/>
                <a:gd name="T28" fmla="*/ 60 w 72"/>
                <a:gd name="T29" fmla="*/ 81 h 88"/>
                <a:gd name="T30" fmla="*/ 36 w 72"/>
                <a:gd name="T31" fmla="*/ 88 h 88"/>
                <a:gd name="T32" fmla="*/ 10 w 72"/>
                <a:gd name="T33" fmla="*/ 76 h 88"/>
                <a:gd name="T34" fmla="*/ 0 w 72"/>
                <a:gd name="T35" fmla="*/ 47 h 88"/>
                <a:gd name="T36" fmla="*/ 11 w 72"/>
                <a:gd name="T37" fmla="*/ 12 h 88"/>
                <a:gd name="T38" fmla="*/ 38 w 72"/>
                <a:gd name="T39" fmla="*/ 0 h 88"/>
                <a:gd name="T40" fmla="*/ 38 w 72"/>
                <a:gd name="T41" fmla="*/ 0 h 88"/>
                <a:gd name="T42" fmla="*/ 36 w 72"/>
                <a:gd name="T43" fmla="*/ 1 h 88"/>
                <a:gd name="T44" fmla="*/ 36 w 72"/>
                <a:gd name="T45" fmla="*/ 1 h 88"/>
                <a:gd name="T46" fmla="*/ 36 w 72"/>
                <a:gd name="T47" fmla="*/ 1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2" h="88">
                  <a:moveTo>
                    <a:pt x="38" y="0"/>
                  </a:moveTo>
                  <a:lnTo>
                    <a:pt x="38" y="0"/>
                  </a:lnTo>
                  <a:cubicBezTo>
                    <a:pt x="47" y="0"/>
                    <a:pt x="55" y="3"/>
                    <a:pt x="61" y="7"/>
                  </a:cubicBezTo>
                  <a:cubicBezTo>
                    <a:pt x="67" y="12"/>
                    <a:pt x="70" y="19"/>
                    <a:pt x="72" y="31"/>
                  </a:cubicBezTo>
                  <a:lnTo>
                    <a:pt x="58" y="31"/>
                  </a:lnTo>
                  <a:cubicBezTo>
                    <a:pt x="57" y="25"/>
                    <a:pt x="55" y="21"/>
                    <a:pt x="52" y="18"/>
                  </a:cubicBezTo>
                  <a:cubicBezTo>
                    <a:pt x="49" y="14"/>
                    <a:pt x="45" y="13"/>
                    <a:pt x="38" y="13"/>
                  </a:cubicBezTo>
                  <a:cubicBezTo>
                    <a:pt x="29" y="13"/>
                    <a:pt x="23" y="17"/>
                    <a:pt x="19" y="26"/>
                  </a:cubicBezTo>
                  <a:cubicBezTo>
                    <a:pt x="16" y="31"/>
                    <a:pt x="15" y="38"/>
                    <a:pt x="15" y="47"/>
                  </a:cubicBezTo>
                  <a:cubicBezTo>
                    <a:pt x="15" y="55"/>
                    <a:pt x="17" y="62"/>
                    <a:pt x="21" y="68"/>
                  </a:cubicBezTo>
                  <a:cubicBezTo>
                    <a:pt x="24" y="73"/>
                    <a:pt x="30" y="76"/>
                    <a:pt x="37" y="76"/>
                  </a:cubicBezTo>
                  <a:cubicBezTo>
                    <a:pt x="43" y="76"/>
                    <a:pt x="48" y="75"/>
                    <a:pt x="51" y="71"/>
                  </a:cubicBezTo>
                  <a:cubicBezTo>
                    <a:pt x="54" y="67"/>
                    <a:pt x="57" y="63"/>
                    <a:pt x="58" y="56"/>
                  </a:cubicBezTo>
                  <a:lnTo>
                    <a:pt x="72" y="56"/>
                  </a:lnTo>
                  <a:cubicBezTo>
                    <a:pt x="70" y="67"/>
                    <a:pt x="66" y="75"/>
                    <a:pt x="60" y="81"/>
                  </a:cubicBezTo>
                  <a:cubicBezTo>
                    <a:pt x="54" y="86"/>
                    <a:pt x="46" y="88"/>
                    <a:pt x="36" y="88"/>
                  </a:cubicBezTo>
                  <a:cubicBezTo>
                    <a:pt x="25" y="88"/>
                    <a:pt x="17" y="84"/>
                    <a:pt x="10" y="76"/>
                  </a:cubicBezTo>
                  <a:cubicBezTo>
                    <a:pt x="4" y="68"/>
                    <a:pt x="0" y="58"/>
                    <a:pt x="0" y="47"/>
                  </a:cubicBezTo>
                  <a:cubicBezTo>
                    <a:pt x="0" y="32"/>
                    <a:pt x="4" y="21"/>
                    <a:pt x="11" y="12"/>
                  </a:cubicBezTo>
                  <a:cubicBezTo>
                    <a:pt x="18" y="4"/>
                    <a:pt x="27" y="0"/>
                    <a:pt x="38" y="0"/>
                  </a:cubicBezTo>
                  <a:lnTo>
                    <a:pt x="38" y="0"/>
                  </a:lnTo>
                  <a:close/>
                  <a:moveTo>
                    <a:pt x="36" y="1"/>
                  </a:moveTo>
                  <a:lnTo>
                    <a:pt x="36" y="1"/>
                  </a:lnTo>
                  <a:lnTo>
                    <a:pt x="36" y="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13" name="Freeform 8">
              <a:extLst>
                <a:ext uri="{FF2B5EF4-FFF2-40B4-BE49-F238E27FC236}">
                  <a16:creationId xmlns:a16="http://schemas.microsoft.com/office/drawing/2014/main" id="{9C98FE0E-950D-4823-92B6-2BAC792644E0}"/>
                </a:ext>
              </a:extLst>
            </p:cNvPr>
            <p:cNvSpPr>
              <a:spLocks noEditPoints="1"/>
            </p:cNvSpPr>
            <p:nvPr/>
          </p:nvSpPr>
          <p:spPr bwMode="auto">
            <a:xfrm>
              <a:off x="2259" y="3410"/>
              <a:ext cx="11" cy="93"/>
            </a:xfrm>
            <a:custGeom>
              <a:avLst/>
              <a:gdLst>
                <a:gd name="T0" fmla="*/ 0 w 14"/>
                <a:gd name="T1" fmla="*/ 31 h 114"/>
                <a:gd name="T2" fmla="*/ 0 w 14"/>
                <a:gd name="T3" fmla="*/ 31 h 114"/>
                <a:gd name="T4" fmla="*/ 14 w 14"/>
                <a:gd name="T5" fmla="*/ 31 h 114"/>
                <a:gd name="T6" fmla="*/ 14 w 14"/>
                <a:gd name="T7" fmla="*/ 114 h 114"/>
                <a:gd name="T8" fmla="*/ 0 w 14"/>
                <a:gd name="T9" fmla="*/ 114 h 114"/>
                <a:gd name="T10" fmla="*/ 0 w 14"/>
                <a:gd name="T11" fmla="*/ 31 h 114"/>
                <a:gd name="T12" fmla="*/ 0 w 14"/>
                <a:gd name="T13" fmla="*/ 0 h 114"/>
                <a:gd name="T14" fmla="*/ 0 w 14"/>
                <a:gd name="T15" fmla="*/ 0 h 114"/>
                <a:gd name="T16" fmla="*/ 14 w 14"/>
                <a:gd name="T17" fmla="*/ 0 h 114"/>
                <a:gd name="T18" fmla="*/ 14 w 14"/>
                <a:gd name="T19" fmla="*/ 16 h 114"/>
                <a:gd name="T20" fmla="*/ 0 w 14"/>
                <a:gd name="T21" fmla="*/ 16 h 114"/>
                <a:gd name="T22" fmla="*/ 0 w 14"/>
                <a:gd name="T2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 h="114">
                  <a:moveTo>
                    <a:pt x="0" y="31"/>
                  </a:moveTo>
                  <a:lnTo>
                    <a:pt x="0" y="31"/>
                  </a:lnTo>
                  <a:lnTo>
                    <a:pt x="14" y="31"/>
                  </a:lnTo>
                  <a:lnTo>
                    <a:pt x="14" y="114"/>
                  </a:lnTo>
                  <a:lnTo>
                    <a:pt x="0" y="114"/>
                  </a:lnTo>
                  <a:lnTo>
                    <a:pt x="0" y="31"/>
                  </a:lnTo>
                  <a:close/>
                  <a:moveTo>
                    <a:pt x="0" y="0"/>
                  </a:moveTo>
                  <a:lnTo>
                    <a:pt x="0" y="0"/>
                  </a:lnTo>
                  <a:lnTo>
                    <a:pt x="14" y="0"/>
                  </a:lnTo>
                  <a:lnTo>
                    <a:pt x="14" y="16"/>
                  </a:lnTo>
                  <a:lnTo>
                    <a:pt x="0" y="16"/>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14" name="Freeform 9">
              <a:extLst>
                <a:ext uri="{FF2B5EF4-FFF2-40B4-BE49-F238E27FC236}">
                  <a16:creationId xmlns:a16="http://schemas.microsoft.com/office/drawing/2014/main" id="{771B5756-7FEA-4027-81D9-BAEF6548F87F}"/>
                </a:ext>
              </a:extLst>
            </p:cNvPr>
            <p:cNvSpPr>
              <a:spLocks noEditPoints="1"/>
            </p:cNvSpPr>
            <p:nvPr/>
          </p:nvSpPr>
          <p:spPr bwMode="auto">
            <a:xfrm>
              <a:off x="2283" y="3433"/>
              <a:ext cx="63" cy="72"/>
            </a:xfrm>
            <a:custGeom>
              <a:avLst/>
              <a:gdLst>
                <a:gd name="T0" fmla="*/ 39 w 77"/>
                <a:gd name="T1" fmla="*/ 77 h 89"/>
                <a:gd name="T2" fmla="*/ 39 w 77"/>
                <a:gd name="T3" fmla="*/ 77 h 89"/>
                <a:gd name="T4" fmla="*/ 58 w 77"/>
                <a:gd name="T5" fmla="*/ 66 h 89"/>
                <a:gd name="T6" fmla="*/ 63 w 77"/>
                <a:gd name="T7" fmla="*/ 43 h 89"/>
                <a:gd name="T8" fmla="*/ 59 w 77"/>
                <a:gd name="T9" fmla="*/ 24 h 89"/>
                <a:gd name="T10" fmla="*/ 39 w 77"/>
                <a:gd name="T11" fmla="*/ 12 h 89"/>
                <a:gd name="T12" fmla="*/ 20 w 77"/>
                <a:gd name="T13" fmla="*/ 22 h 89"/>
                <a:gd name="T14" fmla="*/ 14 w 77"/>
                <a:gd name="T15" fmla="*/ 46 h 89"/>
                <a:gd name="T16" fmla="*/ 20 w 77"/>
                <a:gd name="T17" fmla="*/ 68 h 89"/>
                <a:gd name="T18" fmla="*/ 39 w 77"/>
                <a:gd name="T19" fmla="*/ 77 h 89"/>
                <a:gd name="T20" fmla="*/ 39 w 77"/>
                <a:gd name="T21" fmla="*/ 77 h 89"/>
                <a:gd name="T22" fmla="*/ 39 w 77"/>
                <a:gd name="T23" fmla="*/ 0 h 89"/>
                <a:gd name="T24" fmla="*/ 39 w 77"/>
                <a:gd name="T25" fmla="*/ 0 h 89"/>
                <a:gd name="T26" fmla="*/ 66 w 77"/>
                <a:gd name="T27" fmla="*/ 11 h 89"/>
                <a:gd name="T28" fmla="*/ 77 w 77"/>
                <a:gd name="T29" fmla="*/ 42 h 89"/>
                <a:gd name="T30" fmla="*/ 68 w 77"/>
                <a:gd name="T31" fmla="*/ 76 h 89"/>
                <a:gd name="T32" fmla="*/ 37 w 77"/>
                <a:gd name="T33" fmla="*/ 89 h 89"/>
                <a:gd name="T34" fmla="*/ 10 w 77"/>
                <a:gd name="T35" fmla="*/ 77 h 89"/>
                <a:gd name="T36" fmla="*/ 0 w 77"/>
                <a:gd name="T37" fmla="*/ 46 h 89"/>
                <a:gd name="T38" fmla="*/ 11 w 77"/>
                <a:gd name="T39" fmla="*/ 13 h 89"/>
                <a:gd name="T40" fmla="*/ 39 w 77"/>
                <a:gd name="T41" fmla="*/ 0 h 89"/>
                <a:gd name="T42" fmla="*/ 39 w 77"/>
                <a:gd name="T43" fmla="*/ 0 h 89"/>
                <a:gd name="T44" fmla="*/ 39 w 77"/>
                <a:gd name="T45" fmla="*/ 1 h 89"/>
                <a:gd name="T46" fmla="*/ 39 w 77"/>
                <a:gd name="T47" fmla="*/ 1 h 89"/>
                <a:gd name="T48" fmla="*/ 39 w 77"/>
                <a:gd name="T49" fmla="*/ 1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7" h="89">
                  <a:moveTo>
                    <a:pt x="39" y="77"/>
                  </a:moveTo>
                  <a:lnTo>
                    <a:pt x="39" y="77"/>
                  </a:lnTo>
                  <a:cubicBezTo>
                    <a:pt x="48" y="77"/>
                    <a:pt x="54" y="73"/>
                    <a:pt x="58" y="66"/>
                  </a:cubicBezTo>
                  <a:cubicBezTo>
                    <a:pt x="61" y="59"/>
                    <a:pt x="63" y="51"/>
                    <a:pt x="63" y="43"/>
                  </a:cubicBezTo>
                  <a:cubicBezTo>
                    <a:pt x="63" y="35"/>
                    <a:pt x="62" y="29"/>
                    <a:pt x="59" y="24"/>
                  </a:cubicBezTo>
                  <a:cubicBezTo>
                    <a:pt x="55" y="16"/>
                    <a:pt x="48" y="12"/>
                    <a:pt x="39" y="12"/>
                  </a:cubicBezTo>
                  <a:cubicBezTo>
                    <a:pt x="30" y="12"/>
                    <a:pt x="24" y="16"/>
                    <a:pt x="20" y="22"/>
                  </a:cubicBezTo>
                  <a:cubicBezTo>
                    <a:pt x="16" y="29"/>
                    <a:pt x="14" y="37"/>
                    <a:pt x="14" y="46"/>
                  </a:cubicBezTo>
                  <a:cubicBezTo>
                    <a:pt x="14" y="55"/>
                    <a:pt x="16" y="62"/>
                    <a:pt x="20" y="68"/>
                  </a:cubicBezTo>
                  <a:cubicBezTo>
                    <a:pt x="24" y="74"/>
                    <a:pt x="30" y="77"/>
                    <a:pt x="39" y="77"/>
                  </a:cubicBezTo>
                  <a:lnTo>
                    <a:pt x="39" y="77"/>
                  </a:lnTo>
                  <a:close/>
                  <a:moveTo>
                    <a:pt x="39" y="0"/>
                  </a:moveTo>
                  <a:lnTo>
                    <a:pt x="39" y="0"/>
                  </a:lnTo>
                  <a:cubicBezTo>
                    <a:pt x="50" y="0"/>
                    <a:pt x="59" y="4"/>
                    <a:pt x="66" y="11"/>
                  </a:cubicBezTo>
                  <a:cubicBezTo>
                    <a:pt x="74" y="18"/>
                    <a:pt x="77" y="29"/>
                    <a:pt x="77" y="42"/>
                  </a:cubicBezTo>
                  <a:cubicBezTo>
                    <a:pt x="77" y="56"/>
                    <a:pt x="74" y="67"/>
                    <a:pt x="68" y="76"/>
                  </a:cubicBezTo>
                  <a:cubicBezTo>
                    <a:pt x="61" y="84"/>
                    <a:pt x="51" y="89"/>
                    <a:pt x="37" y="89"/>
                  </a:cubicBezTo>
                  <a:cubicBezTo>
                    <a:pt x="26" y="89"/>
                    <a:pt x="17" y="85"/>
                    <a:pt x="10" y="77"/>
                  </a:cubicBezTo>
                  <a:cubicBezTo>
                    <a:pt x="3" y="70"/>
                    <a:pt x="0" y="59"/>
                    <a:pt x="0" y="46"/>
                  </a:cubicBezTo>
                  <a:cubicBezTo>
                    <a:pt x="0" y="32"/>
                    <a:pt x="3" y="21"/>
                    <a:pt x="11" y="13"/>
                  </a:cubicBezTo>
                  <a:cubicBezTo>
                    <a:pt x="18" y="4"/>
                    <a:pt x="27" y="0"/>
                    <a:pt x="39" y="0"/>
                  </a:cubicBezTo>
                  <a:lnTo>
                    <a:pt x="39" y="0"/>
                  </a:lnTo>
                  <a:close/>
                  <a:moveTo>
                    <a:pt x="39" y="1"/>
                  </a:moveTo>
                  <a:lnTo>
                    <a:pt x="39" y="1"/>
                  </a:lnTo>
                  <a:lnTo>
                    <a:pt x="39" y="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15" name="Freeform 10">
              <a:extLst>
                <a:ext uri="{FF2B5EF4-FFF2-40B4-BE49-F238E27FC236}">
                  <a16:creationId xmlns:a16="http://schemas.microsoft.com/office/drawing/2014/main" id="{A57E00EB-824C-438E-B985-EC77059E7DCD}"/>
                </a:ext>
              </a:extLst>
            </p:cNvPr>
            <p:cNvSpPr>
              <a:spLocks/>
            </p:cNvSpPr>
            <p:nvPr/>
          </p:nvSpPr>
          <p:spPr bwMode="auto">
            <a:xfrm>
              <a:off x="2107" y="2961"/>
              <a:ext cx="162" cy="161"/>
            </a:xfrm>
            <a:custGeom>
              <a:avLst/>
              <a:gdLst>
                <a:gd name="T0" fmla="*/ 163 w 198"/>
                <a:gd name="T1" fmla="*/ 35 h 197"/>
                <a:gd name="T2" fmla="*/ 163 w 198"/>
                <a:gd name="T3" fmla="*/ 35 h 197"/>
                <a:gd name="T4" fmla="*/ 163 w 198"/>
                <a:gd name="T5" fmla="*/ 162 h 197"/>
                <a:gd name="T6" fmla="*/ 36 w 198"/>
                <a:gd name="T7" fmla="*/ 162 h 197"/>
                <a:gd name="T8" fmla="*/ 36 w 198"/>
                <a:gd name="T9" fmla="*/ 35 h 197"/>
                <a:gd name="T10" fmla="*/ 163 w 198"/>
                <a:gd name="T11" fmla="*/ 35 h 197"/>
              </a:gdLst>
              <a:ahLst/>
              <a:cxnLst>
                <a:cxn ang="0">
                  <a:pos x="T0" y="T1"/>
                </a:cxn>
                <a:cxn ang="0">
                  <a:pos x="T2" y="T3"/>
                </a:cxn>
                <a:cxn ang="0">
                  <a:pos x="T4" y="T5"/>
                </a:cxn>
                <a:cxn ang="0">
                  <a:pos x="T6" y="T7"/>
                </a:cxn>
                <a:cxn ang="0">
                  <a:pos x="T8" y="T9"/>
                </a:cxn>
                <a:cxn ang="0">
                  <a:pos x="T10" y="T11"/>
                </a:cxn>
              </a:cxnLst>
              <a:rect l="0" t="0" r="r" b="b"/>
              <a:pathLst>
                <a:path w="198" h="197">
                  <a:moveTo>
                    <a:pt x="163" y="35"/>
                  </a:moveTo>
                  <a:lnTo>
                    <a:pt x="163" y="35"/>
                  </a:lnTo>
                  <a:cubicBezTo>
                    <a:pt x="198" y="70"/>
                    <a:pt x="198" y="127"/>
                    <a:pt x="163" y="162"/>
                  </a:cubicBezTo>
                  <a:cubicBezTo>
                    <a:pt x="128" y="197"/>
                    <a:pt x="71" y="197"/>
                    <a:pt x="36" y="162"/>
                  </a:cubicBezTo>
                  <a:cubicBezTo>
                    <a:pt x="0" y="127"/>
                    <a:pt x="0" y="70"/>
                    <a:pt x="36" y="35"/>
                  </a:cubicBezTo>
                  <a:cubicBezTo>
                    <a:pt x="71" y="0"/>
                    <a:pt x="128" y="0"/>
                    <a:pt x="163" y="35"/>
                  </a:cubicBezTo>
                  <a:close/>
                </a:path>
              </a:pathLst>
            </a:custGeom>
            <a:solidFill>
              <a:srgbClr val="FFFFFF"/>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16" name="Freeform 11">
              <a:extLst>
                <a:ext uri="{FF2B5EF4-FFF2-40B4-BE49-F238E27FC236}">
                  <a16:creationId xmlns:a16="http://schemas.microsoft.com/office/drawing/2014/main" id="{411BBA6E-93CA-43AD-BBA0-B26F62BD895E}"/>
                </a:ext>
              </a:extLst>
            </p:cNvPr>
            <p:cNvSpPr>
              <a:spLocks/>
            </p:cNvSpPr>
            <p:nvPr/>
          </p:nvSpPr>
          <p:spPr bwMode="auto">
            <a:xfrm>
              <a:off x="2107" y="2961"/>
              <a:ext cx="162" cy="161"/>
            </a:xfrm>
            <a:custGeom>
              <a:avLst/>
              <a:gdLst>
                <a:gd name="T0" fmla="*/ 163 w 198"/>
                <a:gd name="T1" fmla="*/ 35 h 197"/>
                <a:gd name="T2" fmla="*/ 163 w 198"/>
                <a:gd name="T3" fmla="*/ 35 h 197"/>
                <a:gd name="T4" fmla="*/ 163 w 198"/>
                <a:gd name="T5" fmla="*/ 162 h 197"/>
                <a:gd name="T6" fmla="*/ 36 w 198"/>
                <a:gd name="T7" fmla="*/ 162 h 197"/>
                <a:gd name="T8" fmla="*/ 36 w 198"/>
                <a:gd name="T9" fmla="*/ 35 h 197"/>
                <a:gd name="T10" fmla="*/ 163 w 198"/>
                <a:gd name="T11" fmla="*/ 35 h 197"/>
              </a:gdLst>
              <a:ahLst/>
              <a:cxnLst>
                <a:cxn ang="0">
                  <a:pos x="T0" y="T1"/>
                </a:cxn>
                <a:cxn ang="0">
                  <a:pos x="T2" y="T3"/>
                </a:cxn>
                <a:cxn ang="0">
                  <a:pos x="T4" y="T5"/>
                </a:cxn>
                <a:cxn ang="0">
                  <a:pos x="T6" y="T7"/>
                </a:cxn>
                <a:cxn ang="0">
                  <a:pos x="T8" y="T9"/>
                </a:cxn>
                <a:cxn ang="0">
                  <a:pos x="T10" y="T11"/>
                </a:cxn>
              </a:cxnLst>
              <a:rect l="0" t="0" r="r" b="b"/>
              <a:pathLst>
                <a:path w="198" h="197">
                  <a:moveTo>
                    <a:pt x="163" y="35"/>
                  </a:moveTo>
                  <a:lnTo>
                    <a:pt x="163" y="35"/>
                  </a:lnTo>
                  <a:cubicBezTo>
                    <a:pt x="198" y="70"/>
                    <a:pt x="198" y="127"/>
                    <a:pt x="163" y="162"/>
                  </a:cubicBezTo>
                  <a:cubicBezTo>
                    <a:pt x="128" y="197"/>
                    <a:pt x="71" y="197"/>
                    <a:pt x="36" y="162"/>
                  </a:cubicBezTo>
                  <a:cubicBezTo>
                    <a:pt x="0" y="127"/>
                    <a:pt x="0" y="70"/>
                    <a:pt x="36" y="35"/>
                  </a:cubicBezTo>
                  <a:cubicBezTo>
                    <a:pt x="71" y="0"/>
                    <a:pt x="128" y="0"/>
                    <a:pt x="163" y="35"/>
                  </a:cubicBezTo>
                  <a:close/>
                </a:path>
              </a:pathLst>
            </a:custGeom>
            <a:noFill/>
            <a:ln w="17463"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a:p>
          </p:txBody>
        </p:sp>
        <p:sp>
          <p:nvSpPr>
            <p:cNvPr id="17" name="Freeform 12">
              <a:extLst>
                <a:ext uri="{FF2B5EF4-FFF2-40B4-BE49-F238E27FC236}">
                  <a16:creationId xmlns:a16="http://schemas.microsoft.com/office/drawing/2014/main" id="{BD83E7E0-B1A0-47BC-938B-FC0FFEB90E5E}"/>
                </a:ext>
              </a:extLst>
            </p:cNvPr>
            <p:cNvSpPr>
              <a:spLocks/>
            </p:cNvSpPr>
            <p:nvPr/>
          </p:nvSpPr>
          <p:spPr bwMode="auto">
            <a:xfrm>
              <a:off x="2194" y="3116"/>
              <a:ext cx="0" cy="109"/>
            </a:xfrm>
            <a:custGeom>
              <a:avLst/>
              <a:gdLst>
                <a:gd name="T0" fmla="*/ 0 h 134"/>
                <a:gd name="T1" fmla="*/ 0 h 134"/>
                <a:gd name="T2" fmla="*/ 134 h 134"/>
              </a:gdLst>
              <a:ahLst/>
              <a:cxnLst>
                <a:cxn ang="0">
                  <a:pos x="0" y="T0"/>
                </a:cxn>
                <a:cxn ang="0">
                  <a:pos x="0" y="T1"/>
                </a:cxn>
                <a:cxn ang="0">
                  <a:pos x="0" y="T2"/>
                </a:cxn>
              </a:cxnLst>
              <a:rect l="0" t="0" r="r" b="b"/>
              <a:pathLst>
                <a:path h="134">
                  <a:moveTo>
                    <a:pt x="0" y="0"/>
                  </a:moveTo>
                  <a:lnTo>
                    <a:pt x="0" y="0"/>
                  </a:lnTo>
                  <a:lnTo>
                    <a:pt x="0" y="134"/>
                  </a:lnTo>
                </a:path>
              </a:pathLst>
            </a:custGeom>
            <a:noFill/>
            <a:ln w="17463" cap="flat">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a:p>
          </p:txBody>
        </p:sp>
        <p:sp>
          <p:nvSpPr>
            <p:cNvPr id="18" name="Freeform 13">
              <a:extLst>
                <a:ext uri="{FF2B5EF4-FFF2-40B4-BE49-F238E27FC236}">
                  <a16:creationId xmlns:a16="http://schemas.microsoft.com/office/drawing/2014/main" id="{53D4FB97-1BB5-4F7B-9A88-D0BD3954FEBC}"/>
                </a:ext>
              </a:extLst>
            </p:cNvPr>
            <p:cNvSpPr>
              <a:spLocks/>
            </p:cNvSpPr>
            <p:nvPr/>
          </p:nvSpPr>
          <p:spPr bwMode="auto">
            <a:xfrm>
              <a:off x="2107" y="3225"/>
              <a:ext cx="81" cy="148"/>
            </a:xfrm>
            <a:custGeom>
              <a:avLst/>
              <a:gdLst>
                <a:gd name="T0" fmla="*/ 100 w 100"/>
                <a:gd name="T1" fmla="*/ 0 h 180"/>
                <a:gd name="T2" fmla="*/ 100 w 100"/>
                <a:gd name="T3" fmla="*/ 0 h 180"/>
                <a:gd name="T4" fmla="*/ 0 w 100"/>
                <a:gd name="T5" fmla="*/ 180 h 180"/>
              </a:gdLst>
              <a:ahLst/>
              <a:cxnLst>
                <a:cxn ang="0">
                  <a:pos x="T0" y="T1"/>
                </a:cxn>
                <a:cxn ang="0">
                  <a:pos x="T2" y="T3"/>
                </a:cxn>
                <a:cxn ang="0">
                  <a:pos x="T4" y="T5"/>
                </a:cxn>
              </a:cxnLst>
              <a:rect l="0" t="0" r="r" b="b"/>
              <a:pathLst>
                <a:path w="100" h="180">
                  <a:moveTo>
                    <a:pt x="100" y="0"/>
                  </a:moveTo>
                  <a:lnTo>
                    <a:pt x="100" y="0"/>
                  </a:lnTo>
                  <a:lnTo>
                    <a:pt x="0" y="180"/>
                  </a:lnTo>
                </a:path>
              </a:pathLst>
            </a:custGeom>
            <a:noFill/>
            <a:ln w="17463"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a:p>
          </p:txBody>
        </p:sp>
        <p:sp>
          <p:nvSpPr>
            <p:cNvPr id="19" name="Freeform 14">
              <a:extLst>
                <a:ext uri="{FF2B5EF4-FFF2-40B4-BE49-F238E27FC236}">
                  <a16:creationId xmlns:a16="http://schemas.microsoft.com/office/drawing/2014/main" id="{8559CB84-092F-42AA-907A-B91B68E3ED10}"/>
                </a:ext>
              </a:extLst>
            </p:cNvPr>
            <p:cNvSpPr>
              <a:spLocks/>
            </p:cNvSpPr>
            <p:nvPr/>
          </p:nvSpPr>
          <p:spPr bwMode="auto">
            <a:xfrm>
              <a:off x="2188" y="3225"/>
              <a:ext cx="82" cy="148"/>
            </a:xfrm>
            <a:custGeom>
              <a:avLst/>
              <a:gdLst>
                <a:gd name="T0" fmla="*/ 0 w 100"/>
                <a:gd name="T1" fmla="*/ 0 h 180"/>
                <a:gd name="T2" fmla="*/ 0 w 100"/>
                <a:gd name="T3" fmla="*/ 0 h 180"/>
                <a:gd name="T4" fmla="*/ 100 w 100"/>
                <a:gd name="T5" fmla="*/ 180 h 180"/>
              </a:gdLst>
              <a:ahLst/>
              <a:cxnLst>
                <a:cxn ang="0">
                  <a:pos x="T0" y="T1"/>
                </a:cxn>
                <a:cxn ang="0">
                  <a:pos x="T2" y="T3"/>
                </a:cxn>
                <a:cxn ang="0">
                  <a:pos x="T4" y="T5"/>
                </a:cxn>
              </a:cxnLst>
              <a:rect l="0" t="0" r="r" b="b"/>
              <a:pathLst>
                <a:path w="100" h="180">
                  <a:moveTo>
                    <a:pt x="0" y="0"/>
                  </a:moveTo>
                  <a:lnTo>
                    <a:pt x="0" y="0"/>
                  </a:lnTo>
                  <a:lnTo>
                    <a:pt x="100" y="180"/>
                  </a:lnTo>
                </a:path>
              </a:pathLst>
            </a:custGeom>
            <a:noFill/>
            <a:ln w="17463"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a:p>
          </p:txBody>
        </p:sp>
        <p:sp>
          <p:nvSpPr>
            <p:cNvPr id="20" name="Freeform 15">
              <a:extLst>
                <a:ext uri="{FF2B5EF4-FFF2-40B4-BE49-F238E27FC236}">
                  <a16:creationId xmlns:a16="http://schemas.microsoft.com/office/drawing/2014/main" id="{0009804F-8586-4D33-A11F-FBDB71562B8A}"/>
                </a:ext>
              </a:extLst>
            </p:cNvPr>
            <p:cNvSpPr>
              <a:spLocks/>
            </p:cNvSpPr>
            <p:nvPr/>
          </p:nvSpPr>
          <p:spPr bwMode="auto">
            <a:xfrm>
              <a:off x="2107" y="3174"/>
              <a:ext cx="163" cy="1"/>
            </a:xfrm>
            <a:custGeom>
              <a:avLst/>
              <a:gdLst>
                <a:gd name="T0" fmla="*/ 200 w 200"/>
                <a:gd name="T1" fmla="*/ 2 h 2"/>
                <a:gd name="T2" fmla="*/ 200 w 200"/>
                <a:gd name="T3" fmla="*/ 2 h 2"/>
                <a:gd name="T4" fmla="*/ 0 w 200"/>
                <a:gd name="T5" fmla="*/ 0 h 2"/>
              </a:gdLst>
              <a:ahLst/>
              <a:cxnLst>
                <a:cxn ang="0">
                  <a:pos x="T0" y="T1"/>
                </a:cxn>
                <a:cxn ang="0">
                  <a:pos x="T2" y="T3"/>
                </a:cxn>
                <a:cxn ang="0">
                  <a:pos x="T4" y="T5"/>
                </a:cxn>
              </a:cxnLst>
              <a:rect l="0" t="0" r="r" b="b"/>
              <a:pathLst>
                <a:path w="200" h="2">
                  <a:moveTo>
                    <a:pt x="200" y="2"/>
                  </a:moveTo>
                  <a:lnTo>
                    <a:pt x="200" y="2"/>
                  </a:lnTo>
                  <a:lnTo>
                    <a:pt x="0" y="0"/>
                  </a:lnTo>
                </a:path>
              </a:pathLst>
            </a:custGeom>
            <a:noFill/>
            <a:ln w="17463"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a:p>
          </p:txBody>
        </p:sp>
        <p:sp>
          <p:nvSpPr>
            <p:cNvPr id="21" name="Freeform 16">
              <a:extLst>
                <a:ext uri="{FF2B5EF4-FFF2-40B4-BE49-F238E27FC236}">
                  <a16:creationId xmlns:a16="http://schemas.microsoft.com/office/drawing/2014/main" id="{08AE419E-0675-4D09-9A3F-132378DA3CFC}"/>
                </a:ext>
              </a:extLst>
            </p:cNvPr>
            <p:cNvSpPr>
              <a:spLocks/>
            </p:cNvSpPr>
            <p:nvPr/>
          </p:nvSpPr>
          <p:spPr bwMode="auto">
            <a:xfrm>
              <a:off x="3162" y="2658"/>
              <a:ext cx="665" cy="359"/>
            </a:xfrm>
            <a:custGeom>
              <a:avLst/>
              <a:gdLst>
                <a:gd name="T0" fmla="*/ 668 w 812"/>
                <a:gd name="T1" fmla="*/ 77 h 438"/>
                <a:gd name="T2" fmla="*/ 668 w 812"/>
                <a:gd name="T3" fmla="*/ 77 h 438"/>
                <a:gd name="T4" fmla="*/ 668 w 812"/>
                <a:gd name="T5" fmla="*/ 360 h 438"/>
                <a:gd name="T6" fmla="*/ 145 w 812"/>
                <a:gd name="T7" fmla="*/ 360 h 438"/>
                <a:gd name="T8" fmla="*/ 145 w 812"/>
                <a:gd name="T9" fmla="*/ 77 h 438"/>
                <a:gd name="T10" fmla="*/ 668 w 812"/>
                <a:gd name="T11" fmla="*/ 77 h 438"/>
              </a:gdLst>
              <a:ahLst/>
              <a:cxnLst>
                <a:cxn ang="0">
                  <a:pos x="T0" y="T1"/>
                </a:cxn>
                <a:cxn ang="0">
                  <a:pos x="T2" y="T3"/>
                </a:cxn>
                <a:cxn ang="0">
                  <a:pos x="T4" y="T5"/>
                </a:cxn>
                <a:cxn ang="0">
                  <a:pos x="T6" y="T7"/>
                </a:cxn>
                <a:cxn ang="0">
                  <a:pos x="T8" y="T9"/>
                </a:cxn>
                <a:cxn ang="0">
                  <a:pos x="T10" y="T11"/>
                </a:cxn>
              </a:cxnLst>
              <a:rect l="0" t="0" r="r" b="b"/>
              <a:pathLst>
                <a:path w="812" h="438">
                  <a:moveTo>
                    <a:pt x="668" y="77"/>
                  </a:moveTo>
                  <a:lnTo>
                    <a:pt x="668" y="77"/>
                  </a:lnTo>
                  <a:cubicBezTo>
                    <a:pt x="812" y="155"/>
                    <a:pt x="812" y="282"/>
                    <a:pt x="668" y="360"/>
                  </a:cubicBezTo>
                  <a:cubicBezTo>
                    <a:pt x="523" y="438"/>
                    <a:pt x="289" y="438"/>
                    <a:pt x="145" y="360"/>
                  </a:cubicBezTo>
                  <a:cubicBezTo>
                    <a:pt x="0" y="282"/>
                    <a:pt x="0" y="155"/>
                    <a:pt x="145" y="77"/>
                  </a:cubicBezTo>
                  <a:cubicBezTo>
                    <a:pt x="289" y="0"/>
                    <a:pt x="523" y="0"/>
                    <a:pt x="668" y="77"/>
                  </a:cubicBezTo>
                  <a:close/>
                </a:path>
              </a:pathLst>
            </a:custGeom>
            <a:solidFill>
              <a:srgbClr val="FFFFFF"/>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22" name="Freeform 17">
              <a:extLst>
                <a:ext uri="{FF2B5EF4-FFF2-40B4-BE49-F238E27FC236}">
                  <a16:creationId xmlns:a16="http://schemas.microsoft.com/office/drawing/2014/main" id="{9ACDC7F1-F1B0-4E55-BAFE-34B8EBAD6931}"/>
                </a:ext>
              </a:extLst>
            </p:cNvPr>
            <p:cNvSpPr>
              <a:spLocks/>
            </p:cNvSpPr>
            <p:nvPr/>
          </p:nvSpPr>
          <p:spPr bwMode="auto">
            <a:xfrm>
              <a:off x="3162" y="2658"/>
              <a:ext cx="665" cy="359"/>
            </a:xfrm>
            <a:custGeom>
              <a:avLst/>
              <a:gdLst>
                <a:gd name="T0" fmla="*/ 668 w 812"/>
                <a:gd name="T1" fmla="*/ 77 h 438"/>
                <a:gd name="T2" fmla="*/ 668 w 812"/>
                <a:gd name="T3" fmla="*/ 77 h 438"/>
                <a:gd name="T4" fmla="*/ 668 w 812"/>
                <a:gd name="T5" fmla="*/ 360 h 438"/>
                <a:gd name="T6" fmla="*/ 145 w 812"/>
                <a:gd name="T7" fmla="*/ 360 h 438"/>
                <a:gd name="T8" fmla="*/ 145 w 812"/>
                <a:gd name="T9" fmla="*/ 77 h 438"/>
                <a:gd name="T10" fmla="*/ 668 w 812"/>
                <a:gd name="T11" fmla="*/ 77 h 438"/>
              </a:gdLst>
              <a:ahLst/>
              <a:cxnLst>
                <a:cxn ang="0">
                  <a:pos x="T0" y="T1"/>
                </a:cxn>
                <a:cxn ang="0">
                  <a:pos x="T2" y="T3"/>
                </a:cxn>
                <a:cxn ang="0">
                  <a:pos x="T4" y="T5"/>
                </a:cxn>
                <a:cxn ang="0">
                  <a:pos x="T6" y="T7"/>
                </a:cxn>
                <a:cxn ang="0">
                  <a:pos x="T8" y="T9"/>
                </a:cxn>
                <a:cxn ang="0">
                  <a:pos x="T10" y="T11"/>
                </a:cxn>
              </a:cxnLst>
              <a:rect l="0" t="0" r="r" b="b"/>
              <a:pathLst>
                <a:path w="812" h="438">
                  <a:moveTo>
                    <a:pt x="668" y="77"/>
                  </a:moveTo>
                  <a:lnTo>
                    <a:pt x="668" y="77"/>
                  </a:lnTo>
                  <a:cubicBezTo>
                    <a:pt x="812" y="155"/>
                    <a:pt x="812" y="282"/>
                    <a:pt x="668" y="360"/>
                  </a:cubicBezTo>
                  <a:cubicBezTo>
                    <a:pt x="523" y="438"/>
                    <a:pt x="289" y="438"/>
                    <a:pt x="145" y="360"/>
                  </a:cubicBezTo>
                  <a:cubicBezTo>
                    <a:pt x="0" y="282"/>
                    <a:pt x="0" y="155"/>
                    <a:pt x="145" y="77"/>
                  </a:cubicBezTo>
                  <a:cubicBezTo>
                    <a:pt x="289" y="0"/>
                    <a:pt x="523" y="0"/>
                    <a:pt x="668" y="77"/>
                  </a:cubicBezTo>
                  <a:close/>
                </a:path>
              </a:pathLst>
            </a:custGeom>
            <a:noFill/>
            <a:ln w="17463"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dirty="0"/>
            </a:p>
          </p:txBody>
        </p:sp>
        <p:sp>
          <p:nvSpPr>
            <p:cNvPr id="23" name="Freeform 18">
              <a:extLst>
                <a:ext uri="{FF2B5EF4-FFF2-40B4-BE49-F238E27FC236}">
                  <a16:creationId xmlns:a16="http://schemas.microsoft.com/office/drawing/2014/main" id="{54094678-E5BE-460D-8A06-4040BC90D22C}"/>
                </a:ext>
              </a:extLst>
            </p:cNvPr>
            <p:cNvSpPr>
              <a:spLocks noEditPoints="1"/>
            </p:cNvSpPr>
            <p:nvPr/>
          </p:nvSpPr>
          <p:spPr bwMode="auto">
            <a:xfrm>
              <a:off x="3053" y="3086"/>
              <a:ext cx="75" cy="93"/>
            </a:xfrm>
            <a:custGeom>
              <a:avLst/>
              <a:gdLst>
                <a:gd name="T0" fmla="*/ 0 w 92"/>
                <a:gd name="T1" fmla="*/ 0 h 113"/>
                <a:gd name="T2" fmla="*/ 0 w 92"/>
                <a:gd name="T3" fmla="*/ 0 h 113"/>
                <a:gd name="T4" fmla="*/ 0 w 92"/>
                <a:gd name="T5" fmla="*/ 113 h 113"/>
                <a:gd name="T6" fmla="*/ 15 w 92"/>
                <a:gd name="T7" fmla="*/ 113 h 113"/>
                <a:gd name="T8" fmla="*/ 15 w 92"/>
                <a:gd name="T9" fmla="*/ 65 h 113"/>
                <a:gd name="T10" fmla="*/ 52 w 92"/>
                <a:gd name="T11" fmla="*/ 65 h 113"/>
                <a:gd name="T12" fmla="*/ 61 w 92"/>
                <a:gd name="T13" fmla="*/ 66 h 113"/>
                <a:gd name="T14" fmla="*/ 66 w 92"/>
                <a:gd name="T15" fmla="*/ 71 h 113"/>
                <a:gd name="T16" fmla="*/ 69 w 92"/>
                <a:gd name="T17" fmla="*/ 77 h 113"/>
                <a:gd name="T18" fmla="*/ 71 w 92"/>
                <a:gd name="T19" fmla="*/ 85 h 113"/>
                <a:gd name="T20" fmla="*/ 72 w 92"/>
                <a:gd name="T21" fmla="*/ 94 h 113"/>
                <a:gd name="T22" fmla="*/ 72 w 92"/>
                <a:gd name="T23" fmla="*/ 102 h 113"/>
                <a:gd name="T24" fmla="*/ 73 w 92"/>
                <a:gd name="T25" fmla="*/ 108 h 113"/>
                <a:gd name="T26" fmla="*/ 75 w 92"/>
                <a:gd name="T27" fmla="*/ 113 h 113"/>
                <a:gd name="T28" fmla="*/ 92 w 92"/>
                <a:gd name="T29" fmla="*/ 113 h 113"/>
                <a:gd name="T30" fmla="*/ 88 w 92"/>
                <a:gd name="T31" fmla="*/ 107 h 113"/>
                <a:gd name="T32" fmla="*/ 86 w 92"/>
                <a:gd name="T33" fmla="*/ 99 h 113"/>
                <a:gd name="T34" fmla="*/ 86 w 92"/>
                <a:gd name="T35" fmla="*/ 90 h 113"/>
                <a:gd name="T36" fmla="*/ 85 w 92"/>
                <a:gd name="T37" fmla="*/ 82 h 113"/>
                <a:gd name="T38" fmla="*/ 84 w 92"/>
                <a:gd name="T39" fmla="*/ 74 h 113"/>
                <a:gd name="T40" fmla="*/ 81 w 92"/>
                <a:gd name="T41" fmla="*/ 67 h 113"/>
                <a:gd name="T42" fmla="*/ 76 w 92"/>
                <a:gd name="T43" fmla="*/ 62 h 113"/>
                <a:gd name="T44" fmla="*/ 68 w 92"/>
                <a:gd name="T45" fmla="*/ 59 h 113"/>
                <a:gd name="T46" fmla="*/ 68 w 92"/>
                <a:gd name="T47" fmla="*/ 58 h 113"/>
                <a:gd name="T48" fmla="*/ 83 w 92"/>
                <a:gd name="T49" fmla="*/ 48 h 113"/>
                <a:gd name="T50" fmla="*/ 88 w 92"/>
                <a:gd name="T51" fmla="*/ 29 h 113"/>
                <a:gd name="T52" fmla="*/ 79 w 92"/>
                <a:gd name="T53" fmla="*/ 8 h 113"/>
                <a:gd name="T54" fmla="*/ 53 w 92"/>
                <a:gd name="T55" fmla="*/ 0 h 113"/>
                <a:gd name="T56" fmla="*/ 0 w 92"/>
                <a:gd name="T57" fmla="*/ 0 h 113"/>
                <a:gd name="T58" fmla="*/ 46 w 92"/>
                <a:gd name="T59" fmla="*/ 52 h 113"/>
                <a:gd name="T60" fmla="*/ 46 w 92"/>
                <a:gd name="T61" fmla="*/ 52 h 113"/>
                <a:gd name="T62" fmla="*/ 15 w 92"/>
                <a:gd name="T63" fmla="*/ 52 h 113"/>
                <a:gd name="T64" fmla="*/ 15 w 92"/>
                <a:gd name="T65" fmla="*/ 12 h 113"/>
                <a:gd name="T66" fmla="*/ 52 w 92"/>
                <a:gd name="T67" fmla="*/ 12 h 113"/>
                <a:gd name="T68" fmla="*/ 68 w 92"/>
                <a:gd name="T69" fmla="*/ 18 h 113"/>
                <a:gd name="T70" fmla="*/ 73 w 92"/>
                <a:gd name="T71" fmla="*/ 32 h 113"/>
                <a:gd name="T72" fmla="*/ 70 w 92"/>
                <a:gd name="T73" fmla="*/ 42 h 113"/>
                <a:gd name="T74" fmla="*/ 65 w 92"/>
                <a:gd name="T75" fmla="*/ 48 h 113"/>
                <a:gd name="T76" fmla="*/ 56 w 92"/>
                <a:gd name="T77" fmla="*/ 51 h 113"/>
                <a:gd name="T78" fmla="*/ 46 w 92"/>
                <a:gd name="T79" fmla="*/ 52 h 113"/>
                <a:gd name="T80" fmla="*/ 46 w 92"/>
                <a:gd name="T81" fmla="*/ 52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2" h="113">
                  <a:moveTo>
                    <a:pt x="0" y="0"/>
                  </a:moveTo>
                  <a:lnTo>
                    <a:pt x="0" y="0"/>
                  </a:lnTo>
                  <a:lnTo>
                    <a:pt x="0" y="113"/>
                  </a:lnTo>
                  <a:lnTo>
                    <a:pt x="15" y="113"/>
                  </a:lnTo>
                  <a:lnTo>
                    <a:pt x="15" y="65"/>
                  </a:lnTo>
                  <a:lnTo>
                    <a:pt x="52" y="65"/>
                  </a:lnTo>
                  <a:cubicBezTo>
                    <a:pt x="56" y="65"/>
                    <a:pt x="58" y="65"/>
                    <a:pt x="61" y="66"/>
                  </a:cubicBezTo>
                  <a:cubicBezTo>
                    <a:pt x="63" y="68"/>
                    <a:pt x="65" y="69"/>
                    <a:pt x="66" y="71"/>
                  </a:cubicBezTo>
                  <a:cubicBezTo>
                    <a:pt x="67" y="73"/>
                    <a:pt x="68" y="75"/>
                    <a:pt x="69" y="77"/>
                  </a:cubicBezTo>
                  <a:cubicBezTo>
                    <a:pt x="70" y="80"/>
                    <a:pt x="70" y="83"/>
                    <a:pt x="71" y="85"/>
                  </a:cubicBezTo>
                  <a:cubicBezTo>
                    <a:pt x="71" y="88"/>
                    <a:pt x="72" y="91"/>
                    <a:pt x="72" y="94"/>
                  </a:cubicBezTo>
                  <a:cubicBezTo>
                    <a:pt x="72" y="97"/>
                    <a:pt x="72" y="99"/>
                    <a:pt x="72" y="102"/>
                  </a:cubicBezTo>
                  <a:cubicBezTo>
                    <a:pt x="72" y="104"/>
                    <a:pt x="72" y="106"/>
                    <a:pt x="73" y="108"/>
                  </a:cubicBezTo>
                  <a:cubicBezTo>
                    <a:pt x="73" y="111"/>
                    <a:pt x="74" y="112"/>
                    <a:pt x="75" y="113"/>
                  </a:cubicBezTo>
                  <a:lnTo>
                    <a:pt x="92" y="113"/>
                  </a:lnTo>
                  <a:cubicBezTo>
                    <a:pt x="90" y="111"/>
                    <a:pt x="89" y="109"/>
                    <a:pt x="88" y="107"/>
                  </a:cubicBezTo>
                  <a:cubicBezTo>
                    <a:pt x="87" y="104"/>
                    <a:pt x="87" y="102"/>
                    <a:pt x="86" y="99"/>
                  </a:cubicBezTo>
                  <a:cubicBezTo>
                    <a:pt x="86" y="96"/>
                    <a:pt x="86" y="93"/>
                    <a:pt x="86" y="90"/>
                  </a:cubicBezTo>
                  <a:cubicBezTo>
                    <a:pt x="85" y="88"/>
                    <a:pt x="85" y="85"/>
                    <a:pt x="85" y="82"/>
                  </a:cubicBezTo>
                  <a:cubicBezTo>
                    <a:pt x="85" y="79"/>
                    <a:pt x="84" y="77"/>
                    <a:pt x="84" y="74"/>
                  </a:cubicBezTo>
                  <a:cubicBezTo>
                    <a:pt x="83" y="71"/>
                    <a:pt x="82" y="69"/>
                    <a:pt x="81" y="67"/>
                  </a:cubicBezTo>
                  <a:cubicBezTo>
                    <a:pt x="80" y="65"/>
                    <a:pt x="78" y="63"/>
                    <a:pt x="76" y="62"/>
                  </a:cubicBezTo>
                  <a:cubicBezTo>
                    <a:pt x="74" y="60"/>
                    <a:pt x="71" y="59"/>
                    <a:pt x="68" y="59"/>
                  </a:cubicBezTo>
                  <a:lnTo>
                    <a:pt x="68" y="58"/>
                  </a:lnTo>
                  <a:cubicBezTo>
                    <a:pt x="75" y="56"/>
                    <a:pt x="80" y="53"/>
                    <a:pt x="83" y="48"/>
                  </a:cubicBezTo>
                  <a:cubicBezTo>
                    <a:pt x="86" y="42"/>
                    <a:pt x="88" y="36"/>
                    <a:pt x="88" y="29"/>
                  </a:cubicBezTo>
                  <a:cubicBezTo>
                    <a:pt x="88" y="20"/>
                    <a:pt x="85" y="13"/>
                    <a:pt x="79" y="8"/>
                  </a:cubicBezTo>
                  <a:cubicBezTo>
                    <a:pt x="73" y="2"/>
                    <a:pt x="64" y="0"/>
                    <a:pt x="53" y="0"/>
                  </a:cubicBezTo>
                  <a:lnTo>
                    <a:pt x="0" y="0"/>
                  </a:lnTo>
                  <a:close/>
                  <a:moveTo>
                    <a:pt x="46" y="52"/>
                  </a:moveTo>
                  <a:lnTo>
                    <a:pt x="46" y="52"/>
                  </a:lnTo>
                  <a:lnTo>
                    <a:pt x="15" y="52"/>
                  </a:lnTo>
                  <a:lnTo>
                    <a:pt x="15" y="12"/>
                  </a:lnTo>
                  <a:lnTo>
                    <a:pt x="52" y="12"/>
                  </a:lnTo>
                  <a:cubicBezTo>
                    <a:pt x="60" y="12"/>
                    <a:pt x="65" y="14"/>
                    <a:pt x="68" y="18"/>
                  </a:cubicBezTo>
                  <a:cubicBezTo>
                    <a:pt x="71" y="21"/>
                    <a:pt x="73" y="26"/>
                    <a:pt x="73" y="32"/>
                  </a:cubicBezTo>
                  <a:cubicBezTo>
                    <a:pt x="73" y="36"/>
                    <a:pt x="72" y="39"/>
                    <a:pt x="70" y="42"/>
                  </a:cubicBezTo>
                  <a:cubicBezTo>
                    <a:pt x="69" y="45"/>
                    <a:pt x="67" y="47"/>
                    <a:pt x="65" y="48"/>
                  </a:cubicBezTo>
                  <a:cubicBezTo>
                    <a:pt x="62" y="50"/>
                    <a:pt x="60" y="51"/>
                    <a:pt x="56" y="51"/>
                  </a:cubicBezTo>
                  <a:cubicBezTo>
                    <a:pt x="53" y="52"/>
                    <a:pt x="50" y="52"/>
                    <a:pt x="46" y="52"/>
                  </a:cubicBezTo>
                  <a:lnTo>
                    <a:pt x="46" y="5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24" name="Freeform 19">
              <a:extLst>
                <a:ext uri="{FF2B5EF4-FFF2-40B4-BE49-F238E27FC236}">
                  <a16:creationId xmlns:a16="http://schemas.microsoft.com/office/drawing/2014/main" id="{0412B110-0028-47F6-81D9-862FAE27FC47}"/>
                </a:ext>
              </a:extLst>
            </p:cNvPr>
            <p:cNvSpPr>
              <a:spLocks noEditPoints="1"/>
            </p:cNvSpPr>
            <p:nvPr/>
          </p:nvSpPr>
          <p:spPr bwMode="auto">
            <a:xfrm>
              <a:off x="3137" y="3110"/>
              <a:ext cx="62" cy="70"/>
            </a:xfrm>
            <a:custGeom>
              <a:avLst/>
              <a:gdLst>
                <a:gd name="T0" fmla="*/ 61 w 76"/>
                <a:gd name="T1" fmla="*/ 35 h 86"/>
                <a:gd name="T2" fmla="*/ 61 w 76"/>
                <a:gd name="T3" fmla="*/ 35 h 86"/>
                <a:gd name="T4" fmla="*/ 14 w 76"/>
                <a:gd name="T5" fmla="*/ 35 h 86"/>
                <a:gd name="T6" fmla="*/ 16 w 76"/>
                <a:gd name="T7" fmla="*/ 26 h 86"/>
                <a:gd name="T8" fmla="*/ 21 w 76"/>
                <a:gd name="T9" fmla="*/ 19 h 86"/>
                <a:gd name="T10" fmla="*/ 28 w 76"/>
                <a:gd name="T11" fmla="*/ 14 h 86"/>
                <a:gd name="T12" fmla="*/ 38 w 76"/>
                <a:gd name="T13" fmla="*/ 12 h 86"/>
                <a:gd name="T14" fmla="*/ 47 w 76"/>
                <a:gd name="T15" fmla="*/ 14 h 86"/>
                <a:gd name="T16" fmla="*/ 54 w 76"/>
                <a:gd name="T17" fmla="*/ 19 h 86"/>
                <a:gd name="T18" fmla="*/ 59 w 76"/>
                <a:gd name="T19" fmla="*/ 26 h 86"/>
                <a:gd name="T20" fmla="*/ 61 w 76"/>
                <a:gd name="T21" fmla="*/ 35 h 86"/>
                <a:gd name="T22" fmla="*/ 61 w 76"/>
                <a:gd name="T23" fmla="*/ 35 h 86"/>
                <a:gd name="T24" fmla="*/ 74 w 76"/>
                <a:gd name="T25" fmla="*/ 58 h 86"/>
                <a:gd name="T26" fmla="*/ 74 w 76"/>
                <a:gd name="T27" fmla="*/ 58 h 86"/>
                <a:gd name="T28" fmla="*/ 61 w 76"/>
                <a:gd name="T29" fmla="*/ 58 h 86"/>
                <a:gd name="T30" fmla="*/ 54 w 76"/>
                <a:gd name="T31" fmla="*/ 70 h 86"/>
                <a:gd name="T32" fmla="*/ 40 w 76"/>
                <a:gd name="T33" fmla="*/ 74 h 86"/>
                <a:gd name="T34" fmla="*/ 28 w 76"/>
                <a:gd name="T35" fmla="*/ 72 h 86"/>
                <a:gd name="T36" fmla="*/ 20 w 76"/>
                <a:gd name="T37" fmla="*/ 66 h 86"/>
                <a:gd name="T38" fmla="*/ 15 w 76"/>
                <a:gd name="T39" fmla="*/ 57 h 86"/>
                <a:gd name="T40" fmla="*/ 14 w 76"/>
                <a:gd name="T41" fmla="*/ 47 h 86"/>
                <a:gd name="T42" fmla="*/ 76 w 76"/>
                <a:gd name="T43" fmla="*/ 47 h 86"/>
                <a:gd name="T44" fmla="*/ 74 w 76"/>
                <a:gd name="T45" fmla="*/ 31 h 86"/>
                <a:gd name="T46" fmla="*/ 68 w 76"/>
                <a:gd name="T47" fmla="*/ 16 h 86"/>
                <a:gd name="T48" fmla="*/ 57 w 76"/>
                <a:gd name="T49" fmla="*/ 5 h 86"/>
                <a:gd name="T50" fmla="*/ 38 w 76"/>
                <a:gd name="T51" fmla="*/ 0 h 86"/>
                <a:gd name="T52" fmla="*/ 23 w 76"/>
                <a:gd name="T53" fmla="*/ 3 h 86"/>
                <a:gd name="T54" fmla="*/ 11 w 76"/>
                <a:gd name="T55" fmla="*/ 12 h 86"/>
                <a:gd name="T56" fmla="*/ 3 w 76"/>
                <a:gd name="T57" fmla="*/ 26 h 86"/>
                <a:gd name="T58" fmla="*/ 0 w 76"/>
                <a:gd name="T59" fmla="*/ 43 h 86"/>
                <a:gd name="T60" fmla="*/ 3 w 76"/>
                <a:gd name="T61" fmla="*/ 60 h 86"/>
                <a:gd name="T62" fmla="*/ 10 w 76"/>
                <a:gd name="T63" fmla="*/ 74 h 86"/>
                <a:gd name="T64" fmla="*/ 22 w 76"/>
                <a:gd name="T65" fmla="*/ 83 h 86"/>
                <a:gd name="T66" fmla="*/ 39 w 76"/>
                <a:gd name="T67" fmla="*/ 86 h 86"/>
                <a:gd name="T68" fmla="*/ 62 w 76"/>
                <a:gd name="T69" fmla="*/ 79 h 86"/>
                <a:gd name="T70" fmla="*/ 74 w 76"/>
                <a:gd name="T71" fmla="*/ 58 h 86"/>
                <a:gd name="T72" fmla="*/ 74 w 76"/>
                <a:gd name="T73" fmla="*/ 58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6">
                  <a:moveTo>
                    <a:pt x="61" y="35"/>
                  </a:moveTo>
                  <a:lnTo>
                    <a:pt x="61" y="35"/>
                  </a:lnTo>
                  <a:lnTo>
                    <a:pt x="14" y="35"/>
                  </a:lnTo>
                  <a:cubicBezTo>
                    <a:pt x="14" y="32"/>
                    <a:pt x="15" y="29"/>
                    <a:pt x="16" y="26"/>
                  </a:cubicBezTo>
                  <a:cubicBezTo>
                    <a:pt x="17" y="23"/>
                    <a:pt x="19" y="21"/>
                    <a:pt x="21" y="19"/>
                  </a:cubicBezTo>
                  <a:cubicBezTo>
                    <a:pt x="23" y="17"/>
                    <a:pt x="25" y="15"/>
                    <a:pt x="28" y="14"/>
                  </a:cubicBezTo>
                  <a:cubicBezTo>
                    <a:pt x="31" y="13"/>
                    <a:pt x="34" y="12"/>
                    <a:pt x="38" y="12"/>
                  </a:cubicBezTo>
                  <a:cubicBezTo>
                    <a:pt x="41" y="12"/>
                    <a:pt x="44" y="13"/>
                    <a:pt x="47" y="14"/>
                  </a:cubicBezTo>
                  <a:cubicBezTo>
                    <a:pt x="50" y="15"/>
                    <a:pt x="52" y="17"/>
                    <a:pt x="54" y="19"/>
                  </a:cubicBezTo>
                  <a:cubicBezTo>
                    <a:pt x="56" y="21"/>
                    <a:pt x="58" y="23"/>
                    <a:pt x="59" y="26"/>
                  </a:cubicBezTo>
                  <a:cubicBezTo>
                    <a:pt x="60" y="29"/>
                    <a:pt x="61" y="32"/>
                    <a:pt x="61" y="35"/>
                  </a:cubicBezTo>
                  <a:lnTo>
                    <a:pt x="61" y="35"/>
                  </a:lnTo>
                  <a:close/>
                  <a:moveTo>
                    <a:pt x="74" y="58"/>
                  </a:moveTo>
                  <a:lnTo>
                    <a:pt x="74" y="58"/>
                  </a:lnTo>
                  <a:lnTo>
                    <a:pt x="61" y="58"/>
                  </a:lnTo>
                  <a:cubicBezTo>
                    <a:pt x="60" y="64"/>
                    <a:pt x="57" y="68"/>
                    <a:pt x="54" y="70"/>
                  </a:cubicBezTo>
                  <a:cubicBezTo>
                    <a:pt x="50" y="73"/>
                    <a:pt x="45" y="74"/>
                    <a:pt x="40" y="74"/>
                  </a:cubicBezTo>
                  <a:cubicBezTo>
                    <a:pt x="35" y="74"/>
                    <a:pt x="31" y="74"/>
                    <a:pt x="28" y="72"/>
                  </a:cubicBezTo>
                  <a:cubicBezTo>
                    <a:pt x="25" y="71"/>
                    <a:pt x="22" y="69"/>
                    <a:pt x="20" y="66"/>
                  </a:cubicBezTo>
                  <a:cubicBezTo>
                    <a:pt x="18" y="64"/>
                    <a:pt x="16" y="61"/>
                    <a:pt x="15" y="57"/>
                  </a:cubicBezTo>
                  <a:cubicBezTo>
                    <a:pt x="14" y="54"/>
                    <a:pt x="14" y="51"/>
                    <a:pt x="14" y="47"/>
                  </a:cubicBezTo>
                  <a:lnTo>
                    <a:pt x="76" y="47"/>
                  </a:lnTo>
                  <a:cubicBezTo>
                    <a:pt x="76" y="42"/>
                    <a:pt x="75" y="37"/>
                    <a:pt x="74" y="31"/>
                  </a:cubicBezTo>
                  <a:cubicBezTo>
                    <a:pt x="73" y="26"/>
                    <a:pt x="71" y="21"/>
                    <a:pt x="68" y="16"/>
                  </a:cubicBezTo>
                  <a:cubicBezTo>
                    <a:pt x="65" y="12"/>
                    <a:pt x="61" y="8"/>
                    <a:pt x="57" y="5"/>
                  </a:cubicBezTo>
                  <a:cubicBezTo>
                    <a:pt x="52" y="2"/>
                    <a:pt x="46" y="0"/>
                    <a:pt x="38" y="0"/>
                  </a:cubicBezTo>
                  <a:cubicBezTo>
                    <a:pt x="33" y="0"/>
                    <a:pt x="28" y="1"/>
                    <a:pt x="23" y="3"/>
                  </a:cubicBezTo>
                  <a:cubicBezTo>
                    <a:pt x="18" y="5"/>
                    <a:pt x="14" y="8"/>
                    <a:pt x="11" y="12"/>
                  </a:cubicBezTo>
                  <a:cubicBezTo>
                    <a:pt x="7" y="16"/>
                    <a:pt x="4" y="21"/>
                    <a:pt x="3" y="26"/>
                  </a:cubicBezTo>
                  <a:cubicBezTo>
                    <a:pt x="1" y="31"/>
                    <a:pt x="0" y="37"/>
                    <a:pt x="0" y="43"/>
                  </a:cubicBezTo>
                  <a:cubicBezTo>
                    <a:pt x="0" y="49"/>
                    <a:pt x="1" y="55"/>
                    <a:pt x="3" y="60"/>
                  </a:cubicBezTo>
                  <a:cubicBezTo>
                    <a:pt x="4" y="66"/>
                    <a:pt x="7" y="70"/>
                    <a:pt x="10" y="74"/>
                  </a:cubicBezTo>
                  <a:cubicBezTo>
                    <a:pt x="13" y="78"/>
                    <a:pt x="17" y="81"/>
                    <a:pt x="22" y="83"/>
                  </a:cubicBezTo>
                  <a:cubicBezTo>
                    <a:pt x="27" y="85"/>
                    <a:pt x="33" y="86"/>
                    <a:pt x="39" y="86"/>
                  </a:cubicBezTo>
                  <a:cubicBezTo>
                    <a:pt x="48" y="86"/>
                    <a:pt x="56" y="84"/>
                    <a:pt x="62" y="79"/>
                  </a:cubicBezTo>
                  <a:cubicBezTo>
                    <a:pt x="69" y="74"/>
                    <a:pt x="72" y="67"/>
                    <a:pt x="74" y="58"/>
                  </a:cubicBezTo>
                  <a:lnTo>
                    <a:pt x="74" y="58"/>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25" name="Freeform 20">
              <a:extLst>
                <a:ext uri="{FF2B5EF4-FFF2-40B4-BE49-F238E27FC236}">
                  <a16:creationId xmlns:a16="http://schemas.microsoft.com/office/drawing/2014/main" id="{173E21C8-EE02-4F01-B54E-1328DB7502DB}"/>
                </a:ext>
              </a:extLst>
            </p:cNvPr>
            <p:cNvSpPr>
              <a:spLocks noEditPoints="1"/>
            </p:cNvSpPr>
            <p:nvPr/>
          </p:nvSpPr>
          <p:spPr bwMode="auto">
            <a:xfrm>
              <a:off x="3207" y="3110"/>
              <a:ext cx="62" cy="96"/>
            </a:xfrm>
            <a:custGeom>
              <a:avLst/>
              <a:gdLst>
                <a:gd name="T0" fmla="*/ 75 w 75"/>
                <a:gd name="T1" fmla="*/ 77 h 117"/>
                <a:gd name="T2" fmla="*/ 75 w 75"/>
                <a:gd name="T3" fmla="*/ 77 h 117"/>
                <a:gd name="T4" fmla="*/ 75 w 75"/>
                <a:gd name="T5" fmla="*/ 2 h 117"/>
                <a:gd name="T6" fmla="*/ 62 w 75"/>
                <a:gd name="T7" fmla="*/ 2 h 117"/>
                <a:gd name="T8" fmla="*/ 62 w 75"/>
                <a:gd name="T9" fmla="*/ 14 h 117"/>
                <a:gd name="T10" fmla="*/ 62 w 75"/>
                <a:gd name="T11" fmla="*/ 14 h 117"/>
                <a:gd name="T12" fmla="*/ 52 w 75"/>
                <a:gd name="T13" fmla="*/ 4 h 117"/>
                <a:gd name="T14" fmla="*/ 38 w 75"/>
                <a:gd name="T15" fmla="*/ 0 h 117"/>
                <a:gd name="T16" fmla="*/ 20 w 75"/>
                <a:gd name="T17" fmla="*/ 4 h 117"/>
                <a:gd name="T18" fmla="*/ 8 w 75"/>
                <a:gd name="T19" fmla="*/ 15 h 117"/>
                <a:gd name="T20" fmla="*/ 2 w 75"/>
                <a:gd name="T21" fmla="*/ 29 h 117"/>
                <a:gd name="T22" fmla="*/ 0 w 75"/>
                <a:gd name="T23" fmla="*/ 44 h 117"/>
                <a:gd name="T24" fmla="*/ 2 w 75"/>
                <a:gd name="T25" fmla="*/ 60 h 117"/>
                <a:gd name="T26" fmla="*/ 9 w 75"/>
                <a:gd name="T27" fmla="*/ 73 h 117"/>
                <a:gd name="T28" fmla="*/ 20 w 75"/>
                <a:gd name="T29" fmla="*/ 82 h 117"/>
                <a:gd name="T30" fmla="*/ 36 w 75"/>
                <a:gd name="T31" fmla="*/ 85 h 117"/>
                <a:gd name="T32" fmla="*/ 51 w 75"/>
                <a:gd name="T33" fmla="*/ 81 h 117"/>
                <a:gd name="T34" fmla="*/ 62 w 75"/>
                <a:gd name="T35" fmla="*/ 70 h 117"/>
                <a:gd name="T36" fmla="*/ 62 w 75"/>
                <a:gd name="T37" fmla="*/ 70 h 117"/>
                <a:gd name="T38" fmla="*/ 62 w 75"/>
                <a:gd name="T39" fmla="*/ 76 h 117"/>
                <a:gd name="T40" fmla="*/ 61 w 75"/>
                <a:gd name="T41" fmla="*/ 88 h 117"/>
                <a:gd name="T42" fmla="*/ 57 w 75"/>
                <a:gd name="T43" fmla="*/ 98 h 117"/>
                <a:gd name="T44" fmla="*/ 49 w 75"/>
                <a:gd name="T45" fmla="*/ 104 h 117"/>
                <a:gd name="T46" fmla="*/ 38 w 75"/>
                <a:gd name="T47" fmla="*/ 107 h 117"/>
                <a:gd name="T48" fmla="*/ 31 w 75"/>
                <a:gd name="T49" fmla="*/ 106 h 117"/>
                <a:gd name="T50" fmla="*/ 24 w 75"/>
                <a:gd name="T51" fmla="*/ 104 h 117"/>
                <a:gd name="T52" fmla="*/ 19 w 75"/>
                <a:gd name="T53" fmla="*/ 100 h 117"/>
                <a:gd name="T54" fmla="*/ 16 w 75"/>
                <a:gd name="T55" fmla="*/ 93 h 117"/>
                <a:gd name="T56" fmla="*/ 3 w 75"/>
                <a:gd name="T57" fmla="*/ 93 h 117"/>
                <a:gd name="T58" fmla="*/ 6 w 75"/>
                <a:gd name="T59" fmla="*/ 105 h 117"/>
                <a:gd name="T60" fmla="*/ 14 w 75"/>
                <a:gd name="T61" fmla="*/ 112 h 117"/>
                <a:gd name="T62" fmla="*/ 25 w 75"/>
                <a:gd name="T63" fmla="*/ 116 h 117"/>
                <a:gd name="T64" fmla="*/ 37 w 75"/>
                <a:gd name="T65" fmla="*/ 117 h 117"/>
                <a:gd name="T66" fmla="*/ 66 w 75"/>
                <a:gd name="T67" fmla="*/ 107 h 117"/>
                <a:gd name="T68" fmla="*/ 75 w 75"/>
                <a:gd name="T69" fmla="*/ 77 h 117"/>
                <a:gd name="T70" fmla="*/ 75 w 75"/>
                <a:gd name="T71" fmla="*/ 77 h 117"/>
                <a:gd name="T72" fmla="*/ 37 w 75"/>
                <a:gd name="T73" fmla="*/ 73 h 117"/>
                <a:gd name="T74" fmla="*/ 37 w 75"/>
                <a:gd name="T75" fmla="*/ 73 h 117"/>
                <a:gd name="T76" fmla="*/ 26 w 75"/>
                <a:gd name="T77" fmla="*/ 71 h 117"/>
                <a:gd name="T78" fmla="*/ 19 w 75"/>
                <a:gd name="T79" fmla="*/ 63 h 117"/>
                <a:gd name="T80" fmla="*/ 15 w 75"/>
                <a:gd name="T81" fmla="*/ 53 h 117"/>
                <a:gd name="T82" fmla="*/ 14 w 75"/>
                <a:gd name="T83" fmla="*/ 42 h 117"/>
                <a:gd name="T84" fmla="*/ 15 w 75"/>
                <a:gd name="T85" fmla="*/ 31 h 117"/>
                <a:gd name="T86" fmla="*/ 20 w 75"/>
                <a:gd name="T87" fmla="*/ 21 h 117"/>
                <a:gd name="T88" fmla="*/ 27 w 75"/>
                <a:gd name="T89" fmla="*/ 15 h 117"/>
                <a:gd name="T90" fmla="*/ 38 w 75"/>
                <a:gd name="T91" fmla="*/ 12 h 117"/>
                <a:gd name="T92" fmla="*/ 49 w 75"/>
                <a:gd name="T93" fmla="*/ 15 h 117"/>
                <a:gd name="T94" fmla="*/ 56 w 75"/>
                <a:gd name="T95" fmla="*/ 21 h 117"/>
                <a:gd name="T96" fmla="*/ 60 w 75"/>
                <a:gd name="T97" fmla="*/ 31 h 117"/>
                <a:gd name="T98" fmla="*/ 62 w 75"/>
                <a:gd name="T99" fmla="*/ 41 h 117"/>
                <a:gd name="T100" fmla="*/ 60 w 75"/>
                <a:gd name="T101" fmla="*/ 53 h 117"/>
                <a:gd name="T102" fmla="*/ 56 w 75"/>
                <a:gd name="T103" fmla="*/ 63 h 117"/>
                <a:gd name="T104" fmla="*/ 49 w 75"/>
                <a:gd name="T105" fmla="*/ 71 h 117"/>
                <a:gd name="T106" fmla="*/ 37 w 75"/>
                <a:gd name="T107" fmla="*/ 73 h 117"/>
                <a:gd name="T108" fmla="*/ 37 w 75"/>
                <a:gd name="T109" fmla="*/ 73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5" h="117">
                  <a:moveTo>
                    <a:pt x="75" y="77"/>
                  </a:moveTo>
                  <a:lnTo>
                    <a:pt x="75" y="77"/>
                  </a:lnTo>
                  <a:lnTo>
                    <a:pt x="75" y="2"/>
                  </a:lnTo>
                  <a:lnTo>
                    <a:pt x="62" y="2"/>
                  </a:lnTo>
                  <a:lnTo>
                    <a:pt x="62" y="14"/>
                  </a:lnTo>
                  <a:lnTo>
                    <a:pt x="62" y="14"/>
                  </a:lnTo>
                  <a:cubicBezTo>
                    <a:pt x="60" y="9"/>
                    <a:pt x="56" y="6"/>
                    <a:pt x="52" y="4"/>
                  </a:cubicBezTo>
                  <a:cubicBezTo>
                    <a:pt x="48" y="1"/>
                    <a:pt x="43" y="0"/>
                    <a:pt x="38" y="0"/>
                  </a:cubicBezTo>
                  <a:cubicBezTo>
                    <a:pt x="31" y="0"/>
                    <a:pt x="25" y="2"/>
                    <a:pt x="20" y="4"/>
                  </a:cubicBezTo>
                  <a:cubicBezTo>
                    <a:pt x="15" y="7"/>
                    <a:pt x="11" y="10"/>
                    <a:pt x="8" y="15"/>
                  </a:cubicBezTo>
                  <a:cubicBezTo>
                    <a:pt x="5" y="19"/>
                    <a:pt x="3" y="23"/>
                    <a:pt x="2" y="29"/>
                  </a:cubicBezTo>
                  <a:cubicBezTo>
                    <a:pt x="0" y="34"/>
                    <a:pt x="0" y="39"/>
                    <a:pt x="0" y="44"/>
                  </a:cubicBezTo>
                  <a:cubicBezTo>
                    <a:pt x="0" y="49"/>
                    <a:pt x="0" y="55"/>
                    <a:pt x="2" y="60"/>
                  </a:cubicBezTo>
                  <a:cubicBezTo>
                    <a:pt x="3" y="65"/>
                    <a:pt x="6" y="69"/>
                    <a:pt x="9" y="73"/>
                  </a:cubicBezTo>
                  <a:cubicBezTo>
                    <a:pt x="12" y="76"/>
                    <a:pt x="16" y="79"/>
                    <a:pt x="20" y="82"/>
                  </a:cubicBezTo>
                  <a:cubicBezTo>
                    <a:pt x="25" y="84"/>
                    <a:pt x="30" y="85"/>
                    <a:pt x="36" y="85"/>
                  </a:cubicBezTo>
                  <a:cubicBezTo>
                    <a:pt x="42" y="85"/>
                    <a:pt x="47" y="84"/>
                    <a:pt x="51" y="81"/>
                  </a:cubicBezTo>
                  <a:cubicBezTo>
                    <a:pt x="56" y="79"/>
                    <a:pt x="60" y="75"/>
                    <a:pt x="62" y="70"/>
                  </a:cubicBezTo>
                  <a:lnTo>
                    <a:pt x="62" y="70"/>
                  </a:lnTo>
                  <a:lnTo>
                    <a:pt x="62" y="76"/>
                  </a:lnTo>
                  <a:cubicBezTo>
                    <a:pt x="62" y="80"/>
                    <a:pt x="62" y="84"/>
                    <a:pt x="61" y="88"/>
                  </a:cubicBezTo>
                  <a:cubicBezTo>
                    <a:pt x="60" y="92"/>
                    <a:pt x="59" y="95"/>
                    <a:pt x="57" y="98"/>
                  </a:cubicBezTo>
                  <a:cubicBezTo>
                    <a:pt x="55" y="101"/>
                    <a:pt x="52" y="103"/>
                    <a:pt x="49" y="104"/>
                  </a:cubicBezTo>
                  <a:cubicBezTo>
                    <a:pt x="46" y="106"/>
                    <a:pt x="42" y="107"/>
                    <a:pt x="38" y="107"/>
                  </a:cubicBezTo>
                  <a:cubicBezTo>
                    <a:pt x="35" y="107"/>
                    <a:pt x="33" y="106"/>
                    <a:pt x="31" y="106"/>
                  </a:cubicBezTo>
                  <a:cubicBezTo>
                    <a:pt x="28" y="105"/>
                    <a:pt x="26" y="105"/>
                    <a:pt x="24" y="104"/>
                  </a:cubicBezTo>
                  <a:cubicBezTo>
                    <a:pt x="22" y="103"/>
                    <a:pt x="20" y="101"/>
                    <a:pt x="19" y="100"/>
                  </a:cubicBezTo>
                  <a:cubicBezTo>
                    <a:pt x="17" y="98"/>
                    <a:pt x="16" y="96"/>
                    <a:pt x="16" y="93"/>
                  </a:cubicBezTo>
                  <a:lnTo>
                    <a:pt x="3" y="93"/>
                  </a:lnTo>
                  <a:cubicBezTo>
                    <a:pt x="3" y="98"/>
                    <a:pt x="4" y="102"/>
                    <a:pt x="6" y="105"/>
                  </a:cubicBezTo>
                  <a:cubicBezTo>
                    <a:pt x="8" y="108"/>
                    <a:pt x="11" y="110"/>
                    <a:pt x="14" y="112"/>
                  </a:cubicBezTo>
                  <a:cubicBezTo>
                    <a:pt x="18" y="114"/>
                    <a:pt x="21" y="115"/>
                    <a:pt x="25" y="116"/>
                  </a:cubicBezTo>
                  <a:cubicBezTo>
                    <a:pt x="29" y="117"/>
                    <a:pt x="33" y="117"/>
                    <a:pt x="37" y="117"/>
                  </a:cubicBezTo>
                  <a:cubicBezTo>
                    <a:pt x="50" y="117"/>
                    <a:pt x="60" y="114"/>
                    <a:pt x="66" y="107"/>
                  </a:cubicBezTo>
                  <a:cubicBezTo>
                    <a:pt x="72" y="101"/>
                    <a:pt x="75" y="91"/>
                    <a:pt x="75" y="77"/>
                  </a:cubicBezTo>
                  <a:lnTo>
                    <a:pt x="75" y="77"/>
                  </a:lnTo>
                  <a:close/>
                  <a:moveTo>
                    <a:pt x="37" y="73"/>
                  </a:moveTo>
                  <a:lnTo>
                    <a:pt x="37" y="73"/>
                  </a:lnTo>
                  <a:cubicBezTo>
                    <a:pt x="33" y="73"/>
                    <a:pt x="29" y="72"/>
                    <a:pt x="26" y="71"/>
                  </a:cubicBezTo>
                  <a:cubicBezTo>
                    <a:pt x="23" y="69"/>
                    <a:pt x="21" y="66"/>
                    <a:pt x="19" y="63"/>
                  </a:cubicBezTo>
                  <a:cubicBezTo>
                    <a:pt x="17" y="60"/>
                    <a:pt x="16" y="57"/>
                    <a:pt x="15" y="53"/>
                  </a:cubicBezTo>
                  <a:cubicBezTo>
                    <a:pt x="14" y="49"/>
                    <a:pt x="14" y="46"/>
                    <a:pt x="14" y="42"/>
                  </a:cubicBezTo>
                  <a:cubicBezTo>
                    <a:pt x="14" y="38"/>
                    <a:pt x="14" y="34"/>
                    <a:pt x="15" y="31"/>
                  </a:cubicBezTo>
                  <a:cubicBezTo>
                    <a:pt x="16" y="27"/>
                    <a:pt x="18" y="24"/>
                    <a:pt x="20" y="21"/>
                  </a:cubicBezTo>
                  <a:cubicBezTo>
                    <a:pt x="22" y="18"/>
                    <a:pt x="24" y="16"/>
                    <a:pt x="27" y="15"/>
                  </a:cubicBezTo>
                  <a:cubicBezTo>
                    <a:pt x="30" y="13"/>
                    <a:pt x="34" y="12"/>
                    <a:pt x="38" y="12"/>
                  </a:cubicBezTo>
                  <a:cubicBezTo>
                    <a:pt x="43" y="12"/>
                    <a:pt x="46" y="13"/>
                    <a:pt x="49" y="15"/>
                  </a:cubicBezTo>
                  <a:cubicBezTo>
                    <a:pt x="52" y="16"/>
                    <a:pt x="54" y="19"/>
                    <a:pt x="56" y="21"/>
                  </a:cubicBezTo>
                  <a:cubicBezTo>
                    <a:pt x="58" y="24"/>
                    <a:pt x="60" y="27"/>
                    <a:pt x="60" y="31"/>
                  </a:cubicBezTo>
                  <a:cubicBezTo>
                    <a:pt x="61" y="34"/>
                    <a:pt x="62" y="38"/>
                    <a:pt x="62" y="41"/>
                  </a:cubicBezTo>
                  <a:cubicBezTo>
                    <a:pt x="62" y="45"/>
                    <a:pt x="61" y="49"/>
                    <a:pt x="60" y="53"/>
                  </a:cubicBezTo>
                  <a:cubicBezTo>
                    <a:pt x="59" y="57"/>
                    <a:pt x="58" y="60"/>
                    <a:pt x="56" y="63"/>
                  </a:cubicBezTo>
                  <a:cubicBezTo>
                    <a:pt x="54" y="66"/>
                    <a:pt x="52" y="69"/>
                    <a:pt x="49" y="71"/>
                  </a:cubicBezTo>
                  <a:cubicBezTo>
                    <a:pt x="45" y="72"/>
                    <a:pt x="42" y="73"/>
                    <a:pt x="37" y="73"/>
                  </a:cubicBezTo>
                  <a:lnTo>
                    <a:pt x="37" y="7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26" name="Freeform 21">
              <a:extLst>
                <a:ext uri="{FF2B5EF4-FFF2-40B4-BE49-F238E27FC236}">
                  <a16:creationId xmlns:a16="http://schemas.microsoft.com/office/drawing/2014/main" id="{9B57EBC2-FA40-4C6E-A4A1-83890842CDD4}"/>
                </a:ext>
              </a:extLst>
            </p:cNvPr>
            <p:cNvSpPr>
              <a:spLocks noEditPoints="1"/>
            </p:cNvSpPr>
            <p:nvPr/>
          </p:nvSpPr>
          <p:spPr bwMode="auto">
            <a:xfrm>
              <a:off x="3287" y="3086"/>
              <a:ext cx="10" cy="93"/>
            </a:xfrm>
            <a:custGeom>
              <a:avLst/>
              <a:gdLst>
                <a:gd name="T0" fmla="*/ 13 w 13"/>
                <a:gd name="T1" fmla="*/ 16 h 113"/>
                <a:gd name="T2" fmla="*/ 13 w 13"/>
                <a:gd name="T3" fmla="*/ 16 h 113"/>
                <a:gd name="T4" fmla="*/ 13 w 13"/>
                <a:gd name="T5" fmla="*/ 0 h 113"/>
                <a:gd name="T6" fmla="*/ 0 w 13"/>
                <a:gd name="T7" fmla="*/ 0 h 113"/>
                <a:gd name="T8" fmla="*/ 0 w 13"/>
                <a:gd name="T9" fmla="*/ 16 h 113"/>
                <a:gd name="T10" fmla="*/ 13 w 13"/>
                <a:gd name="T11" fmla="*/ 16 h 113"/>
                <a:gd name="T12" fmla="*/ 0 w 13"/>
                <a:gd name="T13" fmla="*/ 31 h 113"/>
                <a:gd name="T14" fmla="*/ 0 w 13"/>
                <a:gd name="T15" fmla="*/ 31 h 113"/>
                <a:gd name="T16" fmla="*/ 0 w 13"/>
                <a:gd name="T17" fmla="*/ 113 h 113"/>
                <a:gd name="T18" fmla="*/ 13 w 13"/>
                <a:gd name="T19" fmla="*/ 113 h 113"/>
                <a:gd name="T20" fmla="*/ 13 w 13"/>
                <a:gd name="T21" fmla="*/ 31 h 113"/>
                <a:gd name="T22" fmla="*/ 0 w 13"/>
                <a:gd name="T23" fmla="*/ 31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 h="113">
                  <a:moveTo>
                    <a:pt x="13" y="16"/>
                  </a:moveTo>
                  <a:lnTo>
                    <a:pt x="13" y="16"/>
                  </a:lnTo>
                  <a:lnTo>
                    <a:pt x="13" y="0"/>
                  </a:lnTo>
                  <a:lnTo>
                    <a:pt x="0" y="0"/>
                  </a:lnTo>
                  <a:lnTo>
                    <a:pt x="0" y="16"/>
                  </a:lnTo>
                  <a:lnTo>
                    <a:pt x="13" y="16"/>
                  </a:lnTo>
                  <a:close/>
                  <a:moveTo>
                    <a:pt x="0" y="31"/>
                  </a:moveTo>
                  <a:lnTo>
                    <a:pt x="0" y="31"/>
                  </a:lnTo>
                  <a:lnTo>
                    <a:pt x="0" y="113"/>
                  </a:lnTo>
                  <a:lnTo>
                    <a:pt x="13" y="113"/>
                  </a:lnTo>
                  <a:lnTo>
                    <a:pt x="13" y="31"/>
                  </a:lnTo>
                  <a:lnTo>
                    <a:pt x="0" y="3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27" name="Freeform 22">
              <a:extLst>
                <a:ext uri="{FF2B5EF4-FFF2-40B4-BE49-F238E27FC236}">
                  <a16:creationId xmlns:a16="http://schemas.microsoft.com/office/drawing/2014/main" id="{2BC10293-C108-4966-B343-D7EC20737331}"/>
                </a:ext>
              </a:extLst>
            </p:cNvPr>
            <p:cNvSpPr>
              <a:spLocks/>
            </p:cNvSpPr>
            <p:nvPr/>
          </p:nvSpPr>
          <p:spPr bwMode="auto">
            <a:xfrm>
              <a:off x="3310" y="3110"/>
              <a:ext cx="58" cy="70"/>
            </a:xfrm>
            <a:custGeom>
              <a:avLst/>
              <a:gdLst>
                <a:gd name="T0" fmla="*/ 14 w 70"/>
                <a:gd name="T1" fmla="*/ 58 h 86"/>
                <a:gd name="T2" fmla="*/ 14 w 70"/>
                <a:gd name="T3" fmla="*/ 58 h 86"/>
                <a:gd name="T4" fmla="*/ 0 w 70"/>
                <a:gd name="T5" fmla="*/ 58 h 86"/>
                <a:gd name="T6" fmla="*/ 3 w 70"/>
                <a:gd name="T7" fmla="*/ 71 h 86"/>
                <a:gd name="T8" fmla="*/ 11 w 70"/>
                <a:gd name="T9" fmla="*/ 80 h 86"/>
                <a:gd name="T10" fmla="*/ 22 w 70"/>
                <a:gd name="T11" fmla="*/ 85 h 86"/>
                <a:gd name="T12" fmla="*/ 35 w 70"/>
                <a:gd name="T13" fmla="*/ 86 h 86"/>
                <a:gd name="T14" fmla="*/ 48 w 70"/>
                <a:gd name="T15" fmla="*/ 85 h 86"/>
                <a:gd name="T16" fmla="*/ 59 w 70"/>
                <a:gd name="T17" fmla="*/ 81 h 86"/>
                <a:gd name="T18" fmla="*/ 67 w 70"/>
                <a:gd name="T19" fmla="*/ 73 h 86"/>
                <a:gd name="T20" fmla="*/ 70 w 70"/>
                <a:gd name="T21" fmla="*/ 60 h 86"/>
                <a:gd name="T22" fmla="*/ 68 w 70"/>
                <a:gd name="T23" fmla="*/ 50 h 86"/>
                <a:gd name="T24" fmla="*/ 62 w 70"/>
                <a:gd name="T25" fmla="*/ 44 h 86"/>
                <a:gd name="T26" fmla="*/ 53 w 70"/>
                <a:gd name="T27" fmla="*/ 40 h 86"/>
                <a:gd name="T28" fmla="*/ 43 w 70"/>
                <a:gd name="T29" fmla="*/ 37 h 86"/>
                <a:gd name="T30" fmla="*/ 34 w 70"/>
                <a:gd name="T31" fmla="*/ 35 h 86"/>
                <a:gd name="T32" fmla="*/ 25 w 70"/>
                <a:gd name="T33" fmla="*/ 32 h 86"/>
                <a:gd name="T34" fmla="*/ 19 w 70"/>
                <a:gd name="T35" fmla="*/ 28 h 86"/>
                <a:gd name="T36" fmla="*/ 16 w 70"/>
                <a:gd name="T37" fmla="*/ 23 h 86"/>
                <a:gd name="T38" fmla="*/ 18 w 70"/>
                <a:gd name="T39" fmla="*/ 17 h 86"/>
                <a:gd name="T40" fmla="*/ 22 w 70"/>
                <a:gd name="T41" fmla="*/ 14 h 86"/>
                <a:gd name="T42" fmla="*/ 28 w 70"/>
                <a:gd name="T43" fmla="*/ 13 h 86"/>
                <a:gd name="T44" fmla="*/ 34 w 70"/>
                <a:gd name="T45" fmla="*/ 12 h 86"/>
                <a:gd name="T46" fmla="*/ 40 w 70"/>
                <a:gd name="T47" fmla="*/ 13 h 86"/>
                <a:gd name="T48" fmla="*/ 46 w 70"/>
                <a:gd name="T49" fmla="*/ 15 h 86"/>
                <a:gd name="T50" fmla="*/ 51 w 70"/>
                <a:gd name="T51" fmla="*/ 19 h 86"/>
                <a:gd name="T52" fmla="*/ 53 w 70"/>
                <a:gd name="T53" fmla="*/ 26 h 86"/>
                <a:gd name="T54" fmla="*/ 66 w 70"/>
                <a:gd name="T55" fmla="*/ 26 h 86"/>
                <a:gd name="T56" fmla="*/ 63 w 70"/>
                <a:gd name="T57" fmla="*/ 13 h 86"/>
                <a:gd name="T58" fmla="*/ 56 w 70"/>
                <a:gd name="T59" fmla="*/ 5 h 86"/>
                <a:gd name="T60" fmla="*/ 46 w 70"/>
                <a:gd name="T61" fmla="*/ 1 h 86"/>
                <a:gd name="T62" fmla="*/ 33 w 70"/>
                <a:gd name="T63" fmla="*/ 0 h 86"/>
                <a:gd name="T64" fmla="*/ 22 w 70"/>
                <a:gd name="T65" fmla="*/ 2 h 86"/>
                <a:gd name="T66" fmla="*/ 12 w 70"/>
                <a:gd name="T67" fmla="*/ 6 h 86"/>
                <a:gd name="T68" fmla="*/ 5 w 70"/>
                <a:gd name="T69" fmla="*/ 13 h 86"/>
                <a:gd name="T70" fmla="*/ 2 w 70"/>
                <a:gd name="T71" fmla="*/ 24 h 86"/>
                <a:gd name="T72" fmla="*/ 6 w 70"/>
                <a:gd name="T73" fmla="*/ 36 h 86"/>
                <a:gd name="T74" fmla="*/ 16 w 70"/>
                <a:gd name="T75" fmla="*/ 43 h 86"/>
                <a:gd name="T76" fmla="*/ 29 w 70"/>
                <a:gd name="T77" fmla="*/ 47 h 86"/>
                <a:gd name="T78" fmla="*/ 42 w 70"/>
                <a:gd name="T79" fmla="*/ 50 h 86"/>
                <a:gd name="T80" fmla="*/ 52 w 70"/>
                <a:gd name="T81" fmla="*/ 54 h 86"/>
                <a:gd name="T82" fmla="*/ 56 w 70"/>
                <a:gd name="T83" fmla="*/ 62 h 86"/>
                <a:gd name="T84" fmla="*/ 54 w 70"/>
                <a:gd name="T85" fmla="*/ 68 h 86"/>
                <a:gd name="T86" fmla="*/ 49 w 70"/>
                <a:gd name="T87" fmla="*/ 72 h 86"/>
                <a:gd name="T88" fmla="*/ 43 w 70"/>
                <a:gd name="T89" fmla="*/ 74 h 86"/>
                <a:gd name="T90" fmla="*/ 36 w 70"/>
                <a:gd name="T91" fmla="*/ 74 h 86"/>
                <a:gd name="T92" fmla="*/ 28 w 70"/>
                <a:gd name="T93" fmla="*/ 73 h 86"/>
                <a:gd name="T94" fmla="*/ 21 w 70"/>
                <a:gd name="T95" fmla="*/ 71 h 86"/>
                <a:gd name="T96" fmla="*/ 16 w 70"/>
                <a:gd name="T97" fmla="*/ 66 h 86"/>
                <a:gd name="T98" fmla="*/ 14 w 70"/>
                <a:gd name="T99" fmla="*/ 58 h 86"/>
                <a:gd name="T100" fmla="*/ 14 w 70"/>
                <a:gd name="T101" fmla="*/ 58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0" h="86">
                  <a:moveTo>
                    <a:pt x="14" y="58"/>
                  </a:moveTo>
                  <a:lnTo>
                    <a:pt x="14" y="58"/>
                  </a:lnTo>
                  <a:lnTo>
                    <a:pt x="0" y="58"/>
                  </a:lnTo>
                  <a:cubicBezTo>
                    <a:pt x="0" y="63"/>
                    <a:pt x="1" y="68"/>
                    <a:pt x="3" y="71"/>
                  </a:cubicBezTo>
                  <a:cubicBezTo>
                    <a:pt x="5" y="75"/>
                    <a:pt x="8" y="78"/>
                    <a:pt x="11" y="80"/>
                  </a:cubicBezTo>
                  <a:cubicBezTo>
                    <a:pt x="14" y="82"/>
                    <a:pt x="18" y="84"/>
                    <a:pt x="22" y="85"/>
                  </a:cubicBezTo>
                  <a:cubicBezTo>
                    <a:pt x="26" y="86"/>
                    <a:pt x="30" y="86"/>
                    <a:pt x="35" y="86"/>
                  </a:cubicBezTo>
                  <a:cubicBezTo>
                    <a:pt x="39" y="86"/>
                    <a:pt x="43" y="86"/>
                    <a:pt x="48" y="85"/>
                  </a:cubicBezTo>
                  <a:cubicBezTo>
                    <a:pt x="52" y="84"/>
                    <a:pt x="55" y="83"/>
                    <a:pt x="59" y="81"/>
                  </a:cubicBezTo>
                  <a:cubicBezTo>
                    <a:pt x="62" y="79"/>
                    <a:pt x="65" y="76"/>
                    <a:pt x="67" y="73"/>
                  </a:cubicBezTo>
                  <a:cubicBezTo>
                    <a:pt x="69" y="69"/>
                    <a:pt x="70" y="65"/>
                    <a:pt x="70" y="60"/>
                  </a:cubicBezTo>
                  <a:cubicBezTo>
                    <a:pt x="70" y="56"/>
                    <a:pt x="69" y="53"/>
                    <a:pt x="68" y="50"/>
                  </a:cubicBezTo>
                  <a:cubicBezTo>
                    <a:pt x="66" y="48"/>
                    <a:pt x="64" y="46"/>
                    <a:pt x="62" y="44"/>
                  </a:cubicBezTo>
                  <a:cubicBezTo>
                    <a:pt x="59" y="42"/>
                    <a:pt x="56" y="41"/>
                    <a:pt x="53" y="40"/>
                  </a:cubicBezTo>
                  <a:cubicBezTo>
                    <a:pt x="50" y="39"/>
                    <a:pt x="47" y="38"/>
                    <a:pt x="43" y="37"/>
                  </a:cubicBezTo>
                  <a:cubicBezTo>
                    <a:pt x="40" y="36"/>
                    <a:pt x="37" y="35"/>
                    <a:pt x="34" y="35"/>
                  </a:cubicBezTo>
                  <a:cubicBezTo>
                    <a:pt x="30" y="34"/>
                    <a:pt x="28" y="33"/>
                    <a:pt x="25" y="32"/>
                  </a:cubicBezTo>
                  <a:cubicBezTo>
                    <a:pt x="22" y="31"/>
                    <a:pt x="20" y="30"/>
                    <a:pt x="19" y="28"/>
                  </a:cubicBezTo>
                  <a:cubicBezTo>
                    <a:pt x="17" y="27"/>
                    <a:pt x="16" y="25"/>
                    <a:pt x="16" y="23"/>
                  </a:cubicBezTo>
                  <a:cubicBezTo>
                    <a:pt x="16" y="20"/>
                    <a:pt x="17" y="19"/>
                    <a:pt x="18" y="17"/>
                  </a:cubicBezTo>
                  <a:cubicBezTo>
                    <a:pt x="19" y="16"/>
                    <a:pt x="20" y="15"/>
                    <a:pt x="22" y="14"/>
                  </a:cubicBezTo>
                  <a:cubicBezTo>
                    <a:pt x="24" y="13"/>
                    <a:pt x="26" y="13"/>
                    <a:pt x="28" y="13"/>
                  </a:cubicBezTo>
                  <a:cubicBezTo>
                    <a:pt x="30" y="12"/>
                    <a:pt x="32" y="12"/>
                    <a:pt x="34" y="12"/>
                  </a:cubicBezTo>
                  <a:cubicBezTo>
                    <a:pt x="36" y="12"/>
                    <a:pt x="38" y="12"/>
                    <a:pt x="40" y="13"/>
                  </a:cubicBezTo>
                  <a:cubicBezTo>
                    <a:pt x="43" y="13"/>
                    <a:pt x="45" y="14"/>
                    <a:pt x="46" y="15"/>
                  </a:cubicBezTo>
                  <a:cubicBezTo>
                    <a:pt x="48" y="16"/>
                    <a:pt x="50" y="18"/>
                    <a:pt x="51" y="19"/>
                  </a:cubicBezTo>
                  <a:cubicBezTo>
                    <a:pt x="52" y="21"/>
                    <a:pt x="53" y="23"/>
                    <a:pt x="53" y="26"/>
                  </a:cubicBezTo>
                  <a:lnTo>
                    <a:pt x="66" y="26"/>
                  </a:lnTo>
                  <a:cubicBezTo>
                    <a:pt x="66" y="21"/>
                    <a:pt x="65" y="17"/>
                    <a:pt x="63" y="13"/>
                  </a:cubicBezTo>
                  <a:cubicBezTo>
                    <a:pt x="61" y="10"/>
                    <a:pt x="59" y="7"/>
                    <a:pt x="56" y="5"/>
                  </a:cubicBezTo>
                  <a:cubicBezTo>
                    <a:pt x="53" y="4"/>
                    <a:pt x="49" y="2"/>
                    <a:pt x="46" y="1"/>
                  </a:cubicBezTo>
                  <a:cubicBezTo>
                    <a:pt x="42" y="1"/>
                    <a:pt x="37" y="0"/>
                    <a:pt x="33" y="0"/>
                  </a:cubicBezTo>
                  <a:cubicBezTo>
                    <a:pt x="29" y="0"/>
                    <a:pt x="25" y="1"/>
                    <a:pt x="22" y="2"/>
                  </a:cubicBezTo>
                  <a:cubicBezTo>
                    <a:pt x="18" y="2"/>
                    <a:pt x="15" y="4"/>
                    <a:pt x="12" y="6"/>
                  </a:cubicBezTo>
                  <a:cubicBezTo>
                    <a:pt x="9" y="7"/>
                    <a:pt x="7" y="10"/>
                    <a:pt x="5" y="13"/>
                  </a:cubicBezTo>
                  <a:cubicBezTo>
                    <a:pt x="3" y="16"/>
                    <a:pt x="2" y="19"/>
                    <a:pt x="2" y="24"/>
                  </a:cubicBezTo>
                  <a:cubicBezTo>
                    <a:pt x="2" y="29"/>
                    <a:pt x="3" y="33"/>
                    <a:pt x="6" y="36"/>
                  </a:cubicBezTo>
                  <a:cubicBezTo>
                    <a:pt x="9" y="39"/>
                    <a:pt x="12" y="41"/>
                    <a:pt x="16" y="43"/>
                  </a:cubicBezTo>
                  <a:cubicBezTo>
                    <a:pt x="20" y="44"/>
                    <a:pt x="24" y="46"/>
                    <a:pt x="29" y="47"/>
                  </a:cubicBezTo>
                  <a:cubicBezTo>
                    <a:pt x="33" y="48"/>
                    <a:pt x="38" y="49"/>
                    <a:pt x="42" y="50"/>
                  </a:cubicBezTo>
                  <a:cubicBezTo>
                    <a:pt x="46" y="51"/>
                    <a:pt x="49" y="52"/>
                    <a:pt x="52" y="54"/>
                  </a:cubicBezTo>
                  <a:cubicBezTo>
                    <a:pt x="54" y="56"/>
                    <a:pt x="56" y="59"/>
                    <a:pt x="56" y="62"/>
                  </a:cubicBezTo>
                  <a:cubicBezTo>
                    <a:pt x="56" y="65"/>
                    <a:pt x="55" y="67"/>
                    <a:pt x="54" y="68"/>
                  </a:cubicBezTo>
                  <a:cubicBezTo>
                    <a:pt x="53" y="70"/>
                    <a:pt x="51" y="71"/>
                    <a:pt x="49" y="72"/>
                  </a:cubicBezTo>
                  <a:cubicBezTo>
                    <a:pt x="47" y="73"/>
                    <a:pt x="45" y="73"/>
                    <a:pt x="43" y="74"/>
                  </a:cubicBezTo>
                  <a:cubicBezTo>
                    <a:pt x="40" y="74"/>
                    <a:pt x="38" y="74"/>
                    <a:pt x="36" y="74"/>
                  </a:cubicBezTo>
                  <a:cubicBezTo>
                    <a:pt x="33" y="74"/>
                    <a:pt x="30" y="74"/>
                    <a:pt x="28" y="73"/>
                  </a:cubicBezTo>
                  <a:cubicBezTo>
                    <a:pt x="25" y="73"/>
                    <a:pt x="23" y="72"/>
                    <a:pt x="21" y="71"/>
                  </a:cubicBezTo>
                  <a:cubicBezTo>
                    <a:pt x="19" y="70"/>
                    <a:pt x="17" y="68"/>
                    <a:pt x="16" y="66"/>
                  </a:cubicBezTo>
                  <a:cubicBezTo>
                    <a:pt x="15" y="64"/>
                    <a:pt x="14" y="61"/>
                    <a:pt x="14" y="58"/>
                  </a:cubicBezTo>
                  <a:lnTo>
                    <a:pt x="14" y="58"/>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28" name="Freeform 23">
              <a:extLst>
                <a:ext uri="{FF2B5EF4-FFF2-40B4-BE49-F238E27FC236}">
                  <a16:creationId xmlns:a16="http://schemas.microsoft.com/office/drawing/2014/main" id="{4381B44E-1E0B-4751-B5D1-C0E35643876B}"/>
                </a:ext>
              </a:extLst>
            </p:cNvPr>
            <p:cNvSpPr>
              <a:spLocks/>
            </p:cNvSpPr>
            <p:nvPr/>
          </p:nvSpPr>
          <p:spPr bwMode="auto">
            <a:xfrm>
              <a:off x="3373" y="3091"/>
              <a:ext cx="36" cy="88"/>
            </a:xfrm>
            <a:custGeom>
              <a:avLst/>
              <a:gdLst>
                <a:gd name="T0" fmla="*/ 27 w 44"/>
                <a:gd name="T1" fmla="*/ 25 h 107"/>
                <a:gd name="T2" fmla="*/ 27 w 44"/>
                <a:gd name="T3" fmla="*/ 25 h 107"/>
                <a:gd name="T4" fmla="*/ 27 w 44"/>
                <a:gd name="T5" fmla="*/ 0 h 107"/>
                <a:gd name="T6" fmla="*/ 14 w 44"/>
                <a:gd name="T7" fmla="*/ 0 h 107"/>
                <a:gd name="T8" fmla="*/ 14 w 44"/>
                <a:gd name="T9" fmla="*/ 25 h 107"/>
                <a:gd name="T10" fmla="*/ 0 w 44"/>
                <a:gd name="T11" fmla="*/ 25 h 107"/>
                <a:gd name="T12" fmla="*/ 0 w 44"/>
                <a:gd name="T13" fmla="*/ 37 h 107"/>
                <a:gd name="T14" fmla="*/ 14 w 44"/>
                <a:gd name="T15" fmla="*/ 37 h 107"/>
                <a:gd name="T16" fmla="*/ 14 w 44"/>
                <a:gd name="T17" fmla="*/ 89 h 107"/>
                <a:gd name="T18" fmla="*/ 15 w 44"/>
                <a:gd name="T19" fmla="*/ 99 h 107"/>
                <a:gd name="T20" fmla="*/ 18 w 44"/>
                <a:gd name="T21" fmla="*/ 104 h 107"/>
                <a:gd name="T22" fmla="*/ 24 w 44"/>
                <a:gd name="T23" fmla="*/ 107 h 107"/>
                <a:gd name="T24" fmla="*/ 33 w 44"/>
                <a:gd name="T25" fmla="*/ 107 h 107"/>
                <a:gd name="T26" fmla="*/ 44 w 44"/>
                <a:gd name="T27" fmla="*/ 107 h 107"/>
                <a:gd name="T28" fmla="*/ 44 w 44"/>
                <a:gd name="T29" fmla="*/ 95 h 107"/>
                <a:gd name="T30" fmla="*/ 37 w 44"/>
                <a:gd name="T31" fmla="*/ 95 h 107"/>
                <a:gd name="T32" fmla="*/ 32 w 44"/>
                <a:gd name="T33" fmla="*/ 95 h 107"/>
                <a:gd name="T34" fmla="*/ 29 w 44"/>
                <a:gd name="T35" fmla="*/ 94 h 107"/>
                <a:gd name="T36" fmla="*/ 28 w 44"/>
                <a:gd name="T37" fmla="*/ 92 h 107"/>
                <a:gd name="T38" fmla="*/ 27 w 44"/>
                <a:gd name="T39" fmla="*/ 88 h 107"/>
                <a:gd name="T40" fmla="*/ 27 w 44"/>
                <a:gd name="T41" fmla="*/ 37 h 107"/>
                <a:gd name="T42" fmla="*/ 44 w 44"/>
                <a:gd name="T43" fmla="*/ 37 h 107"/>
                <a:gd name="T44" fmla="*/ 44 w 44"/>
                <a:gd name="T45" fmla="*/ 25 h 107"/>
                <a:gd name="T46" fmla="*/ 27 w 44"/>
                <a:gd name="T47" fmla="*/ 25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4" h="107">
                  <a:moveTo>
                    <a:pt x="27" y="25"/>
                  </a:moveTo>
                  <a:lnTo>
                    <a:pt x="27" y="25"/>
                  </a:lnTo>
                  <a:lnTo>
                    <a:pt x="27" y="0"/>
                  </a:lnTo>
                  <a:lnTo>
                    <a:pt x="14" y="0"/>
                  </a:lnTo>
                  <a:lnTo>
                    <a:pt x="14" y="25"/>
                  </a:lnTo>
                  <a:lnTo>
                    <a:pt x="0" y="25"/>
                  </a:lnTo>
                  <a:lnTo>
                    <a:pt x="0" y="37"/>
                  </a:lnTo>
                  <a:lnTo>
                    <a:pt x="14" y="37"/>
                  </a:lnTo>
                  <a:lnTo>
                    <a:pt x="14" y="89"/>
                  </a:lnTo>
                  <a:cubicBezTo>
                    <a:pt x="14" y="93"/>
                    <a:pt x="14" y="96"/>
                    <a:pt x="15" y="99"/>
                  </a:cubicBezTo>
                  <a:cubicBezTo>
                    <a:pt x="16" y="101"/>
                    <a:pt x="17" y="103"/>
                    <a:pt x="18" y="104"/>
                  </a:cubicBezTo>
                  <a:cubicBezTo>
                    <a:pt x="20" y="105"/>
                    <a:pt x="22" y="106"/>
                    <a:pt x="24" y="107"/>
                  </a:cubicBezTo>
                  <a:cubicBezTo>
                    <a:pt x="27" y="107"/>
                    <a:pt x="30" y="107"/>
                    <a:pt x="33" y="107"/>
                  </a:cubicBezTo>
                  <a:lnTo>
                    <a:pt x="44" y="107"/>
                  </a:lnTo>
                  <a:lnTo>
                    <a:pt x="44" y="95"/>
                  </a:lnTo>
                  <a:lnTo>
                    <a:pt x="37" y="95"/>
                  </a:lnTo>
                  <a:cubicBezTo>
                    <a:pt x="35" y="95"/>
                    <a:pt x="34" y="95"/>
                    <a:pt x="32" y="95"/>
                  </a:cubicBezTo>
                  <a:cubicBezTo>
                    <a:pt x="31" y="95"/>
                    <a:pt x="30" y="95"/>
                    <a:pt x="29" y="94"/>
                  </a:cubicBezTo>
                  <a:cubicBezTo>
                    <a:pt x="28" y="94"/>
                    <a:pt x="28" y="93"/>
                    <a:pt x="28" y="92"/>
                  </a:cubicBezTo>
                  <a:cubicBezTo>
                    <a:pt x="27" y="91"/>
                    <a:pt x="27" y="90"/>
                    <a:pt x="27" y="88"/>
                  </a:cubicBezTo>
                  <a:lnTo>
                    <a:pt x="27" y="37"/>
                  </a:lnTo>
                  <a:lnTo>
                    <a:pt x="44" y="37"/>
                  </a:lnTo>
                  <a:lnTo>
                    <a:pt x="44" y="25"/>
                  </a:lnTo>
                  <a:lnTo>
                    <a:pt x="27" y="25"/>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29" name="Freeform 24">
              <a:extLst>
                <a:ext uri="{FF2B5EF4-FFF2-40B4-BE49-F238E27FC236}">
                  <a16:creationId xmlns:a16="http://schemas.microsoft.com/office/drawing/2014/main" id="{89EF46FA-BFB4-4A42-84F0-C3B273867456}"/>
                </a:ext>
              </a:extLst>
            </p:cNvPr>
            <p:cNvSpPr>
              <a:spLocks/>
            </p:cNvSpPr>
            <p:nvPr/>
          </p:nvSpPr>
          <p:spPr bwMode="auto">
            <a:xfrm>
              <a:off x="3421" y="3110"/>
              <a:ext cx="36" cy="69"/>
            </a:xfrm>
            <a:custGeom>
              <a:avLst/>
              <a:gdLst>
                <a:gd name="T0" fmla="*/ 0 w 44"/>
                <a:gd name="T1" fmla="*/ 2 h 84"/>
                <a:gd name="T2" fmla="*/ 0 w 44"/>
                <a:gd name="T3" fmla="*/ 2 h 84"/>
                <a:gd name="T4" fmla="*/ 0 w 44"/>
                <a:gd name="T5" fmla="*/ 84 h 84"/>
                <a:gd name="T6" fmla="*/ 14 w 44"/>
                <a:gd name="T7" fmla="*/ 84 h 84"/>
                <a:gd name="T8" fmla="*/ 14 w 44"/>
                <a:gd name="T9" fmla="*/ 48 h 84"/>
                <a:gd name="T10" fmla="*/ 15 w 44"/>
                <a:gd name="T11" fmla="*/ 34 h 84"/>
                <a:gd name="T12" fmla="*/ 21 w 44"/>
                <a:gd name="T13" fmla="*/ 23 h 84"/>
                <a:gd name="T14" fmla="*/ 30 w 44"/>
                <a:gd name="T15" fmla="*/ 17 h 84"/>
                <a:gd name="T16" fmla="*/ 44 w 44"/>
                <a:gd name="T17" fmla="*/ 14 h 84"/>
                <a:gd name="T18" fmla="*/ 44 w 44"/>
                <a:gd name="T19" fmla="*/ 0 h 84"/>
                <a:gd name="T20" fmla="*/ 26 w 44"/>
                <a:gd name="T21" fmla="*/ 5 h 84"/>
                <a:gd name="T22" fmla="*/ 13 w 44"/>
                <a:gd name="T23" fmla="*/ 19 h 84"/>
                <a:gd name="T24" fmla="*/ 13 w 44"/>
                <a:gd name="T25" fmla="*/ 19 h 84"/>
                <a:gd name="T26" fmla="*/ 13 w 44"/>
                <a:gd name="T27" fmla="*/ 2 h 84"/>
                <a:gd name="T28" fmla="*/ 0 w 44"/>
                <a:gd name="T29" fmla="*/ 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4" h="84">
                  <a:moveTo>
                    <a:pt x="0" y="2"/>
                  </a:moveTo>
                  <a:lnTo>
                    <a:pt x="0" y="2"/>
                  </a:lnTo>
                  <a:lnTo>
                    <a:pt x="0" y="84"/>
                  </a:lnTo>
                  <a:lnTo>
                    <a:pt x="14" y="84"/>
                  </a:lnTo>
                  <a:lnTo>
                    <a:pt x="14" y="48"/>
                  </a:lnTo>
                  <a:cubicBezTo>
                    <a:pt x="14" y="42"/>
                    <a:pt x="14" y="38"/>
                    <a:pt x="15" y="34"/>
                  </a:cubicBezTo>
                  <a:cubicBezTo>
                    <a:pt x="17" y="30"/>
                    <a:pt x="18" y="26"/>
                    <a:pt x="21" y="23"/>
                  </a:cubicBezTo>
                  <a:cubicBezTo>
                    <a:pt x="23" y="20"/>
                    <a:pt x="26" y="18"/>
                    <a:pt x="30" y="17"/>
                  </a:cubicBezTo>
                  <a:cubicBezTo>
                    <a:pt x="34" y="15"/>
                    <a:pt x="38" y="14"/>
                    <a:pt x="44" y="14"/>
                  </a:cubicBezTo>
                  <a:lnTo>
                    <a:pt x="44" y="0"/>
                  </a:lnTo>
                  <a:cubicBezTo>
                    <a:pt x="36" y="0"/>
                    <a:pt x="30" y="1"/>
                    <a:pt x="26" y="5"/>
                  </a:cubicBezTo>
                  <a:cubicBezTo>
                    <a:pt x="21" y="8"/>
                    <a:pt x="17" y="13"/>
                    <a:pt x="13" y="19"/>
                  </a:cubicBezTo>
                  <a:lnTo>
                    <a:pt x="13" y="19"/>
                  </a:lnTo>
                  <a:lnTo>
                    <a:pt x="13" y="2"/>
                  </a:lnTo>
                  <a:lnTo>
                    <a:pt x="0" y="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30" name="Freeform 25">
              <a:extLst>
                <a:ext uri="{FF2B5EF4-FFF2-40B4-BE49-F238E27FC236}">
                  <a16:creationId xmlns:a16="http://schemas.microsoft.com/office/drawing/2014/main" id="{7547F8B4-64C7-40F1-A000-52CA1819D31A}"/>
                </a:ext>
              </a:extLst>
            </p:cNvPr>
            <p:cNvSpPr>
              <a:spLocks noEditPoints="1"/>
            </p:cNvSpPr>
            <p:nvPr/>
          </p:nvSpPr>
          <p:spPr bwMode="auto">
            <a:xfrm>
              <a:off x="3462" y="3110"/>
              <a:ext cx="63" cy="70"/>
            </a:xfrm>
            <a:custGeom>
              <a:avLst/>
              <a:gdLst>
                <a:gd name="T0" fmla="*/ 77 w 77"/>
                <a:gd name="T1" fmla="*/ 84 h 86"/>
                <a:gd name="T2" fmla="*/ 77 w 77"/>
                <a:gd name="T3" fmla="*/ 84 h 86"/>
                <a:gd name="T4" fmla="*/ 67 w 77"/>
                <a:gd name="T5" fmla="*/ 86 h 86"/>
                <a:gd name="T6" fmla="*/ 59 w 77"/>
                <a:gd name="T7" fmla="*/ 83 h 86"/>
                <a:gd name="T8" fmla="*/ 56 w 77"/>
                <a:gd name="T9" fmla="*/ 73 h 86"/>
                <a:gd name="T10" fmla="*/ 43 w 77"/>
                <a:gd name="T11" fmla="*/ 83 h 86"/>
                <a:gd name="T12" fmla="*/ 27 w 77"/>
                <a:gd name="T13" fmla="*/ 86 h 86"/>
                <a:gd name="T14" fmla="*/ 16 w 77"/>
                <a:gd name="T15" fmla="*/ 85 h 86"/>
                <a:gd name="T16" fmla="*/ 8 w 77"/>
                <a:gd name="T17" fmla="*/ 81 h 86"/>
                <a:gd name="T18" fmla="*/ 2 w 77"/>
                <a:gd name="T19" fmla="*/ 74 h 86"/>
                <a:gd name="T20" fmla="*/ 0 w 77"/>
                <a:gd name="T21" fmla="*/ 63 h 86"/>
                <a:gd name="T22" fmla="*/ 2 w 77"/>
                <a:gd name="T23" fmla="*/ 52 h 86"/>
                <a:gd name="T24" fmla="*/ 8 w 77"/>
                <a:gd name="T25" fmla="*/ 44 h 86"/>
                <a:gd name="T26" fmla="*/ 17 w 77"/>
                <a:gd name="T27" fmla="*/ 40 h 86"/>
                <a:gd name="T28" fmla="*/ 28 w 77"/>
                <a:gd name="T29" fmla="*/ 38 h 86"/>
                <a:gd name="T30" fmla="*/ 38 w 77"/>
                <a:gd name="T31" fmla="*/ 36 h 86"/>
                <a:gd name="T32" fmla="*/ 47 w 77"/>
                <a:gd name="T33" fmla="*/ 35 h 86"/>
                <a:gd name="T34" fmla="*/ 53 w 77"/>
                <a:gd name="T35" fmla="*/ 32 h 86"/>
                <a:gd name="T36" fmla="*/ 55 w 77"/>
                <a:gd name="T37" fmla="*/ 26 h 86"/>
                <a:gd name="T38" fmla="*/ 54 w 77"/>
                <a:gd name="T39" fmla="*/ 19 h 86"/>
                <a:gd name="T40" fmla="*/ 49 w 77"/>
                <a:gd name="T41" fmla="*/ 14 h 86"/>
                <a:gd name="T42" fmla="*/ 43 w 77"/>
                <a:gd name="T43" fmla="*/ 13 h 86"/>
                <a:gd name="T44" fmla="*/ 37 w 77"/>
                <a:gd name="T45" fmla="*/ 12 h 86"/>
                <a:gd name="T46" fmla="*/ 23 w 77"/>
                <a:gd name="T47" fmla="*/ 15 h 86"/>
                <a:gd name="T48" fmla="*/ 16 w 77"/>
                <a:gd name="T49" fmla="*/ 28 h 86"/>
                <a:gd name="T50" fmla="*/ 3 w 77"/>
                <a:gd name="T51" fmla="*/ 28 h 86"/>
                <a:gd name="T52" fmla="*/ 6 w 77"/>
                <a:gd name="T53" fmla="*/ 15 h 86"/>
                <a:gd name="T54" fmla="*/ 14 w 77"/>
                <a:gd name="T55" fmla="*/ 6 h 86"/>
                <a:gd name="T56" fmla="*/ 25 w 77"/>
                <a:gd name="T57" fmla="*/ 2 h 86"/>
                <a:gd name="T58" fmla="*/ 38 w 77"/>
                <a:gd name="T59" fmla="*/ 0 h 86"/>
                <a:gd name="T60" fmla="*/ 49 w 77"/>
                <a:gd name="T61" fmla="*/ 1 h 86"/>
                <a:gd name="T62" fmla="*/ 59 w 77"/>
                <a:gd name="T63" fmla="*/ 4 h 86"/>
                <a:gd name="T64" fmla="*/ 66 w 77"/>
                <a:gd name="T65" fmla="*/ 11 h 86"/>
                <a:gd name="T66" fmla="*/ 69 w 77"/>
                <a:gd name="T67" fmla="*/ 23 h 86"/>
                <a:gd name="T68" fmla="*/ 69 w 77"/>
                <a:gd name="T69" fmla="*/ 65 h 86"/>
                <a:gd name="T70" fmla="*/ 69 w 77"/>
                <a:gd name="T71" fmla="*/ 72 h 86"/>
                <a:gd name="T72" fmla="*/ 73 w 77"/>
                <a:gd name="T73" fmla="*/ 74 h 86"/>
                <a:gd name="T74" fmla="*/ 77 w 77"/>
                <a:gd name="T75" fmla="*/ 73 h 86"/>
                <a:gd name="T76" fmla="*/ 77 w 77"/>
                <a:gd name="T77" fmla="*/ 84 h 86"/>
                <a:gd name="T78" fmla="*/ 55 w 77"/>
                <a:gd name="T79" fmla="*/ 42 h 86"/>
                <a:gd name="T80" fmla="*/ 55 w 77"/>
                <a:gd name="T81" fmla="*/ 42 h 86"/>
                <a:gd name="T82" fmla="*/ 48 w 77"/>
                <a:gd name="T83" fmla="*/ 45 h 86"/>
                <a:gd name="T84" fmla="*/ 40 w 77"/>
                <a:gd name="T85" fmla="*/ 46 h 86"/>
                <a:gd name="T86" fmla="*/ 31 w 77"/>
                <a:gd name="T87" fmla="*/ 47 h 86"/>
                <a:gd name="T88" fmla="*/ 22 w 77"/>
                <a:gd name="T89" fmla="*/ 50 h 86"/>
                <a:gd name="T90" fmla="*/ 16 w 77"/>
                <a:gd name="T91" fmla="*/ 54 h 86"/>
                <a:gd name="T92" fmla="*/ 14 w 77"/>
                <a:gd name="T93" fmla="*/ 62 h 86"/>
                <a:gd name="T94" fmla="*/ 15 w 77"/>
                <a:gd name="T95" fmla="*/ 68 h 86"/>
                <a:gd name="T96" fmla="*/ 19 w 77"/>
                <a:gd name="T97" fmla="*/ 72 h 86"/>
                <a:gd name="T98" fmla="*/ 24 w 77"/>
                <a:gd name="T99" fmla="*/ 74 h 86"/>
                <a:gd name="T100" fmla="*/ 30 w 77"/>
                <a:gd name="T101" fmla="*/ 74 h 86"/>
                <a:gd name="T102" fmla="*/ 41 w 77"/>
                <a:gd name="T103" fmla="*/ 72 h 86"/>
                <a:gd name="T104" fmla="*/ 49 w 77"/>
                <a:gd name="T105" fmla="*/ 68 h 86"/>
                <a:gd name="T106" fmla="*/ 54 w 77"/>
                <a:gd name="T107" fmla="*/ 62 h 86"/>
                <a:gd name="T108" fmla="*/ 55 w 77"/>
                <a:gd name="T109" fmla="*/ 56 h 86"/>
                <a:gd name="T110" fmla="*/ 55 w 77"/>
                <a:gd name="T111" fmla="*/ 4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7" h="86">
                  <a:moveTo>
                    <a:pt x="77" y="84"/>
                  </a:moveTo>
                  <a:lnTo>
                    <a:pt x="77" y="84"/>
                  </a:lnTo>
                  <a:cubicBezTo>
                    <a:pt x="75" y="85"/>
                    <a:pt x="71" y="86"/>
                    <a:pt x="67" y="86"/>
                  </a:cubicBezTo>
                  <a:cubicBezTo>
                    <a:pt x="64" y="86"/>
                    <a:pt x="61" y="85"/>
                    <a:pt x="59" y="83"/>
                  </a:cubicBezTo>
                  <a:cubicBezTo>
                    <a:pt x="57" y="81"/>
                    <a:pt x="56" y="78"/>
                    <a:pt x="56" y="73"/>
                  </a:cubicBezTo>
                  <a:cubicBezTo>
                    <a:pt x="52" y="78"/>
                    <a:pt x="48" y="81"/>
                    <a:pt x="43" y="83"/>
                  </a:cubicBezTo>
                  <a:cubicBezTo>
                    <a:pt x="38" y="85"/>
                    <a:pt x="33" y="86"/>
                    <a:pt x="27" y="86"/>
                  </a:cubicBezTo>
                  <a:cubicBezTo>
                    <a:pt x="23" y="86"/>
                    <a:pt x="20" y="86"/>
                    <a:pt x="16" y="85"/>
                  </a:cubicBezTo>
                  <a:cubicBezTo>
                    <a:pt x="13" y="84"/>
                    <a:pt x="10" y="83"/>
                    <a:pt x="8" y="81"/>
                  </a:cubicBezTo>
                  <a:cubicBezTo>
                    <a:pt x="5" y="79"/>
                    <a:pt x="3" y="77"/>
                    <a:pt x="2" y="74"/>
                  </a:cubicBezTo>
                  <a:cubicBezTo>
                    <a:pt x="0" y="71"/>
                    <a:pt x="0" y="67"/>
                    <a:pt x="0" y="63"/>
                  </a:cubicBezTo>
                  <a:cubicBezTo>
                    <a:pt x="0" y="58"/>
                    <a:pt x="0" y="55"/>
                    <a:pt x="2" y="52"/>
                  </a:cubicBezTo>
                  <a:cubicBezTo>
                    <a:pt x="4" y="49"/>
                    <a:pt x="6" y="46"/>
                    <a:pt x="8" y="44"/>
                  </a:cubicBezTo>
                  <a:cubicBezTo>
                    <a:pt x="11" y="43"/>
                    <a:pt x="14" y="41"/>
                    <a:pt x="17" y="40"/>
                  </a:cubicBezTo>
                  <a:cubicBezTo>
                    <a:pt x="21" y="39"/>
                    <a:pt x="24" y="38"/>
                    <a:pt x="28" y="38"/>
                  </a:cubicBezTo>
                  <a:cubicBezTo>
                    <a:pt x="31" y="37"/>
                    <a:pt x="35" y="37"/>
                    <a:pt x="38" y="36"/>
                  </a:cubicBezTo>
                  <a:cubicBezTo>
                    <a:pt x="41" y="36"/>
                    <a:pt x="44" y="35"/>
                    <a:pt x="47" y="35"/>
                  </a:cubicBezTo>
                  <a:cubicBezTo>
                    <a:pt x="49" y="34"/>
                    <a:pt x="51" y="33"/>
                    <a:pt x="53" y="32"/>
                  </a:cubicBezTo>
                  <a:cubicBezTo>
                    <a:pt x="54" y="30"/>
                    <a:pt x="55" y="28"/>
                    <a:pt x="55" y="26"/>
                  </a:cubicBezTo>
                  <a:cubicBezTo>
                    <a:pt x="55" y="23"/>
                    <a:pt x="55" y="20"/>
                    <a:pt x="54" y="19"/>
                  </a:cubicBezTo>
                  <a:cubicBezTo>
                    <a:pt x="52" y="17"/>
                    <a:pt x="51" y="15"/>
                    <a:pt x="49" y="14"/>
                  </a:cubicBezTo>
                  <a:cubicBezTo>
                    <a:pt x="47" y="14"/>
                    <a:pt x="46" y="13"/>
                    <a:pt x="43" y="13"/>
                  </a:cubicBezTo>
                  <a:cubicBezTo>
                    <a:pt x="41" y="12"/>
                    <a:pt x="39" y="12"/>
                    <a:pt x="37" y="12"/>
                  </a:cubicBezTo>
                  <a:cubicBezTo>
                    <a:pt x="31" y="12"/>
                    <a:pt x="26" y="13"/>
                    <a:pt x="23" y="15"/>
                  </a:cubicBezTo>
                  <a:cubicBezTo>
                    <a:pt x="19" y="18"/>
                    <a:pt x="17" y="22"/>
                    <a:pt x="16" y="28"/>
                  </a:cubicBezTo>
                  <a:lnTo>
                    <a:pt x="3" y="28"/>
                  </a:lnTo>
                  <a:cubicBezTo>
                    <a:pt x="3" y="23"/>
                    <a:pt x="4" y="18"/>
                    <a:pt x="6" y="15"/>
                  </a:cubicBezTo>
                  <a:cubicBezTo>
                    <a:pt x="8" y="11"/>
                    <a:pt x="11" y="8"/>
                    <a:pt x="14" y="6"/>
                  </a:cubicBezTo>
                  <a:cubicBezTo>
                    <a:pt x="17" y="4"/>
                    <a:pt x="20" y="3"/>
                    <a:pt x="25" y="2"/>
                  </a:cubicBezTo>
                  <a:cubicBezTo>
                    <a:pt x="29" y="1"/>
                    <a:pt x="33" y="0"/>
                    <a:pt x="38" y="0"/>
                  </a:cubicBezTo>
                  <a:cubicBezTo>
                    <a:pt x="41" y="0"/>
                    <a:pt x="45" y="0"/>
                    <a:pt x="49" y="1"/>
                  </a:cubicBezTo>
                  <a:cubicBezTo>
                    <a:pt x="52" y="1"/>
                    <a:pt x="56" y="3"/>
                    <a:pt x="59" y="4"/>
                  </a:cubicBezTo>
                  <a:cubicBezTo>
                    <a:pt x="62" y="6"/>
                    <a:pt x="64" y="8"/>
                    <a:pt x="66" y="11"/>
                  </a:cubicBezTo>
                  <a:cubicBezTo>
                    <a:pt x="68" y="14"/>
                    <a:pt x="69" y="18"/>
                    <a:pt x="69" y="23"/>
                  </a:cubicBezTo>
                  <a:lnTo>
                    <a:pt x="69" y="65"/>
                  </a:lnTo>
                  <a:cubicBezTo>
                    <a:pt x="69" y="68"/>
                    <a:pt x="69" y="71"/>
                    <a:pt x="69" y="72"/>
                  </a:cubicBezTo>
                  <a:cubicBezTo>
                    <a:pt x="69" y="74"/>
                    <a:pt x="71" y="74"/>
                    <a:pt x="73" y="74"/>
                  </a:cubicBezTo>
                  <a:cubicBezTo>
                    <a:pt x="74" y="74"/>
                    <a:pt x="75" y="74"/>
                    <a:pt x="77" y="73"/>
                  </a:cubicBezTo>
                  <a:lnTo>
                    <a:pt x="77" y="84"/>
                  </a:lnTo>
                  <a:close/>
                  <a:moveTo>
                    <a:pt x="55" y="42"/>
                  </a:moveTo>
                  <a:lnTo>
                    <a:pt x="55" y="42"/>
                  </a:lnTo>
                  <a:cubicBezTo>
                    <a:pt x="53" y="43"/>
                    <a:pt x="51" y="44"/>
                    <a:pt x="48" y="45"/>
                  </a:cubicBezTo>
                  <a:cubicBezTo>
                    <a:pt x="46" y="45"/>
                    <a:pt x="43" y="46"/>
                    <a:pt x="40" y="46"/>
                  </a:cubicBezTo>
                  <a:cubicBezTo>
                    <a:pt x="37" y="46"/>
                    <a:pt x="34" y="47"/>
                    <a:pt x="31" y="47"/>
                  </a:cubicBezTo>
                  <a:cubicBezTo>
                    <a:pt x="27" y="48"/>
                    <a:pt x="25" y="49"/>
                    <a:pt x="22" y="50"/>
                  </a:cubicBezTo>
                  <a:cubicBezTo>
                    <a:pt x="20" y="51"/>
                    <a:pt x="18" y="52"/>
                    <a:pt x="16" y="54"/>
                  </a:cubicBezTo>
                  <a:cubicBezTo>
                    <a:pt x="15" y="56"/>
                    <a:pt x="14" y="59"/>
                    <a:pt x="14" y="62"/>
                  </a:cubicBezTo>
                  <a:cubicBezTo>
                    <a:pt x="14" y="64"/>
                    <a:pt x="14" y="66"/>
                    <a:pt x="15" y="68"/>
                  </a:cubicBezTo>
                  <a:cubicBezTo>
                    <a:pt x="16" y="69"/>
                    <a:pt x="17" y="71"/>
                    <a:pt x="19" y="72"/>
                  </a:cubicBezTo>
                  <a:cubicBezTo>
                    <a:pt x="20" y="73"/>
                    <a:pt x="22" y="73"/>
                    <a:pt x="24" y="74"/>
                  </a:cubicBezTo>
                  <a:cubicBezTo>
                    <a:pt x="26" y="74"/>
                    <a:pt x="28" y="74"/>
                    <a:pt x="30" y="74"/>
                  </a:cubicBezTo>
                  <a:cubicBezTo>
                    <a:pt x="34" y="74"/>
                    <a:pt x="38" y="74"/>
                    <a:pt x="41" y="72"/>
                  </a:cubicBezTo>
                  <a:cubicBezTo>
                    <a:pt x="45" y="71"/>
                    <a:pt x="47" y="70"/>
                    <a:pt x="49" y="68"/>
                  </a:cubicBezTo>
                  <a:cubicBezTo>
                    <a:pt x="51" y="66"/>
                    <a:pt x="53" y="64"/>
                    <a:pt x="54" y="62"/>
                  </a:cubicBezTo>
                  <a:cubicBezTo>
                    <a:pt x="55" y="60"/>
                    <a:pt x="55" y="58"/>
                    <a:pt x="55" y="56"/>
                  </a:cubicBezTo>
                  <a:lnTo>
                    <a:pt x="55" y="4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31" name="Freeform 26">
              <a:extLst>
                <a:ext uri="{FF2B5EF4-FFF2-40B4-BE49-F238E27FC236}">
                  <a16:creationId xmlns:a16="http://schemas.microsoft.com/office/drawing/2014/main" id="{D7D9440A-6279-425C-A771-4C16FB60A130}"/>
                </a:ext>
              </a:extLst>
            </p:cNvPr>
            <p:cNvSpPr>
              <a:spLocks/>
            </p:cNvSpPr>
            <p:nvPr/>
          </p:nvSpPr>
          <p:spPr bwMode="auto">
            <a:xfrm>
              <a:off x="3535" y="3110"/>
              <a:ext cx="35" cy="69"/>
            </a:xfrm>
            <a:custGeom>
              <a:avLst/>
              <a:gdLst>
                <a:gd name="T0" fmla="*/ 0 w 43"/>
                <a:gd name="T1" fmla="*/ 2 h 84"/>
                <a:gd name="T2" fmla="*/ 0 w 43"/>
                <a:gd name="T3" fmla="*/ 2 h 84"/>
                <a:gd name="T4" fmla="*/ 0 w 43"/>
                <a:gd name="T5" fmla="*/ 84 h 84"/>
                <a:gd name="T6" fmla="*/ 13 w 43"/>
                <a:gd name="T7" fmla="*/ 84 h 84"/>
                <a:gd name="T8" fmla="*/ 13 w 43"/>
                <a:gd name="T9" fmla="*/ 48 h 84"/>
                <a:gd name="T10" fmla="*/ 15 w 43"/>
                <a:gd name="T11" fmla="*/ 34 h 84"/>
                <a:gd name="T12" fmla="*/ 20 w 43"/>
                <a:gd name="T13" fmla="*/ 23 h 84"/>
                <a:gd name="T14" fmla="*/ 29 w 43"/>
                <a:gd name="T15" fmla="*/ 17 h 84"/>
                <a:gd name="T16" fmla="*/ 43 w 43"/>
                <a:gd name="T17" fmla="*/ 14 h 84"/>
                <a:gd name="T18" fmla="*/ 43 w 43"/>
                <a:gd name="T19" fmla="*/ 0 h 84"/>
                <a:gd name="T20" fmla="*/ 25 w 43"/>
                <a:gd name="T21" fmla="*/ 5 h 84"/>
                <a:gd name="T22" fmla="*/ 13 w 43"/>
                <a:gd name="T23" fmla="*/ 19 h 84"/>
                <a:gd name="T24" fmla="*/ 12 w 43"/>
                <a:gd name="T25" fmla="*/ 19 h 84"/>
                <a:gd name="T26" fmla="*/ 12 w 43"/>
                <a:gd name="T27" fmla="*/ 2 h 84"/>
                <a:gd name="T28" fmla="*/ 0 w 43"/>
                <a:gd name="T29" fmla="*/ 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 h="84">
                  <a:moveTo>
                    <a:pt x="0" y="2"/>
                  </a:moveTo>
                  <a:lnTo>
                    <a:pt x="0" y="2"/>
                  </a:lnTo>
                  <a:lnTo>
                    <a:pt x="0" y="84"/>
                  </a:lnTo>
                  <a:lnTo>
                    <a:pt x="13" y="84"/>
                  </a:lnTo>
                  <a:lnTo>
                    <a:pt x="13" y="48"/>
                  </a:lnTo>
                  <a:cubicBezTo>
                    <a:pt x="13" y="42"/>
                    <a:pt x="14" y="38"/>
                    <a:pt x="15" y="34"/>
                  </a:cubicBezTo>
                  <a:cubicBezTo>
                    <a:pt x="16" y="30"/>
                    <a:pt x="17" y="26"/>
                    <a:pt x="20" y="23"/>
                  </a:cubicBezTo>
                  <a:cubicBezTo>
                    <a:pt x="22" y="20"/>
                    <a:pt x="25" y="18"/>
                    <a:pt x="29" y="17"/>
                  </a:cubicBezTo>
                  <a:cubicBezTo>
                    <a:pt x="33" y="15"/>
                    <a:pt x="37" y="14"/>
                    <a:pt x="43" y="14"/>
                  </a:cubicBezTo>
                  <a:lnTo>
                    <a:pt x="43" y="0"/>
                  </a:lnTo>
                  <a:cubicBezTo>
                    <a:pt x="36" y="0"/>
                    <a:pt x="29" y="1"/>
                    <a:pt x="25" y="5"/>
                  </a:cubicBezTo>
                  <a:cubicBezTo>
                    <a:pt x="20" y="8"/>
                    <a:pt x="16" y="13"/>
                    <a:pt x="13" y="19"/>
                  </a:cubicBezTo>
                  <a:lnTo>
                    <a:pt x="12" y="19"/>
                  </a:lnTo>
                  <a:lnTo>
                    <a:pt x="12" y="2"/>
                  </a:lnTo>
                  <a:lnTo>
                    <a:pt x="0" y="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32" name="Freeform 27">
              <a:extLst>
                <a:ext uri="{FF2B5EF4-FFF2-40B4-BE49-F238E27FC236}">
                  <a16:creationId xmlns:a16="http://schemas.microsoft.com/office/drawing/2014/main" id="{5AFA9842-BAD5-4212-AF77-C25BB5F329E3}"/>
                </a:ext>
              </a:extLst>
            </p:cNvPr>
            <p:cNvSpPr>
              <a:spLocks/>
            </p:cNvSpPr>
            <p:nvPr/>
          </p:nvSpPr>
          <p:spPr bwMode="auto">
            <a:xfrm>
              <a:off x="3612" y="3084"/>
              <a:ext cx="75" cy="97"/>
            </a:xfrm>
            <a:custGeom>
              <a:avLst/>
              <a:gdLst>
                <a:gd name="T0" fmla="*/ 72 w 91"/>
                <a:gd name="T1" fmla="*/ 36 h 119"/>
                <a:gd name="T2" fmla="*/ 72 w 91"/>
                <a:gd name="T3" fmla="*/ 36 h 119"/>
                <a:gd name="T4" fmla="*/ 86 w 91"/>
                <a:gd name="T5" fmla="*/ 36 h 119"/>
                <a:gd name="T6" fmla="*/ 82 w 91"/>
                <a:gd name="T7" fmla="*/ 20 h 119"/>
                <a:gd name="T8" fmla="*/ 74 w 91"/>
                <a:gd name="T9" fmla="*/ 9 h 119"/>
                <a:gd name="T10" fmla="*/ 60 w 91"/>
                <a:gd name="T11" fmla="*/ 2 h 119"/>
                <a:gd name="T12" fmla="*/ 44 w 91"/>
                <a:gd name="T13" fmla="*/ 0 h 119"/>
                <a:gd name="T14" fmla="*/ 29 w 91"/>
                <a:gd name="T15" fmla="*/ 2 h 119"/>
                <a:gd name="T16" fmla="*/ 16 w 91"/>
                <a:gd name="T17" fmla="*/ 8 h 119"/>
                <a:gd name="T18" fmla="*/ 7 w 91"/>
                <a:gd name="T19" fmla="*/ 18 h 119"/>
                <a:gd name="T20" fmla="*/ 3 w 91"/>
                <a:gd name="T21" fmla="*/ 33 h 119"/>
                <a:gd name="T22" fmla="*/ 6 w 91"/>
                <a:gd name="T23" fmla="*/ 46 h 119"/>
                <a:gd name="T24" fmla="*/ 14 w 91"/>
                <a:gd name="T25" fmla="*/ 55 h 119"/>
                <a:gd name="T26" fmla="*/ 26 w 91"/>
                <a:gd name="T27" fmla="*/ 60 h 119"/>
                <a:gd name="T28" fmla="*/ 39 w 91"/>
                <a:gd name="T29" fmla="*/ 63 h 119"/>
                <a:gd name="T30" fmla="*/ 53 w 91"/>
                <a:gd name="T31" fmla="*/ 66 h 119"/>
                <a:gd name="T32" fmla="*/ 64 w 91"/>
                <a:gd name="T33" fmla="*/ 70 h 119"/>
                <a:gd name="T34" fmla="*/ 73 w 91"/>
                <a:gd name="T35" fmla="*/ 76 h 119"/>
                <a:gd name="T36" fmla="*/ 76 w 91"/>
                <a:gd name="T37" fmla="*/ 86 h 119"/>
                <a:gd name="T38" fmla="*/ 73 w 91"/>
                <a:gd name="T39" fmla="*/ 96 h 119"/>
                <a:gd name="T40" fmla="*/ 66 w 91"/>
                <a:gd name="T41" fmla="*/ 102 h 119"/>
                <a:gd name="T42" fmla="*/ 57 w 91"/>
                <a:gd name="T43" fmla="*/ 105 h 119"/>
                <a:gd name="T44" fmla="*/ 47 w 91"/>
                <a:gd name="T45" fmla="*/ 106 h 119"/>
                <a:gd name="T46" fmla="*/ 35 w 91"/>
                <a:gd name="T47" fmla="*/ 105 h 119"/>
                <a:gd name="T48" fmla="*/ 24 w 91"/>
                <a:gd name="T49" fmla="*/ 100 h 119"/>
                <a:gd name="T50" fmla="*/ 17 w 91"/>
                <a:gd name="T51" fmla="*/ 91 h 119"/>
                <a:gd name="T52" fmla="*/ 14 w 91"/>
                <a:gd name="T53" fmla="*/ 79 h 119"/>
                <a:gd name="T54" fmla="*/ 0 w 91"/>
                <a:gd name="T55" fmla="*/ 79 h 119"/>
                <a:gd name="T56" fmla="*/ 3 w 91"/>
                <a:gd name="T57" fmla="*/ 97 h 119"/>
                <a:gd name="T58" fmla="*/ 13 w 91"/>
                <a:gd name="T59" fmla="*/ 109 h 119"/>
                <a:gd name="T60" fmla="*/ 28 w 91"/>
                <a:gd name="T61" fmla="*/ 116 h 119"/>
                <a:gd name="T62" fmla="*/ 46 w 91"/>
                <a:gd name="T63" fmla="*/ 119 h 119"/>
                <a:gd name="T64" fmla="*/ 62 w 91"/>
                <a:gd name="T65" fmla="*/ 117 h 119"/>
                <a:gd name="T66" fmla="*/ 76 w 91"/>
                <a:gd name="T67" fmla="*/ 111 h 119"/>
                <a:gd name="T68" fmla="*/ 87 w 91"/>
                <a:gd name="T69" fmla="*/ 101 h 119"/>
                <a:gd name="T70" fmla="*/ 91 w 91"/>
                <a:gd name="T71" fmla="*/ 85 h 119"/>
                <a:gd name="T72" fmla="*/ 88 w 91"/>
                <a:gd name="T73" fmla="*/ 71 h 119"/>
                <a:gd name="T74" fmla="*/ 79 w 91"/>
                <a:gd name="T75" fmla="*/ 62 h 119"/>
                <a:gd name="T76" fmla="*/ 68 w 91"/>
                <a:gd name="T77" fmla="*/ 56 h 119"/>
                <a:gd name="T78" fmla="*/ 54 w 91"/>
                <a:gd name="T79" fmla="*/ 52 h 119"/>
                <a:gd name="T80" fmla="*/ 41 w 91"/>
                <a:gd name="T81" fmla="*/ 49 h 119"/>
                <a:gd name="T82" fmla="*/ 29 w 91"/>
                <a:gd name="T83" fmla="*/ 46 h 119"/>
                <a:gd name="T84" fmla="*/ 21 w 91"/>
                <a:gd name="T85" fmla="*/ 41 h 119"/>
                <a:gd name="T86" fmla="*/ 18 w 91"/>
                <a:gd name="T87" fmla="*/ 32 h 119"/>
                <a:gd name="T88" fmla="*/ 20 w 91"/>
                <a:gd name="T89" fmla="*/ 23 h 119"/>
                <a:gd name="T90" fmla="*/ 26 w 91"/>
                <a:gd name="T91" fmla="*/ 17 h 119"/>
                <a:gd name="T92" fmla="*/ 34 w 91"/>
                <a:gd name="T93" fmla="*/ 14 h 119"/>
                <a:gd name="T94" fmla="*/ 44 w 91"/>
                <a:gd name="T95" fmla="*/ 13 h 119"/>
                <a:gd name="T96" fmla="*/ 63 w 91"/>
                <a:gd name="T97" fmla="*/ 18 h 119"/>
                <a:gd name="T98" fmla="*/ 72 w 91"/>
                <a:gd name="T99" fmla="*/ 36 h 119"/>
                <a:gd name="T100" fmla="*/ 72 w 91"/>
                <a:gd name="T101" fmla="*/ 36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1" h="119">
                  <a:moveTo>
                    <a:pt x="72" y="36"/>
                  </a:moveTo>
                  <a:lnTo>
                    <a:pt x="72" y="36"/>
                  </a:lnTo>
                  <a:lnTo>
                    <a:pt x="86" y="36"/>
                  </a:lnTo>
                  <a:cubicBezTo>
                    <a:pt x="86" y="30"/>
                    <a:pt x="85" y="24"/>
                    <a:pt x="82" y="20"/>
                  </a:cubicBezTo>
                  <a:cubicBezTo>
                    <a:pt x="80" y="15"/>
                    <a:pt x="77" y="12"/>
                    <a:pt x="74" y="9"/>
                  </a:cubicBezTo>
                  <a:cubicBezTo>
                    <a:pt x="70" y="6"/>
                    <a:pt x="65" y="3"/>
                    <a:pt x="60" y="2"/>
                  </a:cubicBezTo>
                  <a:cubicBezTo>
                    <a:pt x="55" y="1"/>
                    <a:pt x="50" y="0"/>
                    <a:pt x="44" y="0"/>
                  </a:cubicBezTo>
                  <a:cubicBezTo>
                    <a:pt x="39" y="0"/>
                    <a:pt x="34" y="1"/>
                    <a:pt x="29" y="2"/>
                  </a:cubicBezTo>
                  <a:cubicBezTo>
                    <a:pt x="24" y="3"/>
                    <a:pt x="20" y="5"/>
                    <a:pt x="16" y="8"/>
                  </a:cubicBezTo>
                  <a:cubicBezTo>
                    <a:pt x="12" y="11"/>
                    <a:pt x="9" y="14"/>
                    <a:pt x="7" y="18"/>
                  </a:cubicBezTo>
                  <a:cubicBezTo>
                    <a:pt x="4" y="23"/>
                    <a:pt x="3" y="28"/>
                    <a:pt x="3" y="33"/>
                  </a:cubicBezTo>
                  <a:cubicBezTo>
                    <a:pt x="3" y="38"/>
                    <a:pt x="4" y="43"/>
                    <a:pt x="6" y="46"/>
                  </a:cubicBezTo>
                  <a:cubicBezTo>
                    <a:pt x="8" y="50"/>
                    <a:pt x="11" y="52"/>
                    <a:pt x="14" y="55"/>
                  </a:cubicBezTo>
                  <a:cubicBezTo>
                    <a:pt x="18" y="57"/>
                    <a:pt x="22" y="59"/>
                    <a:pt x="26" y="60"/>
                  </a:cubicBezTo>
                  <a:cubicBezTo>
                    <a:pt x="30" y="61"/>
                    <a:pt x="35" y="62"/>
                    <a:pt x="39" y="63"/>
                  </a:cubicBezTo>
                  <a:cubicBezTo>
                    <a:pt x="44" y="64"/>
                    <a:pt x="48" y="65"/>
                    <a:pt x="53" y="66"/>
                  </a:cubicBezTo>
                  <a:cubicBezTo>
                    <a:pt x="57" y="67"/>
                    <a:pt x="61" y="69"/>
                    <a:pt x="64" y="70"/>
                  </a:cubicBezTo>
                  <a:cubicBezTo>
                    <a:pt x="68" y="72"/>
                    <a:pt x="71" y="74"/>
                    <a:pt x="73" y="76"/>
                  </a:cubicBezTo>
                  <a:cubicBezTo>
                    <a:pt x="75" y="78"/>
                    <a:pt x="76" y="82"/>
                    <a:pt x="76" y="86"/>
                  </a:cubicBezTo>
                  <a:cubicBezTo>
                    <a:pt x="76" y="90"/>
                    <a:pt x="75" y="93"/>
                    <a:pt x="73" y="96"/>
                  </a:cubicBezTo>
                  <a:cubicBezTo>
                    <a:pt x="71" y="98"/>
                    <a:pt x="69" y="101"/>
                    <a:pt x="66" y="102"/>
                  </a:cubicBezTo>
                  <a:cubicBezTo>
                    <a:pt x="64" y="104"/>
                    <a:pt x="61" y="105"/>
                    <a:pt x="57" y="105"/>
                  </a:cubicBezTo>
                  <a:cubicBezTo>
                    <a:pt x="54" y="106"/>
                    <a:pt x="50" y="106"/>
                    <a:pt x="47" y="106"/>
                  </a:cubicBezTo>
                  <a:cubicBezTo>
                    <a:pt x="43" y="106"/>
                    <a:pt x="39" y="106"/>
                    <a:pt x="35" y="105"/>
                  </a:cubicBezTo>
                  <a:cubicBezTo>
                    <a:pt x="30" y="104"/>
                    <a:pt x="27" y="102"/>
                    <a:pt x="24" y="100"/>
                  </a:cubicBezTo>
                  <a:cubicBezTo>
                    <a:pt x="21" y="98"/>
                    <a:pt x="18" y="95"/>
                    <a:pt x="17" y="91"/>
                  </a:cubicBezTo>
                  <a:cubicBezTo>
                    <a:pt x="15" y="88"/>
                    <a:pt x="14" y="84"/>
                    <a:pt x="14" y="79"/>
                  </a:cubicBezTo>
                  <a:lnTo>
                    <a:pt x="0" y="79"/>
                  </a:lnTo>
                  <a:cubicBezTo>
                    <a:pt x="0" y="86"/>
                    <a:pt x="1" y="92"/>
                    <a:pt x="3" y="97"/>
                  </a:cubicBezTo>
                  <a:cubicBezTo>
                    <a:pt x="6" y="102"/>
                    <a:pt x="9" y="106"/>
                    <a:pt x="13" y="109"/>
                  </a:cubicBezTo>
                  <a:cubicBezTo>
                    <a:pt x="18" y="112"/>
                    <a:pt x="23" y="115"/>
                    <a:pt x="28" y="116"/>
                  </a:cubicBezTo>
                  <a:cubicBezTo>
                    <a:pt x="34" y="118"/>
                    <a:pt x="40" y="119"/>
                    <a:pt x="46" y="119"/>
                  </a:cubicBezTo>
                  <a:cubicBezTo>
                    <a:pt x="52" y="119"/>
                    <a:pt x="57" y="118"/>
                    <a:pt x="62" y="117"/>
                  </a:cubicBezTo>
                  <a:cubicBezTo>
                    <a:pt x="67" y="116"/>
                    <a:pt x="72" y="114"/>
                    <a:pt x="76" y="111"/>
                  </a:cubicBezTo>
                  <a:cubicBezTo>
                    <a:pt x="81" y="108"/>
                    <a:pt x="84" y="105"/>
                    <a:pt x="87" y="101"/>
                  </a:cubicBezTo>
                  <a:cubicBezTo>
                    <a:pt x="89" y="96"/>
                    <a:pt x="91" y="91"/>
                    <a:pt x="91" y="85"/>
                  </a:cubicBezTo>
                  <a:cubicBezTo>
                    <a:pt x="91" y="79"/>
                    <a:pt x="90" y="75"/>
                    <a:pt x="88" y="71"/>
                  </a:cubicBezTo>
                  <a:cubicBezTo>
                    <a:pt x="86" y="67"/>
                    <a:pt x="83" y="64"/>
                    <a:pt x="79" y="62"/>
                  </a:cubicBezTo>
                  <a:cubicBezTo>
                    <a:pt x="76" y="59"/>
                    <a:pt x="72" y="58"/>
                    <a:pt x="68" y="56"/>
                  </a:cubicBezTo>
                  <a:cubicBezTo>
                    <a:pt x="63" y="55"/>
                    <a:pt x="59" y="53"/>
                    <a:pt x="54" y="52"/>
                  </a:cubicBezTo>
                  <a:cubicBezTo>
                    <a:pt x="50" y="51"/>
                    <a:pt x="46" y="50"/>
                    <a:pt x="41" y="49"/>
                  </a:cubicBezTo>
                  <a:cubicBezTo>
                    <a:pt x="37" y="48"/>
                    <a:pt x="33" y="47"/>
                    <a:pt x="29" y="46"/>
                  </a:cubicBezTo>
                  <a:cubicBezTo>
                    <a:pt x="26" y="45"/>
                    <a:pt x="23" y="43"/>
                    <a:pt x="21" y="41"/>
                  </a:cubicBezTo>
                  <a:cubicBezTo>
                    <a:pt x="19" y="38"/>
                    <a:pt x="18" y="36"/>
                    <a:pt x="18" y="32"/>
                  </a:cubicBezTo>
                  <a:cubicBezTo>
                    <a:pt x="18" y="28"/>
                    <a:pt x="19" y="25"/>
                    <a:pt x="20" y="23"/>
                  </a:cubicBezTo>
                  <a:cubicBezTo>
                    <a:pt x="22" y="20"/>
                    <a:pt x="24" y="18"/>
                    <a:pt x="26" y="17"/>
                  </a:cubicBezTo>
                  <a:cubicBezTo>
                    <a:pt x="28" y="15"/>
                    <a:pt x="31" y="14"/>
                    <a:pt x="34" y="14"/>
                  </a:cubicBezTo>
                  <a:cubicBezTo>
                    <a:pt x="37" y="13"/>
                    <a:pt x="40" y="13"/>
                    <a:pt x="44" y="13"/>
                  </a:cubicBezTo>
                  <a:cubicBezTo>
                    <a:pt x="51" y="13"/>
                    <a:pt x="58" y="15"/>
                    <a:pt x="63" y="18"/>
                  </a:cubicBezTo>
                  <a:cubicBezTo>
                    <a:pt x="68" y="22"/>
                    <a:pt x="71" y="28"/>
                    <a:pt x="72" y="36"/>
                  </a:cubicBezTo>
                  <a:lnTo>
                    <a:pt x="72" y="36"/>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33" name="Freeform 28">
              <a:extLst>
                <a:ext uri="{FF2B5EF4-FFF2-40B4-BE49-F238E27FC236}">
                  <a16:creationId xmlns:a16="http://schemas.microsoft.com/office/drawing/2014/main" id="{5E90919B-67A4-443C-83D3-FE979B834E55}"/>
                </a:ext>
              </a:extLst>
            </p:cNvPr>
            <p:cNvSpPr>
              <a:spLocks noEditPoints="1"/>
            </p:cNvSpPr>
            <p:nvPr/>
          </p:nvSpPr>
          <p:spPr bwMode="auto">
            <a:xfrm>
              <a:off x="3696" y="3110"/>
              <a:ext cx="66" cy="70"/>
            </a:xfrm>
            <a:custGeom>
              <a:avLst/>
              <a:gdLst>
                <a:gd name="T0" fmla="*/ 14 w 80"/>
                <a:gd name="T1" fmla="*/ 43 h 86"/>
                <a:gd name="T2" fmla="*/ 14 w 80"/>
                <a:gd name="T3" fmla="*/ 43 h 86"/>
                <a:gd name="T4" fmla="*/ 16 w 80"/>
                <a:gd name="T5" fmla="*/ 30 h 86"/>
                <a:gd name="T6" fmla="*/ 22 w 80"/>
                <a:gd name="T7" fmla="*/ 20 h 86"/>
                <a:gd name="T8" fmla="*/ 30 w 80"/>
                <a:gd name="T9" fmla="*/ 14 h 86"/>
                <a:gd name="T10" fmla="*/ 40 w 80"/>
                <a:gd name="T11" fmla="*/ 12 h 86"/>
                <a:gd name="T12" fmla="*/ 50 w 80"/>
                <a:gd name="T13" fmla="*/ 14 h 86"/>
                <a:gd name="T14" fmla="*/ 58 w 80"/>
                <a:gd name="T15" fmla="*/ 20 h 86"/>
                <a:gd name="T16" fmla="*/ 64 w 80"/>
                <a:gd name="T17" fmla="*/ 30 h 86"/>
                <a:gd name="T18" fmla="*/ 66 w 80"/>
                <a:gd name="T19" fmla="*/ 43 h 86"/>
                <a:gd name="T20" fmla="*/ 64 w 80"/>
                <a:gd name="T21" fmla="*/ 57 h 86"/>
                <a:gd name="T22" fmla="*/ 58 w 80"/>
                <a:gd name="T23" fmla="*/ 66 h 86"/>
                <a:gd name="T24" fmla="*/ 50 w 80"/>
                <a:gd name="T25" fmla="*/ 72 h 86"/>
                <a:gd name="T26" fmla="*/ 40 w 80"/>
                <a:gd name="T27" fmla="*/ 74 h 86"/>
                <a:gd name="T28" fmla="*/ 30 w 80"/>
                <a:gd name="T29" fmla="*/ 72 h 86"/>
                <a:gd name="T30" fmla="*/ 22 w 80"/>
                <a:gd name="T31" fmla="*/ 66 h 86"/>
                <a:gd name="T32" fmla="*/ 16 w 80"/>
                <a:gd name="T33" fmla="*/ 57 h 86"/>
                <a:gd name="T34" fmla="*/ 14 w 80"/>
                <a:gd name="T35" fmla="*/ 43 h 86"/>
                <a:gd name="T36" fmla="*/ 14 w 80"/>
                <a:gd name="T37" fmla="*/ 43 h 86"/>
                <a:gd name="T38" fmla="*/ 0 w 80"/>
                <a:gd name="T39" fmla="*/ 43 h 86"/>
                <a:gd name="T40" fmla="*/ 0 w 80"/>
                <a:gd name="T41" fmla="*/ 43 h 86"/>
                <a:gd name="T42" fmla="*/ 3 w 80"/>
                <a:gd name="T43" fmla="*/ 60 h 86"/>
                <a:gd name="T44" fmla="*/ 10 w 80"/>
                <a:gd name="T45" fmla="*/ 74 h 86"/>
                <a:gd name="T46" fmla="*/ 23 w 80"/>
                <a:gd name="T47" fmla="*/ 83 h 86"/>
                <a:gd name="T48" fmla="*/ 40 w 80"/>
                <a:gd name="T49" fmla="*/ 86 h 86"/>
                <a:gd name="T50" fmla="*/ 57 w 80"/>
                <a:gd name="T51" fmla="*/ 83 h 86"/>
                <a:gd name="T52" fmla="*/ 70 w 80"/>
                <a:gd name="T53" fmla="*/ 74 h 86"/>
                <a:gd name="T54" fmla="*/ 77 w 80"/>
                <a:gd name="T55" fmla="*/ 60 h 86"/>
                <a:gd name="T56" fmla="*/ 80 w 80"/>
                <a:gd name="T57" fmla="*/ 43 h 86"/>
                <a:gd name="T58" fmla="*/ 77 w 80"/>
                <a:gd name="T59" fmla="*/ 26 h 86"/>
                <a:gd name="T60" fmla="*/ 70 w 80"/>
                <a:gd name="T61" fmla="*/ 13 h 86"/>
                <a:gd name="T62" fmla="*/ 57 w 80"/>
                <a:gd name="T63" fmla="*/ 3 h 86"/>
                <a:gd name="T64" fmla="*/ 40 w 80"/>
                <a:gd name="T65" fmla="*/ 0 h 86"/>
                <a:gd name="T66" fmla="*/ 23 w 80"/>
                <a:gd name="T67" fmla="*/ 3 h 86"/>
                <a:gd name="T68" fmla="*/ 10 w 80"/>
                <a:gd name="T69" fmla="*/ 13 h 86"/>
                <a:gd name="T70" fmla="*/ 3 w 80"/>
                <a:gd name="T71" fmla="*/ 26 h 86"/>
                <a:gd name="T72" fmla="*/ 0 w 80"/>
                <a:gd name="T73" fmla="*/ 43 h 86"/>
                <a:gd name="T74" fmla="*/ 0 w 80"/>
                <a:gd name="T75" fmla="*/ 4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0" h="86">
                  <a:moveTo>
                    <a:pt x="14" y="43"/>
                  </a:moveTo>
                  <a:lnTo>
                    <a:pt x="14" y="43"/>
                  </a:lnTo>
                  <a:cubicBezTo>
                    <a:pt x="14" y="38"/>
                    <a:pt x="15" y="34"/>
                    <a:pt x="16" y="30"/>
                  </a:cubicBezTo>
                  <a:cubicBezTo>
                    <a:pt x="18" y="26"/>
                    <a:pt x="20" y="23"/>
                    <a:pt x="22" y="20"/>
                  </a:cubicBezTo>
                  <a:cubicBezTo>
                    <a:pt x="24" y="18"/>
                    <a:pt x="27" y="16"/>
                    <a:pt x="30" y="14"/>
                  </a:cubicBezTo>
                  <a:cubicBezTo>
                    <a:pt x="33" y="13"/>
                    <a:pt x="36" y="12"/>
                    <a:pt x="40" y="12"/>
                  </a:cubicBezTo>
                  <a:cubicBezTo>
                    <a:pt x="43" y="12"/>
                    <a:pt x="47" y="13"/>
                    <a:pt x="50" y="14"/>
                  </a:cubicBezTo>
                  <a:cubicBezTo>
                    <a:pt x="53" y="16"/>
                    <a:pt x="56" y="18"/>
                    <a:pt x="58" y="20"/>
                  </a:cubicBezTo>
                  <a:cubicBezTo>
                    <a:pt x="60" y="23"/>
                    <a:pt x="62" y="26"/>
                    <a:pt x="64" y="30"/>
                  </a:cubicBezTo>
                  <a:cubicBezTo>
                    <a:pt x="65" y="34"/>
                    <a:pt x="66" y="38"/>
                    <a:pt x="66" y="43"/>
                  </a:cubicBezTo>
                  <a:cubicBezTo>
                    <a:pt x="66" y="48"/>
                    <a:pt x="65" y="53"/>
                    <a:pt x="64" y="57"/>
                  </a:cubicBezTo>
                  <a:cubicBezTo>
                    <a:pt x="62" y="60"/>
                    <a:pt x="60" y="64"/>
                    <a:pt x="58" y="66"/>
                  </a:cubicBezTo>
                  <a:cubicBezTo>
                    <a:pt x="56" y="69"/>
                    <a:pt x="53" y="71"/>
                    <a:pt x="50" y="72"/>
                  </a:cubicBezTo>
                  <a:cubicBezTo>
                    <a:pt x="47" y="74"/>
                    <a:pt x="43" y="74"/>
                    <a:pt x="40" y="74"/>
                  </a:cubicBezTo>
                  <a:cubicBezTo>
                    <a:pt x="36" y="74"/>
                    <a:pt x="33" y="74"/>
                    <a:pt x="30" y="72"/>
                  </a:cubicBezTo>
                  <a:cubicBezTo>
                    <a:pt x="27" y="71"/>
                    <a:pt x="24" y="69"/>
                    <a:pt x="22" y="66"/>
                  </a:cubicBezTo>
                  <a:cubicBezTo>
                    <a:pt x="20" y="64"/>
                    <a:pt x="18" y="60"/>
                    <a:pt x="16" y="57"/>
                  </a:cubicBezTo>
                  <a:cubicBezTo>
                    <a:pt x="15" y="53"/>
                    <a:pt x="14" y="48"/>
                    <a:pt x="14" y="43"/>
                  </a:cubicBezTo>
                  <a:lnTo>
                    <a:pt x="14" y="43"/>
                  </a:lnTo>
                  <a:close/>
                  <a:moveTo>
                    <a:pt x="0" y="43"/>
                  </a:moveTo>
                  <a:lnTo>
                    <a:pt x="0" y="43"/>
                  </a:lnTo>
                  <a:cubicBezTo>
                    <a:pt x="0" y="49"/>
                    <a:pt x="1" y="55"/>
                    <a:pt x="3" y="60"/>
                  </a:cubicBezTo>
                  <a:cubicBezTo>
                    <a:pt x="4" y="65"/>
                    <a:pt x="7" y="70"/>
                    <a:pt x="10" y="74"/>
                  </a:cubicBezTo>
                  <a:cubicBezTo>
                    <a:pt x="14" y="78"/>
                    <a:pt x="18" y="81"/>
                    <a:pt x="23" y="83"/>
                  </a:cubicBezTo>
                  <a:cubicBezTo>
                    <a:pt x="28" y="85"/>
                    <a:pt x="34" y="86"/>
                    <a:pt x="40" y="86"/>
                  </a:cubicBezTo>
                  <a:cubicBezTo>
                    <a:pt x="47" y="86"/>
                    <a:pt x="52" y="85"/>
                    <a:pt x="57" y="83"/>
                  </a:cubicBezTo>
                  <a:cubicBezTo>
                    <a:pt x="62" y="81"/>
                    <a:pt x="66" y="78"/>
                    <a:pt x="70" y="74"/>
                  </a:cubicBezTo>
                  <a:cubicBezTo>
                    <a:pt x="73" y="70"/>
                    <a:pt x="76" y="65"/>
                    <a:pt x="77" y="60"/>
                  </a:cubicBezTo>
                  <a:cubicBezTo>
                    <a:pt x="79" y="55"/>
                    <a:pt x="80" y="49"/>
                    <a:pt x="80" y="43"/>
                  </a:cubicBezTo>
                  <a:cubicBezTo>
                    <a:pt x="80" y="37"/>
                    <a:pt x="79" y="32"/>
                    <a:pt x="77" y="26"/>
                  </a:cubicBezTo>
                  <a:cubicBezTo>
                    <a:pt x="76" y="21"/>
                    <a:pt x="73" y="17"/>
                    <a:pt x="70" y="13"/>
                  </a:cubicBezTo>
                  <a:cubicBezTo>
                    <a:pt x="66" y="9"/>
                    <a:pt x="62" y="6"/>
                    <a:pt x="57" y="3"/>
                  </a:cubicBezTo>
                  <a:cubicBezTo>
                    <a:pt x="52" y="1"/>
                    <a:pt x="47" y="0"/>
                    <a:pt x="40" y="0"/>
                  </a:cubicBezTo>
                  <a:cubicBezTo>
                    <a:pt x="34" y="0"/>
                    <a:pt x="28" y="1"/>
                    <a:pt x="23" y="3"/>
                  </a:cubicBezTo>
                  <a:cubicBezTo>
                    <a:pt x="18" y="6"/>
                    <a:pt x="14" y="9"/>
                    <a:pt x="10" y="13"/>
                  </a:cubicBezTo>
                  <a:cubicBezTo>
                    <a:pt x="7" y="17"/>
                    <a:pt x="4" y="21"/>
                    <a:pt x="3" y="26"/>
                  </a:cubicBezTo>
                  <a:cubicBezTo>
                    <a:pt x="1" y="32"/>
                    <a:pt x="0" y="37"/>
                    <a:pt x="0" y="43"/>
                  </a:cubicBezTo>
                  <a:lnTo>
                    <a:pt x="0" y="4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34" name="Freeform 29">
              <a:extLst>
                <a:ext uri="{FF2B5EF4-FFF2-40B4-BE49-F238E27FC236}">
                  <a16:creationId xmlns:a16="http://schemas.microsoft.com/office/drawing/2014/main" id="{6AC34897-ED39-45E0-8A91-D9F2ED346C8E}"/>
                </a:ext>
              </a:extLst>
            </p:cNvPr>
            <p:cNvSpPr>
              <a:spLocks/>
            </p:cNvSpPr>
            <p:nvPr/>
          </p:nvSpPr>
          <p:spPr bwMode="auto">
            <a:xfrm>
              <a:off x="3772" y="3110"/>
              <a:ext cx="61" cy="70"/>
            </a:xfrm>
            <a:custGeom>
              <a:avLst/>
              <a:gdLst>
                <a:gd name="T0" fmla="*/ 60 w 75"/>
                <a:gd name="T1" fmla="*/ 28 h 86"/>
                <a:gd name="T2" fmla="*/ 60 w 75"/>
                <a:gd name="T3" fmla="*/ 28 h 86"/>
                <a:gd name="T4" fmla="*/ 74 w 75"/>
                <a:gd name="T5" fmla="*/ 28 h 86"/>
                <a:gd name="T6" fmla="*/ 70 w 75"/>
                <a:gd name="T7" fmla="*/ 16 h 86"/>
                <a:gd name="T8" fmla="*/ 63 w 75"/>
                <a:gd name="T9" fmla="*/ 7 h 86"/>
                <a:gd name="T10" fmla="*/ 52 w 75"/>
                <a:gd name="T11" fmla="*/ 2 h 86"/>
                <a:gd name="T12" fmla="*/ 39 w 75"/>
                <a:gd name="T13" fmla="*/ 0 h 86"/>
                <a:gd name="T14" fmla="*/ 22 w 75"/>
                <a:gd name="T15" fmla="*/ 4 h 86"/>
                <a:gd name="T16" fmla="*/ 10 w 75"/>
                <a:gd name="T17" fmla="*/ 13 h 86"/>
                <a:gd name="T18" fmla="*/ 2 w 75"/>
                <a:gd name="T19" fmla="*/ 27 h 86"/>
                <a:gd name="T20" fmla="*/ 0 w 75"/>
                <a:gd name="T21" fmla="*/ 44 h 86"/>
                <a:gd name="T22" fmla="*/ 2 w 75"/>
                <a:gd name="T23" fmla="*/ 61 h 86"/>
                <a:gd name="T24" fmla="*/ 10 w 75"/>
                <a:gd name="T25" fmla="*/ 74 h 86"/>
                <a:gd name="T26" fmla="*/ 22 w 75"/>
                <a:gd name="T27" fmla="*/ 83 h 86"/>
                <a:gd name="T28" fmla="*/ 38 w 75"/>
                <a:gd name="T29" fmla="*/ 86 h 86"/>
                <a:gd name="T30" fmla="*/ 63 w 75"/>
                <a:gd name="T31" fmla="*/ 78 h 86"/>
                <a:gd name="T32" fmla="*/ 75 w 75"/>
                <a:gd name="T33" fmla="*/ 54 h 86"/>
                <a:gd name="T34" fmla="*/ 61 w 75"/>
                <a:gd name="T35" fmla="*/ 54 h 86"/>
                <a:gd name="T36" fmla="*/ 54 w 75"/>
                <a:gd name="T37" fmla="*/ 69 h 86"/>
                <a:gd name="T38" fmla="*/ 38 w 75"/>
                <a:gd name="T39" fmla="*/ 74 h 86"/>
                <a:gd name="T40" fmla="*/ 27 w 75"/>
                <a:gd name="T41" fmla="*/ 72 h 86"/>
                <a:gd name="T42" fmla="*/ 20 w 75"/>
                <a:gd name="T43" fmla="*/ 65 h 86"/>
                <a:gd name="T44" fmla="*/ 16 w 75"/>
                <a:gd name="T45" fmla="*/ 55 h 86"/>
                <a:gd name="T46" fmla="*/ 14 w 75"/>
                <a:gd name="T47" fmla="*/ 44 h 86"/>
                <a:gd name="T48" fmla="*/ 15 w 75"/>
                <a:gd name="T49" fmla="*/ 32 h 86"/>
                <a:gd name="T50" fmla="*/ 20 w 75"/>
                <a:gd name="T51" fmla="*/ 22 h 86"/>
                <a:gd name="T52" fmla="*/ 28 w 75"/>
                <a:gd name="T53" fmla="*/ 15 h 86"/>
                <a:gd name="T54" fmla="*/ 40 w 75"/>
                <a:gd name="T55" fmla="*/ 12 h 86"/>
                <a:gd name="T56" fmla="*/ 53 w 75"/>
                <a:gd name="T57" fmla="*/ 16 h 86"/>
                <a:gd name="T58" fmla="*/ 60 w 75"/>
                <a:gd name="T59" fmla="*/ 28 h 86"/>
                <a:gd name="T60" fmla="*/ 60 w 75"/>
                <a:gd name="T61" fmla="*/ 28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5" h="86">
                  <a:moveTo>
                    <a:pt x="60" y="28"/>
                  </a:moveTo>
                  <a:lnTo>
                    <a:pt x="60" y="28"/>
                  </a:lnTo>
                  <a:lnTo>
                    <a:pt x="74" y="28"/>
                  </a:lnTo>
                  <a:cubicBezTo>
                    <a:pt x="74" y="24"/>
                    <a:pt x="72" y="19"/>
                    <a:pt x="70" y="16"/>
                  </a:cubicBezTo>
                  <a:cubicBezTo>
                    <a:pt x="68" y="12"/>
                    <a:pt x="66" y="9"/>
                    <a:pt x="63" y="7"/>
                  </a:cubicBezTo>
                  <a:cubicBezTo>
                    <a:pt x="60" y="5"/>
                    <a:pt x="56" y="3"/>
                    <a:pt x="52" y="2"/>
                  </a:cubicBezTo>
                  <a:cubicBezTo>
                    <a:pt x="48" y="1"/>
                    <a:pt x="43" y="0"/>
                    <a:pt x="39" y="0"/>
                  </a:cubicBezTo>
                  <a:cubicBezTo>
                    <a:pt x="32" y="0"/>
                    <a:pt x="27" y="1"/>
                    <a:pt x="22" y="4"/>
                  </a:cubicBezTo>
                  <a:cubicBezTo>
                    <a:pt x="17" y="6"/>
                    <a:pt x="13" y="9"/>
                    <a:pt x="10" y="13"/>
                  </a:cubicBezTo>
                  <a:cubicBezTo>
                    <a:pt x="6" y="17"/>
                    <a:pt x="4" y="22"/>
                    <a:pt x="2" y="27"/>
                  </a:cubicBezTo>
                  <a:cubicBezTo>
                    <a:pt x="1" y="32"/>
                    <a:pt x="0" y="38"/>
                    <a:pt x="0" y="44"/>
                  </a:cubicBezTo>
                  <a:cubicBezTo>
                    <a:pt x="0" y="50"/>
                    <a:pt x="1" y="56"/>
                    <a:pt x="2" y="61"/>
                  </a:cubicBezTo>
                  <a:cubicBezTo>
                    <a:pt x="4" y="66"/>
                    <a:pt x="6" y="71"/>
                    <a:pt x="10" y="74"/>
                  </a:cubicBezTo>
                  <a:cubicBezTo>
                    <a:pt x="13" y="78"/>
                    <a:pt x="17" y="81"/>
                    <a:pt x="22" y="83"/>
                  </a:cubicBezTo>
                  <a:cubicBezTo>
                    <a:pt x="27" y="85"/>
                    <a:pt x="32" y="86"/>
                    <a:pt x="38" y="86"/>
                  </a:cubicBezTo>
                  <a:cubicBezTo>
                    <a:pt x="49" y="86"/>
                    <a:pt x="57" y="83"/>
                    <a:pt x="63" y="78"/>
                  </a:cubicBezTo>
                  <a:cubicBezTo>
                    <a:pt x="69" y="72"/>
                    <a:pt x="73" y="64"/>
                    <a:pt x="75" y="54"/>
                  </a:cubicBezTo>
                  <a:lnTo>
                    <a:pt x="61" y="54"/>
                  </a:lnTo>
                  <a:cubicBezTo>
                    <a:pt x="60" y="61"/>
                    <a:pt x="58" y="65"/>
                    <a:pt x="54" y="69"/>
                  </a:cubicBezTo>
                  <a:cubicBezTo>
                    <a:pt x="50" y="72"/>
                    <a:pt x="45" y="74"/>
                    <a:pt x="38" y="74"/>
                  </a:cubicBezTo>
                  <a:cubicBezTo>
                    <a:pt x="34" y="74"/>
                    <a:pt x="30" y="73"/>
                    <a:pt x="27" y="72"/>
                  </a:cubicBezTo>
                  <a:cubicBezTo>
                    <a:pt x="24" y="70"/>
                    <a:pt x="22" y="68"/>
                    <a:pt x="20" y="65"/>
                  </a:cubicBezTo>
                  <a:cubicBezTo>
                    <a:pt x="18" y="62"/>
                    <a:pt x="16" y="59"/>
                    <a:pt x="16" y="55"/>
                  </a:cubicBezTo>
                  <a:cubicBezTo>
                    <a:pt x="15" y="52"/>
                    <a:pt x="14" y="48"/>
                    <a:pt x="14" y="44"/>
                  </a:cubicBezTo>
                  <a:cubicBezTo>
                    <a:pt x="14" y="40"/>
                    <a:pt x="15" y="36"/>
                    <a:pt x="15" y="32"/>
                  </a:cubicBezTo>
                  <a:cubicBezTo>
                    <a:pt x="16" y="28"/>
                    <a:pt x="18" y="25"/>
                    <a:pt x="20" y="22"/>
                  </a:cubicBezTo>
                  <a:cubicBezTo>
                    <a:pt x="22" y="19"/>
                    <a:pt x="24" y="17"/>
                    <a:pt x="28" y="15"/>
                  </a:cubicBezTo>
                  <a:cubicBezTo>
                    <a:pt x="31" y="13"/>
                    <a:pt x="35" y="12"/>
                    <a:pt x="40" y="12"/>
                  </a:cubicBezTo>
                  <a:cubicBezTo>
                    <a:pt x="46" y="12"/>
                    <a:pt x="50" y="14"/>
                    <a:pt x="53" y="16"/>
                  </a:cubicBezTo>
                  <a:cubicBezTo>
                    <a:pt x="57" y="19"/>
                    <a:pt x="59" y="23"/>
                    <a:pt x="60" y="28"/>
                  </a:cubicBezTo>
                  <a:lnTo>
                    <a:pt x="60" y="28"/>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35" name="Freeform 30">
              <a:extLst>
                <a:ext uri="{FF2B5EF4-FFF2-40B4-BE49-F238E27FC236}">
                  <a16:creationId xmlns:a16="http://schemas.microsoft.com/office/drawing/2014/main" id="{4B40929A-6FE1-44B4-BBAC-AAD6093DA095}"/>
                </a:ext>
              </a:extLst>
            </p:cNvPr>
            <p:cNvSpPr>
              <a:spLocks noEditPoints="1"/>
            </p:cNvSpPr>
            <p:nvPr/>
          </p:nvSpPr>
          <p:spPr bwMode="auto">
            <a:xfrm>
              <a:off x="3846" y="3086"/>
              <a:ext cx="12" cy="93"/>
            </a:xfrm>
            <a:custGeom>
              <a:avLst/>
              <a:gdLst>
                <a:gd name="T0" fmla="*/ 14 w 14"/>
                <a:gd name="T1" fmla="*/ 16 h 113"/>
                <a:gd name="T2" fmla="*/ 14 w 14"/>
                <a:gd name="T3" fmla="*/ 16 h 113"/>
                <a:gd name="T4" fmla="*/ 14 w 14"/>
                <a:gd name="T5" fmla="*/ 0 h 113"/>
                <a:gd name="T6" fmla="*/ 0 w 14"/>
                <a:gd name="T7" fmla="*/ 0 h 113"/>
                <a:gd name="T8" fmla="*/ 0 w 14"/>
                <a:gd name="T9" fmla="*/ 16 h 113"/>
                <a:gd name="T10" fmla="*/ 14 w 14"/>
                <a:gd name="T11" fmla="*/ 16 h 113"/>
                <a:gd name="T12" fmla="*/ 0 w 14"/>
                <a:gd name="T13" fmla="*/ 31 h 113"/>
                <a:gd name="T14" fmla="*/ 0 w 14"/>
                <a:gd name="T15" fmla="*/ 31 h 113"/>
                <a:gd name="T16" fmla="*/ 0 w 14"/>
                <a:gd name="T17" fmla="*/ 113 h 113"/>
                <a:gd name="T18" fmla="*/ 14 w 14"/>
                <a:gd name="T19" fmla="*/ 113 h 113"/>
                <a:gd name="T20" fmla="*/ 14 w 14"/>
                <a:gd name="T21" fmla="*/ 31 h 113"/>
                <a:gd name="T22" fmla="*/ 0 w 14"/>
                <a:gd name="T23" fmla="*/ 31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 h="113">
                  <a:moveTo>
                    <a:pt x="14" y="16"/>
                  </a:moveTo>
                  <a:lnTo>
                    <a:pt x="14" y="16"/>
                  </a:lnTo>
                  <a:lnTo>
                    <a:pt x="14" y="0"/>
                  </a:lnTo>
                  <a:lnTo>
                    <a:pt x="0" y="0"/>
                  </a:lnTo>
                  <a:lnTo>
                    <a:pt x="0" y="16"/>
                  </a:lnTo>
                  <a:lnTo>
                    <a:pt x="14" y="16"/>
                  </a:lnTo>
                  <a:close/>
                  <a:moveTo>
                    <a:pt x="0" y="31"/>
                  </a:moveTo>
                  <a:lnTo>
                    <a:pt x="0" y="31"/>
                  </a:lnTo>
                  <a:lnTo>
                    <a:pt x="0" y="113"/>
                  </a:lnTo>
                  <a:lnTo>
                    <a:pt x="14" y="113"/>
                  </a:lnTo>
                  <a:lnTo>
                    <a:pt x="14" y="31"/>
                  </a:lnTo>
                  <a:lnTo>
                    <a:pt x="0" y="3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36" name="Freeform 31">
              <a:extLst>
                <a:ext uri="{FF2B5EF4-FFF2-40B4-BE49-F238E27FC236}">
                  <a16:creationId xmlns:a16="http://schemas.microsoft.com/office/drawing/2014/main" id="{3CDF07DC-1C49-4221-9D59-F1069631B43D}"/>
                </a:ext>
              </a:extLst>
            </p:cNvPr>
            <p:cNvSpPr>
              <a:spLocks noEditPoints="1"/>
            </p:cNvSpPr>
            <p:nvPr/>
          </p:nvSpPr>
          <p:spPr bwMode="auto">
            <a:xfrm>
              <a:off x="3871" y="3110"/>
              <a:ext cx="65" cy="70"/>
            </a:xfrm>
            <a:custGeom>
              <a:avLst/>
              <a:gdLst>
                <a:gd name="T0" fmla="*/ 15 w 80"/>
                <a:gd name="T1" fmla="*/ 43 h 86"/>
                <a:gd name="T2" fmla="*/ 15 w 80"/>
                <a:gd name="T3" fmla="*/ 43 h 86"/>
                <a:gd name="T4" fmla="*/ 17 w 80"/>
                <a:gd name="T5" fmla="*/ 30 h 86"/>
                <a:gd name="T6" fmla="*/ 22 w 80"/>
                <a:gd name="T7" fmla="*/ 20 h 86"/>
                <a:gd name="T8" fmla="*/ 30 w 80"/>
                <a:gd name="T9" fmla="*/ 14 h 86"/>
                <a:gd name="T10" fmla="*/ 40 w 80"/>
                <a:gd name="T11" fmla="*/ 12 h 86"/>
                <a:gd name="T12" fmla="*/ 50 w 80"/>
                <a:gd name="T13" fmla="*/ 14 h 86"/>
                <a:gd name="T14" fmla="*/ 58 w 80"/>
                <a:gd name="T15" fmla="*/ 20 h 86"/>
                <a:gd name="T16" fmla="*/ 64 w 80"/>
                <a:gd name="T17" fmla="*/ 30 h 86"/>
                <a:gd name="T18" fmla="*/ 66 w 80"/>
                <a:gd name="T19" fmla="*/ 43 h 86"/>
                <a:gd name="T20" fmla="*/ 64 w 80"/>
                <a:gd name="T21" fmla="*/ 57 h 86"/>
                <a:gd name="T22" fmla="*/ 58 w 80"/>
                <a:gd name="T23" fmla="*/ 66 h 86"/>
                <a:gd name="T24" fmla="*/ 50 w 80"/>
                <a:gd name="T25" fmla="*/ 72 h 86"/>
                <a:gd name="T26" fmla="*/ 40 w 80"/>
                <a:gd name="T27" fmla="*/ 74 h 86"/>
                <a:gd name="T28" fmla="*/ 30 w 80"/>
                <a:gd name="T29" fmla="*/ 72 h 86"/>
                <a:gd name="T30" fmla="*/ 22 w 80"/>
                <a:gd name="T31" fmla="*/ 66 h 86"/>
                <a:gd name="T32" fmla="*/ 17 w 80"/>
                <a:gd name="T33" fmla="*/ 57 h 86"/>
                <a:gd name="T34" fmla="*/ 15 w 80"/>
                <a:gd name="T35" fmla="*/ 43 h 86"/>
                <a:gd name="T36" fmla="*/ 15 w 80"/>
                <a:gd name="T37" fmla="*/ 43 h 86"/>
                <a:gd name="T38" fmla="*/ 0 w 80"/>
                <a:gd name="T39" fmla="*/ 43 h 86"/>
                <a:gd name="T40" fmla="*/ 0 w 80"/>
                <a:gd name="T41" fmla="*/ 43 h 86"/>
                <a:gd name="T42" fmla="*/ 3 w 80"/>
                <a:gd name="T43" fmla="*/ 60 h 86"/>
                <a:gd name="T44" fmla="*/ 11 w 80"/>
                <a:gd name="T45" fmla="*/ 74 h 86"/>
                <a:gd name="T46" fmla="*/ 23 w 80"/>
                <a:gd name="T47" fmla="*/ 83 h 86"/>
                <a:gd name="T48" fmla="*/ 40 w 80"/>
                <a:gd name="T49" fmla="*/ 86 h 86"/>
                <a:gd name="T50" fmla="*/ 57 w 80"/>
                <a:gd name="T51" fmla="*/ 83 h 86"/>
                <a:gd name="T52" fmla="*/ 70 w 80"/>
                <a:gd name="T53" fmla="*/ 74 h 86"/>
                <a:gd name="T54" fmla="*/ 78 w 80"/>
                <a:gd name="T55" fmla="*/ 60 h 86"/>
                <a:gd name="T56" fmla="*/ 80 w 80"/>
                <a:gd name="T57" fmla="*/ 43 h 86"/>
                <a:gd name="T58" fmla="*/ 78 w 80"/>
                <a:gd name="T59" fmla="*/ 26 h 86"/>
                <a:gd name="T60" fmla="*/ 70 w 80"/>
                <a:gd name="T61" fmla="*/ 13 h 86"/>
                <a:gd name="T62" fmla="*/ 57 w 80"/>
                <a:gd name="T63" fmla="*/ 3 h 86"/>
                <a:gd name="T64" fmla="*/ 40 w 80"/>
                <a:gd name="T65" fmla="*/ 0 h 86"/>
                <a:gd name="T66" fmla="*/ 23 w 80"/>
                <a:gd name="T67" fmla="*/ 3 h 86"/>
                <a:gd name="T68" fmla="*/ 11 w 80"/>
                <a:gd name="T69" fmla="*/ 13 h 86"/>
                <a:gd name="T70" fmla="*/ 3 w 80"/>
                <a:gd name="T71" fmla="*/ 26 h 86"/>
                <a:gd name="T72" fmla="*/ 0 w 80"/>
                <a:gd name="T73" fmla="*/ 43 h 86"/>
                <a:gd name="T74" fmla="*/ 0 w 80"/>
                <a:gd name="T75" fmla="*/ 4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0" h="86">
                  <a:moveTo>
                    <a:pt x="15" y="43"/>
                  </a:moveTo>
                  <a:lnTo>
                    <a:pt x="15" y="43"/>
                  </a:lnTo>
                  <a:cubicBezTo>
                    <a:pt x="15" y="38"/>
                    <a:pt x="15" y="34"/>
                    <a:pt x="17" y="30"/>
                  </a:cubicBezTo>
                  <a:cubicBezTo>
                    <a:pt x="18" y="26"/>
                    <a:pt x="20" y="23"/>
                    <a:pt x="22" y="20"/>
                  </a:cubicBezTo>
                  <a:cubicBezTo>
                    <a:pt x="24" y="18"/>
                    <a:pt x="27" y="16"/>
                    <a:pt x="30" y="14"/>
                  </a:cubicBezTo>
                  <a:cubicBezTo>
                    <a:pt x="33" y="13"/>
                    <a:pt x="37" y="12"/>
                    <a:pt x="40" y="12"/>
                  </a:cubicBezTo>
                  <a:cubicBezTo>
                    <a:pt x="44" y="12"/>
                    <a:pt x="47" y="13"/>
                    <a:pt x="50" y="14"/>
                  </a:cubicBezTo>
                  <a:cubicBezTo>
                    <a:pt x="53" y="16"/>
                    <a:pt x="56" y="18"/>
                    <a:pt x="58" y="20"/>
                  </a:cubicBezTo>
                  <a:cubicBezTo>
                    <a:pt x="61" y="23"/>
                    <a:pt x="63" y="26"/>
                    <a:pt x="64" y="30"/>
                  </a:cubicBezTo>
                  <a:cubicBezTo>
                    <a:pt x="65" y="34"/>
                    <a:pt x="66" y="38"/>
                    <a:pt x="66" y="43"/>
                  </a:cubicBezTo>
                  <a:cubicBezTo>
                    <a:pt x="66" y="48"/>
                    <a:pt x="65" y="53"/>
                    <a:pt x="64" y="57"/>
                  </a:cubicBezTo>
                  <a:cubicBezTo>
                    <a:pt x="63" y="60"/>
                    <a:pt x="61" y="64"/>
                    <a:pt x="58" y="66"/>
                  </a:cubicBezTo>
                  <a:cubicBezTo>
                    <a:pt x="56" y="69"/>
                    <a:pt x="53" y="71"/>
                    <a:pt x="50" y="72"/>
                  </a:cubicBezTo>
                  <a:cubicBezTo>
                    <a:pt x="47" y="74"/>
                    <a:pt x="44" y="74"/>
                    <a:pt x="40" y="74"/>
                  </a:cubicBezTo>
                  <a:cubicBezTo>
                    <a:pt x="37" y="74"/>
                    <a:pt x="33" y="74"/>
                    <a:pt x="30" y="72"/>
                  </a:cubicBezTo>
                  <a:cubicBezTo>
                    <a:pt x="27" y="71"/>
                    <a:pt x="24" y="69"/>
                    <a:pt x="22" y="66"/>
                  </a:cubicBezTo>
                  <a:cubicBezTo>
                    <a:pt x="20" y="64"/>
                    <a:pt x="18" y="60"/>
                    <a:pt x="17" y="57"/>
                  </a:cubicBezTo>
                  <a:cubicBezTo>
                    <a:pt x="15" y="53"/>
                    <a:pt x="15" y="48"/>
                    <a:pt x="15" y="43"/>
                  </a:cubicBezTo>
                  <a:lnTo>
                    <a:pt x="15" y="43"/>
                  </a:lnTo>
                  <a:close/>
                  <a:moveTo>
                    <a:pt x="0" y="43"/>
                  </a:moveTo>
                  <a:lnTo>
                    <a:pt x="0" y="43"/>
                  </a:lnTo>
                  <a:cubicBezTo>
                    <a:pt x="0" y="49"/>
                    <a:pt x="1" y="55"/>
                    <a:pt x="3" y="60"/>
                  </a:cubicBezTo>
                  <a:cubicBezTo>
                    <a:pt x="5" y="65"/>
                    <a:pt x="7" y="70"/>
                    <a:pt x="11" y="74"/>
                  </a:cubicBezTo>
                  <a:cubicBezTo>
                    <a:pt x="14" y="78"/>
                    <a:pt x="18" y="81"/>
                    <a:pt x="23" y="83"/>
                  </a:cubicBezTo>
                  <a:cubicBezTo>
                    <a:pt x="28" y="85"/>
                    <a:pt x="34" y="86"/>
                    <a:pt x="40" y="86"/>
                  </a:cubicBezTo>
                  <a:cubicBezTo>
                    <a:pt x="47" y="86"/>
                    <a:pt x="53" y="85"/>
                    <a:pt x="57" y="83"/>
                  </a:cubicBezTo>
                  <a:cubicBezTo>
                    <a:pt x="62" y="81"/>
                    <a:pt x="67" y="78"/>
                    <a:pt x="70" y="74"/>
                  </a:cubicBezTo>
                  <a:cubicBezTo>
                    <a:pt x="73" y="70"/>
                    <a:pt x="76" y="65"/>
                    <a:pt x="78" y="60"/>
                  </a:cubicBezTo>
                  <a:cubicBezTo>
                    <a:pt x="79" y="55"/>
                    <a:pt x="80" y="49"/>
                    <a:pt x="80" y="43"/>
                  </a:cubicBezTo>
                  <a:cubicBezTo>
                    <a:pt x="80" y="37"/>
                    <a:pt x="79" y="32"/>
                    <a:pt x="78" y="26"/>
                  </a:cubicBezTo>
                  <a:cubicBezTo>
                    <a:pt x="76" y="21"/>
                    <a:pt x="73" y="17"/>
                    <a:pt x="70" y="13"/>
                  </a:cubicBezTo>
                  <a:cubicBezTo>
                    <a:pt x="67" y="9"/>
                    <a:pt x="62" y="6"/>
                    <a:pt x="57" y="3"/>
                  </a:cubicBezTo>
                  <a:cubicBezTo>
                    <a:pt x="53" y="1"/>
                    <a:pt x="47" y="0"/>
                    <a:pt x="40" y="0"/>
                  </a:cubicBezTo>
                  <a:cubicBezTo>
                    <a:pt x="34" y="0"/>
                    <a:pt x="28" y="1"/>
                    <a:pt x="23" y="3"/>
                  </a:cubicBezTo>
                  <a:cubicBezTo>
                    <a:pt x="18" y="6"/>
                    <a:pt x="14" y="9"/>
                    <a:pt x="11" y="13"/>
                  </a:cubicBezTo>
                  <a:cubicBezTo>
                    <a:pt x="7" y="17"/>
                    <a:pt x="5" y="21"/>
                    <a:pt x="3" y="26"/>
                  </a:cubicBezTo>
                  <a:cubicBezTo>
                    <a:pt x="1" y="32"/>
                    <a:pt x="0" y="37"/>
                    <a:pt x="0" y="43"/>
                  </a:cubicBezTo>
                  <a:lnTo>
                    <a:pt x="0" y="4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37" name="Freeform 32">
              <a:extLst>
                <a:ext uri="{FF2B5EF4-FFF2-40B4-BE49-F238E27FC236}">
                  <a16:creationId xmlns:a16="http://schemas.microsoft.com/office/drawing/2014/main" id="{E41EF260-1B2B-4D44-9F2B-40499976131A}"/>
                </a:ext>
              </a:extLst>
            </p:cNvPr>
            <p:cNvSpPr>
              <a:spLocks/>
            </p:cNvSpPr>
            <p:nvPr/>
          </p:nvSpPr>
          <p:spPr bwMode="auto">
            <a:xfrm>
              <a:off x="2434" y="2923"/>
              <a:ext cx="803" cy="270"/>
            </a:xfrm>
            <a:custGeom>
              <a:avLst/>
              <a:gdLst>
                <a:gd name="T0" fmla="*/ 0 w 982"/>
                <a:gd name="T1" fmla="*/ 330 h 330"/>
                <a:gd name="T2" fmla="*/ 0 w 982"/>
                <a:gd name="T3" fmla="*/ 330 h 330"/>
                <a:gd name="T4" fmla="*/ 982 w 982"/>
                <a:gd name="T5" fmla="*/ 0 h 330"/>
              </a:gdLst>
              <a:ahLst/>
              <a:cxnLst>
                <a:cxn ang="0">
                  <a:pos x="T0" y="T1"/>
                </a:cxn>
                <a:cxn ang="0">
                  <a:pos x="T2" y="T3"/>
                </a:cxn>
                <a:cxn ang="0">
                  <a:pos x="T4" y="T5"/>
                </a:cxn>
              </a:cxnLst>
              <a:rect l="0" t="0" r="r" b="b"/>
              <a:pathLst>
                <a:path w="982" h="330">
                  <a:moveTo>
                    <a:pt x="0" y="330"/>
                  </a:moveTo>
                  <a:lnTo>
                    <a:pt x="0" y="330"/>
                  </a:lnTo>
                  <a:lnTo>
                    <a:pt x="982" y="0"/>
                  </a:lnTo>
                </a:path>
              </a:pathLst>
            </a:custGeom>
            <a:noFill/>
            <a:ln w="17463"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a:p>
          </p:txBody>
        </p:sp>
        <p:sp>
          <p:nvSpPr>
            <p:cNvPr id="38" name="Freeform 33">
              <a:extLst>
                <a:ext uri="{FF2B5EF4-FFF2-40B4-BE49-F238E27FC236}">
                  <a16:creationId xmlns:a16="http://schemas.microsoft.com/office/drawing/2014/main" id="{DE16A07C-EC8A-47A0-BCFD-DF7399D87B81}"/>
                </a:ext>
              </a:extLst>
            </p:cNvPr>
            <p:cNvSpPr>
              <a:spLocks/>
            </p:cNvSpPr>
            <p:nvPr/>
          </p:nvSpPr>
          <p:spPr bwMode="auto">
            <a:xfrm>
              <a:off x="3160" y="3607"/>
              <a:ext cx="664" cy="359"/>
            </a:xfrm>
            <a:custGeom>
              <a:avLst/>
              <a:gdLst>
                <a:gd name="T0" fmla="*/ 668 w 812"/>
                <a:gd name="T1" fmla="*/ 78 h 439"/>
                <a:gd name="T2" fmla="*/ 668 w 812"/>
                <a:gd name="T3" fmla="*/ 78 h 439"/>
                <a:gd name="T4" fmla="*/ 668 w 812"/>
                <a:gd name="T5" fmla="*/ 361 h 439"/>
                <a:gd name="T6" fmla="*/ 144 w 812"/>
                <a:gd name="T7" fmla="*/ 361 h 439"/>
                <a:gd name="T8" fmla="*/ 144 w 812"/>
                <a:gd name="T9" fmla="*/ 78 h 439"/>
                <a:gd name="T10" fmla="*/ 668 w 812"/>
                <a:gd name="T11" fmla="*/ 78 h 439"/>
              </a:gdLst>
              <a:ahLst/>
              <a:cxnLst>
                <a:cxn ang="0">
                  <a:pos x="T0" y="T1"/>
                </a:cxn>
                <a:cxn ang="0">
                  <a:pos x="T2" y="T3"/>
                </a:cxn>
                <a:cxn ang="0">
                  <a:pos x="T4" y="T5"/>
                </a:cxn>
                <a:cxn ang="0">
                  <a:pos x="T6" y="T7"/>
                </a:cxn>
                <a:cxn ang="0">
                  <a:pos x="T8" y="T9"/>
                </a:cxn>
                <a:cxn ang="0">
                  <a:pos x="T10" y="T11"/>
                </a:cxn>
              </a:cxnLst>
              <a:rect l="0" t="0" r="r" b="b"/>
              <a:pathLst>
                <a:path w="812" h="439">
                  <a:moveTo>
                    <a:pt x="668" y="78"/>
                  </a:moveTo>
                  <a:lnTo>
                    <a:pt x="668" y="78"/>
                  </a:lnTo>
                  <a:cubicBezTo>
                    <a:pt x="812" y="156"/>
                    <a:pt x="812" y="283"/>
                    <a:pt x="668" y="361"/>
                  </a:cubicBezTo>
                  <a:cubicBezTo>
                    <a:pt x="523" y="439"/>
                    <a:pt x="289" y="439"/>
                    <a:pt x="144" y="361"/>
                  </a:cubicBezTo>
                  <a:cubicBezTo>
                    <a:pt x="0" y="283"/>
                    <a:pt x="0" y="156"/>
                    <a:pt x="144" y="78"/>
                  </a:cubicBezTo>
                  <a:cubicBezTo>
                    <a:pt x="289" y="0"/>
                    <a:pt x="523" y="0"/>
                    <a:pt x="668" y="78"/>
                  </a:cubicBezTo>
                  <a:close/>
                </a:path>
              </a:pathLst>
            </a:custGeom>
            <a:solidFill>
              <a:srgbClr val="FFFFFF"/>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39" name="Freeform 34">
              <a:extLst>
                <a:ext uri="{FF2B5EF4-FFF2-40B4-BE49-F238E27FC236}">
                  <a16:creationId xmlns:a16="http://schemas.microsoft.com/office/drawing/2014/main" id="{10748AD4-52B6-40C6-AF3F-3999CB00AE1E}"/>
                </a:ext>
              </a:extLst>
            </p:cNvPr>
            <p:cNvSpPr>
              <a:spLocks/>
            </p:cNvSpPr>
            <p:nvPr/>
          </p:nvSpPr>
          <p:spPr bwMode="auto">
            <a:xfrm>
              <a:off x="3160" y="3607"/>
              <a:ext cx="664" cy="359"/>
            </a:xfrm>
            <a:custGeom>
              <a:avLst/>
              <a:gdLst>
                <a:gd name="T0" fmla="*/ 668 w 812"/>
                <a:gd name="T1" fmla="*/ 78 h 439"/>
                <a:gd name="T2" fmla="*/ 668 w 812"/>
                <a:gd name="T3" fmla="*/ 78 h 439"/>
                <a:gd name="T4" fmla="*/ 668 w 812"/>
                <a:gd name="T5" fmla="*/ 361 h 439"/>
                <a:gd name="T6" fmla="*/ 144 w 812"/>
                <a:gd name="T7" fmla="*/ 361 h 439"/>
                <a:gd name="T8" fmla="*/ 144 w 812"/>
                <a:gd name="T9" fmla="*/ 78 h 439"/>
                <a:gd name="T10" fmla="*/ 668 w 812"/>
                <a:gd name="T11" fmla="*/ 78 h 439"/>
              </a:gdLst>
              <a:ahLst/>
              <a:cxnLst>
                <a:cxn ang="0">
                  <a:pos x="T0" y="T1"/>
                </a:cxn>
                <a:cxn ang="0">
                  <a:pos x="T2" y="T3"/>
                </a:cxn>
                <a:cxn ang="0">
                  <a:pos x="T4" y="T5"/>
                </a:cxn>
                <a:cxn ang="0">
                  <a:pos x="T6" y="T7"/>
                </a:cxn>
                <a:cxn ang="0">
                  <a:pos x="T8" y="T9"/>
                </a:cxn>
                <a:cxn ang="0">
                  <a:pos x="T10" y="T11"/>
                </a:cxn>
              </a:cxnLst>
              <a:rect l="0" t="0" r="r" b="b"/>
              <a:pathLst>
                <a:path w="812" h="439">
                  <a:moveTo>
                    <a:pt x="668" y="78"/>
                  </a:moveTo>
                  <a:lnTo>
                    <a:pt x="668" y="78"/>
                  </a:lnTo>
                  <a:cubicBezTo>
                    <a:pt x="812" y="156"/>
                    <a:pt x="812" y="283"/>
                    <a:pt x="668" y="361"/>
                  </a:cubicBezTo>
                  <a:cubicBezTo>
                    <a:pt x="523" y="439"/>
                    <a:pt x="289" y="439"/>
                    <a:pt x="144" y="361"/>
                  </a:cubicBezTo>
                  <a:cubicBezTo>
                    <a:pt x="0" y="283"/>
                    <a:pt x="0" y="156"/>
                    <a:pt x="144" y="78"/>
                  </a:cubicBezTo>
                  <a:cubicBezTo>
                    <a:pt x="289" y="0"/>
                    <a:pt x="523" y="0"/>
                    <a:pt x="668" y="78"/>
                  </a:cubicBezTo>
                  <a:close/>
                </a:path>
              </a:pathLst>
            </a:custGeom>
            <a:noFill/>
            <a:ln w="17463"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a:p>
          </p:txBody>
        </p:sp>
        <p:sp>
          <p:nvSpPr>
            <p:cNvPr id="40" name="Freeform 35">
              <a:extLst>
                <a:ext uri="{FF2B5EF4-FFF2-40B4-BE49-F238E27FC236}">
                  <a16:creationId xmlns:a16="http://schemas.microsoft.com/office/drawing/2014/main" id="{52DFC57F-23BE-4864-9F92-4D6BC289A3A0}"/>
                </a:ext>
              </a:extLst>
            </p:cNvPr>
            <p:cNvSpPr>
              <a:spLocks noEditPoints="1"/>
            </p:cNvSpPr>
            <p:nvPr/>
          </p:nvSpPr>
          <p:spPr bwMode="auto">
            <a:xfrm>
              <a:off x="2988" y="4036"/>
              <a:ext cx="77" cy="92"/>
            </a:xfrm>
            <a:custGeom>
              <a:avLst/>
              <a:gdLst>
                <a:gd name="T0" fmla="*/ 16 w 94"/>
                <a:gd name="T1" fmla="*/ 101 h 113"/>
                <a:gd name="T2" fmla="*/ 16 w 94"/>
                <a:gd name="T3" fmla="*/ 101 h 113"/>
                <a:gd name="T4" fmla="*/ 16 w 94"/>
                <a:gd name="T5" fmla="*/ 12 h 113"/>
                <a:gd name="T6" fmla="*/ 41 w 94"/>
                <a:gd name="T7" fmla="*/ 12 h 113"/>
                <a:gd name="T8" fmla="*/ 59 w 94"/>
                <a:gd name="T9" fmla="*/ 15 h 113"/>
                <a:gd name="T10" fmla="*/ 70 w 94"/>
                <a:gd name="T11" fmla="*/ 24 h 113"/>
                <a:gd name="T12" fmla="*/ 77 w 94"/>
                <a:gd name="T13" fmla="*/ 38 h 113"/>
                <a:gd name="T14" fmla="*/ 79 w 94"/>
                <a:gd name="T15" fmla="*/ 56 h 113"/>
                <a:gd name="T16" fmla="*/ 77 w 94"/>
                <a:gd name="T17" fmla="*/ 74 h 113"/>
                <a:gd name="T18" fmla="*/ 71 w 94"/>
                <a:gd name="T19" fmla="*/ 86 h 113"/>
                <a:gd name="T20" fmla="*/ 64 w 94"/>
                <a:gd name="T21" fmla="*/ 94 h 113"/>
                <a:gd name="T22" fmla="*/ 55 w 94"/>
                <a:gd name="T23" fmla="*/ 98 h 113"/>
                <a:gd name="T24" fmla="*/ 47 w 94"/>
                <a:gd name="T25" fmla="*/ 100 h 113"/>
                <a:gd name="T26" fmla="*/ 41 w 94"/>
                <a:gd name="T27" fmla="*/ 101 h 113"/>
                <a:gd name="T28" fmla="*/ 16 w 94"/>
                <a:gd name="T29" fmla="*/ 101 h 113"/>
                <a:gd name="T30" fmla="*/ 0 w 94"/>
                <a:gd name="T31" fmla="*/ 0 h 113"/>
                <a:gd name="T32" fmla="*/ 0 w 94"/>
                <a:gd name="T33" fmla="*/ 0 h 113"/>
                <a:gd name="T34" fmla="*/ 0 w 94"/>
                <a:gd name="T35" fmla="*/ 113 h 113"/>
                <a:gd name="T36" fmla="*/ 39 w 94"/>
                <a:gd name="T37" fmla="*/ 113 h 113"/>
                <a:gd name="T38" fmla="*/ 64 w 94"/>
                <a:gd name="T39" fmla="*/ 109 h 113"/>
                <a:gd name="T40" fmla="*/ 81 w 94"/>
                <a:gd name="T41" fmla="*/ 98 h 113"/>
                <a:gd name="T42" fmla="*/ 91 w 94"/>
                <a:gd name="T43" fmla="*/ 79 h 113"/>
                <a:gd name="T44" fmla="*/ 94 w 94"/>
                <a:gd name="T45" fmla="*/ 54 h 113"/>
                <a:gd name="T46" fmla="*/ 80 w 94"/>
                <a:gd name="T47" fmla="*/ 13 h 113"/>
                <a:gd name="T48" fmla="*/ 39 w 94"/>
                <a:gd name="T49" fmla="*/ 0 h 113"/>
                <a:gd name="T50" fmla="*/ 0 w 94"/>
                <a:gd name="T51" fmla="*/ 0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4" h="113">
                  <a:moveTo>
                    <a:pt x="16" y="101"/>
                  </a:moveTo>
                  <a:lnTo>
                    <a:pt x="16" y="101"/>
                  </a:lnTo>
                  <a:lnTo>
                    <a:pt x="16" y="12"/>
                  </a:lnTo>
                  <a:lnTo>
                    <a:pt x="41" y="12"/>
                  </a:lnTo>
                  <a:cubicBezTo>
                    <a:pt x="48" y="12"/>
                    <a:pt x="54" y="13"/>
                    <a:pt x="59" y="15"/>
                  </a:cubicBezTo>
                  <a:cubicBezTo>
                    <a:pt x="63" y="17"/>
                    <a:pt x="67" y="20"/>
                    <a:pt x="70" y="24"/>
                  </a:cubicBezTo>
                  <a:cubicBezTo>
                    <a:pt x="73" y="28"/>
                    <a:pt x="76" y="32"/>
                    <a:pt x="77" y="38"/>
                  </a:cubicBezTo>
                  <a:cubicBezTo>
                    <a:pt x="78" y="43"/>
                    <a:pt x="79" y="49"/>
                    <a:pt x="79" y="56"/>
                  </a:cubicBezTo>
                  <a:cubicBezTo>
                    <a:pt x="79" y="63"/>
                    <a:pt x="78" y="69"/>
                    <a:pt x="77" y="74"/>
                  </a:cubicBezTo>
                  <a:cubicBezTo>
                    <a:pt x="75" y="79"/>
                    <a:pt x="73" y="83"/>
                    <a:pt x="71" y="86"/>
                  </a:cubicBezTo>
                  <a:cubicBezTo>
                    <a:pt x="69" y="89"/>
                    <a:pt x="66" y="92"/>
                    <a:pt x="64" y="94"/>
                  </a:cubicBezTo>
                  <a:cubicBezTo>
                    <a:pt x="61" y="96"/>
                    <a:pt x="58" y="97"/>
                    <a:pt x="55" y="98"/>
                  </a:cubicBezTo>
                  <a:cubicBezTo>
                    <a:pt x="52" y="99"/>
                    <a:pt x="50" y="100"/>
                    <a:pt x="47" y="100"/>
                  </a:cubicBezTo>
                  <a:cubicBezTo>
                    <a:pt x="45" y="100"/>
                    <a:pt x="42" y="101"/>
                    <a:pt x="41" y="101"/>
                  </a:cubicBezTo>
                  <a:lnTo>
                    <a:pt x="16" y="101"/>
                  </a:lnTo>
                  <a:close/>
                  <a:moveTo>
                    <a:pt x="0" y="0"/>
                  </a:moveTo>
                  <a:lnTo>
                    <a:pt x="0" y="0"/>
                  </a:lnTo>
                  <a:lnTo>
                    <a:pt x="0" y="113"/>
                  </a:lnTo>
                  <a:lnTo>
                    <a:pt x="39" y="113"/>
                  </a:lnTo>
                  <a:cubicBezTo>
                    <a:pt x="49" y="113"/>
                    <a:pt x="57" y="112"/>
                    <a:pt x="64" y="109"/>
                  </a:cubicBezTo>
                  <a:cubicBezTo>
                    <a:pt x="71" y="107"/>
                    <a:pt x="76" y="103"/>
                    <a:pt x="81" y="98"/>
                  </a:cubicBezTo>
                  <a:cubicBezTo>
                    <a:pt x="85" y="93"/>
                    <a:pt x="89" y="87"/>
                    <a:pt x="91" y="79"/>
                  </a:cubicBezTo>
                  <a:cubicBezTo>
                    <a:pt x="93" y="72"/>
                    <a:pt x="94" y="63"/>
                    <a:pt x="94" y="54"/>
                  </a:cubicBezTo>
                  <a:cubicBezTo>
                    <a:pt x="94" y="36"/>
                    <a:pt x="89" y="22"/>
                    <a:pt x="80" y="13"/>
                  </a:cubicBezTo>
                  <a:cubicBezTo>
                    <a:pt x="70" y="4"/>
                    <a:pt x="57" y="0"/>
                    <a:pt x="39" y="0"/>
                  </a:cubicBez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41" name="Freeform 36">
              <a:extLst>
                <a:ext uri="{FF2B5EF4-FFF2-40B4-BE49-F238E27FC236}">
                  <a16:creationId xmlns:a16="http://schemas.microsoft.com/office/drawing/2014/main" id="{48D96C27-CD2E-432C-A3B7-08D6ECDB265B}"/>
                </a:ext>
              </a:extLst>
            </p:cNvPr>
            <p:cNvSpPr>
              <a:spLocks noEditPoints="1"/>
            </p:cNvSpPr>
            <p:nvPr/>
          </p:nvSpPr>
          <p:spPr bwMode="auto">
            <a:xfrm>
              <a:off x="3075" y="4060"/>
              <a:ext cx="62" cy="70"/>
            </a:xfrm>
            <a:custGeom>
              <a:avLst/>
              <a:gdLst>
                <a:gd name="T0" fmla="*/ 62 w 76"/>
                <a:gd name="T1" fmla="*/ 35 h 86"/>
                <a:gd name="T2" fmla="*/ 62 w 76"/>
                <a:gd name="T3" fmla="*/ 35 h 86"/>
                <a:gd name="T4" fmla="*/ 15 w 76"/>
                <a:gd name="T5" fmla="*/ 35 h 86"/>
                <a:gd name="T6" fmla="*/ 17 w 76"/>
                <a:gd name="T7" fmla="*/ 26 h 86"/>
                <a:gd name="T8" fmla="*/ 22 w 76"/>
                <a:gd name="T9" fmla="*/ 19 h 86"/>
                <a:gd name="T10" fmla="*/ 29 w 76"/>
                <a:gd name="T11" fmla="*/ 14 h 86"/>
                <a:gd name="T12" fmla="*/ 38 w 76"/>
                <a:gd name="T13" fmla="*/ 12 h 86"/>
                <a:gd name="T14" fmla="*/ 48 w 76"/>
                <a:gd name="T15" fmla="*/ 14 h 86"/>
                <a:gd name="T16" fmla="*/ 55 w 76"/>
                <a:gd name="T17" fmla="*/ 19 h 86"/>
                <a:gd name="T18" fmla="*/ 60 w 76"/>
                <a:gd name="T19" fmla="*/ 26 h 86"/>
                <a:gd name="T20" fmla="*/ 62 w 76"/>
                <a:gd name="T21" fmla="*/ 35 h 86"/>
                <a:gd name="T22" fmla="*/ 62 w 76"/>
                <a:gd name="T23" fmla="*/ 35 h 86"/>
                <a:gd name="T24" fmla="*/ 75 w 76"/>
                <a:gd name="T25" fmla="*/ 58 h 86"/>
                <a:gd name="T26" fmla="*/ 75 w 76"/>
                <a:gd name="T27" fmla="*/ 58 h 86"/>
                <a:gd name="T28" fmla="*/ 62 w 76"/>
                <a:gd name="T29" fmla="*/ 58 h 86"/>
                <a:gd name="T30" fmla="*/ 54 w 76"/>
                <a:gd name="T31" fmla="*/ 70 h 86"/>
                <a:gd name="T32" fmla="*/ 40 w 76"/>
                <a:gd name="T33" fmla="*/ 74 h 86"/>
                <a:gd name="T34" fmla="*/ 29 w 76"/>
                <a:gd name="T35" fmla="*/ 72 h 86"/>
                <a:gd name="T36" fmla="*/ 21 w 76"/>
                <a:gd name="T37" fmla="*/ 66 h 86"/>
                <a:gd name="T38" fmla="*/ 16 w 76"/>
                <a:gd name="T39" fmla="*/ 57 h 86"/>
                <a:gd name="T40" fmla="*/ 15 w 76"/>
                <a:gd name="T41" fmla="*/ 47 h 86"/>
                <a:gd name="T42" fmla="*/ 76 w 76"/>
                <a:gd name="T43" fmla="*/ 47 h 86"/>
                <a:gd name="T44" fmla="*/ 75 w 76"/>
                <a:gd name="T45" fmla="*/ 31 h 86"/>
                <a:gd name="T46" fmla="*/ 69 w 76"/>
                <a:gd name="T47" fmla="*/ 16 h 86"/>
                <a:gd name="T48" fmla="*/ 57 w 76"/>
                <a:gd name="T49" fmla="*/ 5 h 86"/>
                <a:gd name="T50" fmla="*/ 39 w 76"/>
                <a:gd name="T51" fmla="*/ 0 h 86"/>
                <a:gd name="T52" fmla="*/ 24 w 76"/>
                <a:gd name="T53" fmla="*/ 3 h 86"/>
                <a:gd name="T54" fmla="*/ 11 w 76"/>
                <a:gd name="T55" fmla="*/ 12 h 86"/>
                <a:gd name="T56" fmla="*/ 3 w 76"/>
                <a:gd name="T57" fmla="*/ 26 h 86"/>
                <a:gd name="T58" fmla="*/ 0 w 76"/>
                <a:gd name="T59" fmla="*/ 43 h 86"/>
                <a:gd name="T60" fmla="*/ 3 w 76"/>
                <a:gd name="T61" fmla="*/ 60 h 86"/>
                <a:gd name="T62" fmla="*/ 11 w 76"/>
                <a:gd name="T63" fmla="*/ 74 h 86"/>
                <a:gd name="T64" fmla="*/ 23 w 76"/>
                <a:gd name="T65" fmla="*/ 83 h 86"/>
                <a:gd name="T66" fmla="*/ 40 w 76"/>
                <a:gd name="T67" fmla="*/ 86 h 86"/>
                <a:gd name="T68" fmla="*/ 63 w 76"/>
                <a:gd name="T69" fmla="*/ 79 h 86"/>
                <a:gd name="T70" fmla="*/ 75 w 76"/>
                <a:gd name="T71" fmla="*/ 58 h 86"/>
                <a:gd name="T72" fmla="*/ 75 w 76"/>
                <a:gd name="T73" fmla="*/ 58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6">
                  <a:moveTo>
                    <a:pt x="62" y="35"/>
                  </a:moveTo>
                  <a:lnTo>
                    <a:pt x="62" y="35"/>
                  </a:lnTo>
                  <a:lnTo>
                    <a:pt x="15" y="35"/>
                  </a:lnTo>
                  <a:cubicBezTo>
                    <a:pt x="15" y="32"/>
                    <a:pt x="16" y="29"/>
                    <a:pt x="17" y="26"/>
                  </a:cubicBezTo>
                  <a:cubicBezTo>
                    <a:pt x="18" y="23"/>
                    <a:pt x="20" y="21"/>
                    <a:pt x="22" y="19"/>
                  </a:cubicBezTo>
                  <a:cubicBezTo>
                    <a:pt x="24" y="17"/>
                    <a:pt x="26" y="15"/>
                    <a:pt x="29" y="14"/>
                  </a:cubicBezTo>
                  <a:cubicBezTo>
                    <a:pt x="32" y="13"/>
                    <a:pt x="35" y="12"/>
                    <a:pt x="38" y="12"/>
                  </a:cubicBezTo>
                  <a:cubicBezTo>
                    <a:pt x="42" y="12"/>
                    <a:pt x="45" y="13"/>
                    <a:pt x="48" y="14"/>
                  </a:cubicBezTo>
                  <a:cubicBezTo>
                    <a:pt x="50" y="15"/>
                    <a:pt x="53" y="17"/>
                    <a:pt x="55" y="19"/>
                  </a:cubicBezTo>
                  <a:cubicBezTo>
                    <a:pt x="57" y="21"/>
                    <a:pt x="59" y="23"/>
                    <a:pt x="60" y="26"/>
                  </a:cubicBezTo>
                  <a:cubicBezTo>
                    <a:pt x="61" y="29"/>
                    <a:pt x="62" y="32"/>
                    <a:pt x="62" y="35"/>
                  </a:cubicBezTo>
                  <a:lnTo>
                    <a:pt x="62" y="35"/>
                  </a:lnTo>
                  <a:close/>
                  <a:moveTo>
                    <a:pt x="75" y="58"/>
                  </a:moveTo>
                  <a:lnTo>
                    <a:pt x="75" y="58"/>
                  </a:lnTo>
                  <a:lnTo>
                    <a:pt x="62" y="58"/>
                  </a:lnTo>
                  <a:cubicBezTo>
                    <a:pt x="60" y="64"/>
                    <a:pt x="58" y="68"/>
                    <a:pt x="54" y="70"/>
                  </a:cubicBezTo>
                  <a:cubicBezTo>
                    <a:pt x="51" y="73"/>
                    <a:pt x="46" y="74"/>
                    <a:pt x="40" y="74"/>
                  </a:cubicBezTo>
                  <a:cubicBezTo>
                    <a:pt x="36" y="74"/>
                    <a:pt x="32" y="74"/>
                    <a:pt x="29" y="72"/>
                  </a:cubicBezTo>
                  <a:cubicBezTo>
                    <a:pt x="25" y="71"/>
                    <a:pt x="23" y="69"/>
                    <a:pt x="21" y="66"/>
                  </a:cubicBezTo>
                  <a:cubicBezTo>
                    <a:pt x="18" y="64"/>
                    <a:pt x="17" y="61"/>
                    <a:pt x="16" y="57"/>
                  </a:cubicBezTo>
                  <a:cubicBezTo>
                    <a:pt x="15" y="54"/>
                    <a:pt x="15" y="51"/>
                    <a:pt x="15" y="47"/>
                  </a:cubicBezTo>
                  <a:lnTo>
                    <a:pt x="76" y="47"/>
                  </a:lnTo>
                  <a:cubicBezTo>
                    <a:pt x="76" y="42"/>
                    <a:pt x="76" y="37"/>
                    <a:pt x="75" y="31"/>
                  </a:cubicBezTo>
                  <a:cubicBezTo>
                    <a:pt x="74" y="26"/>
                    <a:pt x="72" y="21"/>
                    <a:pt x="69" y="16"/>
                  </a:cubicBezTo>
                  <a:cubicBezTo>
                    <a:pt x="66" y="12"/>
                    <a:pt x="62" y="8"/>
                    <a:pt x="57" y="5"/>
                  </a:cubicBezTo>
                  <a:cubicBezTo>
                    <a:pt x="52" y="2"/>
                    <a:pt x="46" y="0"/>
                    <a:pt x="39" y="0"/>
                  </a:cubicBezTo>
                  <a:cubicBezTo>
                    <a:pt x="33" y="0"/>
                    <a:pt x="28" y="1"/>
                    <a:pt x="24" y="3"/>
                  </a:cubicBezTo>
                  <a:cubicBezTo>
                    <a:pt x="19" y="5"/>
                    <a:pt x="15" y="8"/>
                    <a:pt x="11" y="12"/>
                  </a:cubicBezTo>
                  <a:cubicBezTo>
                    <a:pt x="8" y="16"/>
                    <a:pt x="5" y="21"/>
                    <a:pt x="3" y="26"/>
                  </a:cubicBezTo>
                  <a:cubicBezTo>
                    <a:pt x="1" y="31"/>
                    <a:pt x="0" y="37"/>
                    <a:pt x="0" y="43"/>
                  </a:cubicBezTo>
                  <a:cubicBezTo>
                    <a:pt x="1" y="49"/>
                    <a:pt x="2" y="55"/>
                    <a:pt x="3" y="60"/>
                  </a:cubicBezTo>
                  <a:cubicBezTo>
                    <a:pt x="5" y="66"/>
                    <a:pt x="7" y="70"/>
                    <a:pt x="11" y="74"/>
                  </a:cubicBezTo>
                  <a:cubicBezTo>
                    <a:pt x="14" y="78"/>
                    <a:pt x="18" y="81"/>
                    <a:pt x="23" y="83"/>
                  </a:cubicBezTo>
                  <a:cubicBezTo>
                    <a:pt x="28" y="85"/>
                    <a:pt x="33" y="86"/>
                    <a:pt x="40" y="86"/>
                  </a:cubicBezTo>
                  <a:cubicBezTo>
                    <a:pt x="49" y="86"/>
                    <a:pt x="57" y="84"/>
                    <a:pt x="63" y="79"/>
                  </a:cubicBezTo>
                  <a:cubicBezTo>
                    <a:pt x="69" y="74"/>
                    <a:pt x="73" y="67"/>
                    <a:pt x="75" y="58"/>
                  </a:cubicBezTo>
                  <a:lnTo>
                    <a:pt x="75" y="58"/>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42" name="Freeform 37">
              <a:extLst>
                <a:ext uri="{FF2B5EF4-FFF2-40B4-BE49-F238E27FC236}">
                  <a16:creationId xmlns:a16="http://schemas.microsoft.com/office/drawing/2014/main" id="{ED503E18-AD4A-40C3-9CEA-BDB91B5F3B7D}"/>
                </a:ext>
              </a:extLst>
            </p:cNvPr>
            <p:cNvSpPr>
              <a:spLocks noEditPoints="1"/>
            </p:cNvSpPr>
            <p:nvPr/>
          </p:nvSpPr>
          <p:spPr bwMode="auto">
            <a:xfrm>
              <a:off x="3143" y="4034"/>
              <a:ext cx="56" cy="94"/>
            </a:xfrm>
            <a:custGeom>
              <a:avLst/>
              <a:gdLst>
                <a:gd name="T0" fmla="*/ 56 w 69"/>
                <a:gd name="T1" fmla="*/ 115 h 115"/>
                <a:gd name="T2" fmla="*/ 56 w 69"/>
                <a:gd name="T3" fmla="*/ 115 h 115"/>
                <a:gd name="T4" fmla="*/ 69 w 69"/>
                <a:gd name="T5" fmla="*/ 115 h 115"/>
                <a:gd name="T6" fmla="*/ 69 w 69"/>
                <a:gd name="T7" fmla="*/ 33 h 115"/>
                <a:gd name="T8" fmla="*/ 56 w 69"/>
                <a:gd name="T9" fmla="*/ 33 h 115"/>
                <a:gd name="T10" fmla="*/ 56 w 69"/>
                <a:gd name="T11" fmla="*/ 115 h 115"/>
                <a:gd name="T12" fmla="*/ 56 w 69"/>
                <a:gd name="T13" fmla="*/ 18 h 115"/>
                <a:gd name="T14" fmla="*/ 56 w 69"/>
                <a:gd name="T15" fmla="*/ 18 h 115"/>
                <a:gd name="T16" fmla="*/ 69 w 69"/>
                <a:gd name="T17" fmla="*/ 18 h 115"/>
                <a:gd name="T18" fmla="*/ 69 w 69"/>
                <a:gd name="T19" fmla="*/ 2 h 115"/>
                <a:gd name="T20" fmla="*/ 56 w 69"/>
                <a:gd name="T21" fmla="*/ 2 h 115"/>
                <a:gd name="T22" fmla="*/ 56 w 69"/>
                <a:gd name="T23" fmla="*/ 18 h 115"/>
                <a:gd name="T24" fmla="*/ 13 w 69"/>
                <a:gd name="T25" fmla="*/ 45 h 115"/>
                <a:gd name="T26" fmla="*/ 13 w 69"/>
                <a:gd name="T27" fmla="*/ 45 h 115"/>
                <a:gd name="T28" fmla="*/ 13 w 69"/>
                <a:gd name="T29" fmla="*/ 115 h 115"/>
                <a:gd name="T30" fmla="*/ 27 w 69"/>
                <a:gd name="T31" fmla="*/ 115 h 115"/>
                <a:gd name="T32" fmla="*/ 27 w 69"/>
                <a:gd name="T33" fmla="*/ 45 h 115"/>
                <a:gd name="T34" fmla="*/ 43 w 69"/>
                <a:gd name="T35" fmla="*/ 45 h 115"/>
                <a:gd name="T36" fmla="*/ 43 w 69"/>
                <a:gd name="T37" fmla="*/ 33 h 115"/>
                <a:gd name="T38" fmla="*/ 27 w 69"/>
                <a:gd name="T39" fmla="*/ 33 h 115"/>
                <a:gd name="T40" fmla="*/ 27 w 69"/>
                <a:gd name="T41" fmla="*/ 22 h 115"/>
                <a:gd name="T42" fmla="*/ 30 w 69"/>
                <a:gd name="T43" fmla="*/ 14 h 115"/>
                <a:gd name="T44" fmla="*/ 37 w 69"/>
                <a:gd name="T45" fmla="*/ 12 h 115"/>
                <a:gd name="T46" fmla="*/ 41 w 69"/>
                <a:gd name="T47" fmla="*/ 13 h 115"/>
                <a:gd name="T48" fmla="*/ 45 w 69"/>
                <a:gd name="T49" fmla="*/ 13 h 115"/>
                <a:gd name="T50" fmla="*/ 45 w 69"/>
                <a:gd name="T51" fmla="*/ 2 h 115"/>
                <a:gd name="T52" fmla="*/ 40 w 69"/>
                <a:gd name="T53" fmla="*/ 1 h 115"/>
                <a:gd name="T54" fmla="*/ 36 w 69"/>
                <a:gd name="T55" fmla="*/ 0 h 115"/>
                <a:gd name="T56" fmla="*/ 19 w 69"/>
                <a:gd name="T57" fmla="*/ 6 h 115"/>
                <a:gd name="T58" fmla="*/ 13 w 69"/>
                <a:gd name="T59" fmla="*/ 21 h 115"/>
                <a:gd name="T60" fmla="*/ 13 w 69"/>
                <a:gd name="T61" fmla="*/ 33 h 115"/>
                <a:gd name="T62" fmla="*/ 0 w 69"/>
                <a:gd name="T63" fmla="*/ 33 h 115"/>
                <a:gd name="T64" fmla="*/ 0 w 69"/>
                <a:gd name="T65" fmla="*/ 45 h 115"/>
                <a:gd name="T66" fmla="*/ 13 w 69"/>
                <a:gd name="T67" fmla="*/ 4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9" h="115">
                  <a:moveTo>
                    <a:pt x="56" y="115"/>
                  </a:moveTo>
                  <a:lnTo>
                    <a:pt x="56" y="115"/>
                  </a:lnTo>
                  <a:lnTo>
                    <a:pt x="69" y="115"/>
                  </a:lnTo>
                  <a:lnTo>
                    <a:pt x="69" y="33"/>
                  </a:lnTo>
                  <a:lnTo>
                    <a:pt x="56" y="33"/>
                  </a:lnTo>
                  <a:lnTo>
                    <a:pt x="56" y="115"/>
                  </a:lnTo>
                  <a:close/>
                  <a:moveTo>
                    <a:pt x="56" y="18"/>
                  </a:moveTo>
                  <a:lnTo>
                    <a:pt x="56" y="18"/>
                  </a:lnTo>
                  <a:lnTo>
                    <a:pt x="69" y="18"/>
                  </a:lnTo>
                  <a:lnTo>
                    <a:pt x="69" y="2"/>
                  </a:lnTo>
                  <a:lnTo>
                    <a:pt x="56" y="2"/>
                  </a:lnTo>
                  <a:lnTo>
                    <a:pt x="56" y="18"/>
                  </a:lnTo>
                  <a:close/>
                  <a:moveTo>
                    <a:pt x="13" y="45"/>
                  </a:moveTo>
                  <a:lnTo>
                    <a:pt x="13" y="45"/>
                  </a:lnTo>
                  <a:lnTo>
                    <a:pt x="13" y="115"/>
                  </a:lnTo>
                  <a:lnTo>
                    <a:pt x="27" y="115"/>
                  </a:lnTo>
                  <a:lnTo>
                    <a:pt x="27" y="45"/>
                  </a:lnTo>
                  <a:lnTo>
                    <a:pt x="43" y="45"/>
                  </a:lnTo>
                  <a:lnTo>
                    <a:pt x="43" y="33"/>
                  </a:lnTo>
                  <a:lnTo>
                    <a:pt x="27" y="33"/>
                  </a:lnTo>
                  <a:lnTo>
                    <a:pt x="27" y="22"/>
                  </a:lnTo>
                  <a:cubicBezTo>
                    <a:pt x="27" y="18"/>
                    <a:pt x="28" y="16"/>
                    <a:pt x="30" y="14"/>
                  </a:cubicBezTo>
                  <a:cubicBezTo>
                    <a:pt x="31" y="13"/>
                    <a:pt x="34" y="12"/>
                    <a:pt x="37" y="12"/>
                  </a:cubicBezTo>
                  <a:cubicBezTo>
                    <a:pt x="38" y="12"/>
                    <a:pt x="40" y="12"/>
                    <a:pt x="41" y="13"/>
                  </a:cubicBezTo>
                  <a:cubicBezTo>
                    <a:pt x="42" y="13"/>
                    <a:pt x="44" y="13"/>
                    <a:pt x="45" y="13"/>
                  </a:cubicBezTo>
                  <a:lnTo>
                    <a:pt x="45" y="2"/>
                  </a:lnTo>
                  <a:cubicBezTo>
                    <a:pt x="44" y="1"/>
                    <a:pt x="42" y="1"/>
                    <a:pt x="40" y="1"/>
                  </a:cubicBezTo>
                  <a:cubicBezTo>
                    <a:pt x="39" y="1"/>
                    <a:pt x="37" y="0"/>
                    <a:pt x="36" y="0"/>
                  </a:cubicBezTo>
                  <a:cubicBezTo>
                    <a:pt x="29" y="0"/>
                    <a:pt x="23" y="2"/>
                    <a:pt x="19" y="6"/>
                  </a:cubicBezTo>
                  <a:cubicBezTo>
                    <a:pt x="15" y="9"/>
                    <a:pt x="13" y="14"/>
                    <a:pt x="13" y="21"/>
                  </a:cubicBezTo>
                  <a:lnTo>
                    <a:pt x="13" y="33"/>
                  </a:lnTo>
                  <a:lnTo>
                    <a:pt x="0" y="33"/>
                  </a:lnTo>
                  <a:lnTo>
                    <a:pt x="0" y="45"/>
                  </a:lnTo>
                  <a:lnTo>
                    <a:pt x="13" y="45"/>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43" name="Freeform 38">
              <a:extLst>
                <a:ext uri="{FF2B5EF4-FFF2-40B4-BE49-F238E27FC236}">
                  <a16:creationId xmlns:a16="http://schemas.microsoft.com/office/drawing/2014/main" id="{58A956F7-60B8-4328-A7D6-17D348479510}"/>
                </a:ext>
              </a:extLst>
            </p:cNvPr>
            <p:cNvSpPr>
              <a:spLocks/>
            </p:cNvSpPr>
            <p:nvPr/>
          </p:nvSpPr>
          <p:spPr bwMode="auto">
            <a:xfrm>
              <a:off x="3217" y="4060"/>
              <a:ext cx="56" cy="68"/>
            </a:xfrm>
            <a:custGeom>
              <a:avLst/>
              <a:gdLst>
                <a:gd name="T0" fmla="*/ 0 w 68"/>
                <a:gd name="T1" fmla="*/ 2 h 84"/>
                <a:gd name="T2" fmla="*/ 0 w 68"/>
                <a:gd name="T3" fmla="*/ 2 h 84"/>
                <a:gd name="T4" fmla="*/ 0 w 68"/>
                <a:gd name="T5" fmla="*/ 84 h 84"/>
                <a:gd name="T6" fmla="*/ 13 w 68"/>
                <a:gd name="T7" fmla="*/ 84 h 84"/>
                <a:gd name="T8" fmla="*/ 13 w 68"/>
                <a:gd name="T9" fmla="*/ 38 h 84"/>
                <a:gd name="T10" fmla="*/ 15 w 68"/>
                <a:gd name="T11" fmla="*/ 28 h 84"/>
                <a:gd name="T12" fmla="*/ 19 w 68"/>
                <a:gd name="T13" fmla="*/ 19 h 84"/>
                <a:gd name="T14" fmla="*/ 27 w 68"/>
                <a:gd name="T15" fmla="*/ 14 h 84"/>
                <a:gd name="T16" fmla="*/ 38 w 68"/>
                <a:gd name="T17" fmla="*/ 12 h 84"/>
                <a:gd name="T18" fmla="*/ 50 w 68"/>
                <a:gd name="T19" fmla="*/ 17 h 84"/>
                <a:gd name="T20" fmla="*/ 54 w 68"/>
                <a:gd name="T21" fmla="*/ 29 h 84"/>
                <a:gd name="T22" fmla="*/ 54 w 68"/>
                <a:gd name="T23" fmla="*/ 84 h 84"/>
                <a:gd name="T24" fmla="*/ 68 w 68"/>
                <a:gd name="T25" fmla="*/ 84 h 84"/>
                <a:gd name="T26" fmla="*/ 68 w 68"/>
                <a:gd name="T27" fmla="*/ 30 h 84"/>
                <a:gd name="T28" fmla="*/ 66 w 68"/>
                <a:gd name="T29" fmla="*/ 18 h 84"/>
                <a:gd name="T30" fmla="*/ 62 w 68"/>
                <a:gd name="T31" fmla="*/ 9 h 84"/>
                <a:gd name="T32" fmla="*/ 53 w 68"/>
                <a:gd name="T33" fmla="*/ 2 h 84"/>
                <a:gd name="T34" fmla="*/ 39 w 68"/>
                <a:gd name="T35" fmla="*/ 0 h 84"/>
                <a:gd name="T36" fmla="*/ 13 w 68"/>
                <a:gd name="T37" fmla="*/ 15 h 84"/>
                <a:gd name="T38" fmla="*/ 12 w 68"/>
                <a:gd name="T39" fmla="*/ 15 h 84"/>
                <a:gd name="T40" fmla="*/ 12 w 68"/>
                <a:gd name="T41" fmla="*/ 2 h 84"/>
                <a:gd name="T42" fmla="*/ 0 w 68"/>
                <a:gd name="T43" fmla="*/ 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8" h="84">
                  <a:moveTo>
                    <a:pt x="0" y="2"/>
                  </a:moveTo>
                  <a:lnTo>
                    <a:pt x="0" y="2"/>
                  </a:lnTo>
                  <a:lnTo>
                    <a:pt x="0" y="84"/>
                  </a:lnTo>
                  <a:lnTo>
                    <a:pt x="13" y="84"/>
                  </a:lnTo>
                  <a:lnTo>
                    <a:pt x="13" y="38"/>
                  </a:lnTo>
                  <a:cubicBezTo>
                    <a:pt x="13" y="34"/>
                    <a:pt x="14" y="31"/>
                    <a:pt x="15" y="28"/>
                  </a:cubicBezTo>
                  <a:cubicBezTo>
                    <a:pt x="16" y="24"/>
                    <a:pt x="17" y="22"/>
                    <a:pt x="19" y="19"/>
                  </a:cubicBezTo>
                  <a:cubicBezTo>
                    <a:pt x="21" y="17"/>
                    <a:pt x="24" y="15"/>
                    <a:pt x="27" y="14"/>
                  </a:cubicBezTo>
                  <a:cubicBezTo>
                    <a:pt x="30" y="13"/>
                    <a:pt x="33" y="12"/>
                    <a:pt x="38" y="12"/>
                  </a:cubicBezTo>
                  <a:cubicBezTo>
                    <a:pt x="43" y="12"/>
                    <a:pt x="47" y="14"/>
                    <a:pt x="50" y="17"/>
                  </a:cubicBezTo>
                  <a:cubicBezTo>
                    <a:pt x="53" y="19"/>
                    <a:pt x="54" y="24"/>
                    <a:pt x="54" y="29"/>
                  </a:cubicBezTo>
                  <a:lnTo>
                    <a:pt x="54" y="84"/>
                  </a:lnTo>
                  <a:lnTo>
                    <a:pt x="68" y="84"/>
                  </a:lnTo>
                  <a:lnTo>
                    <a:pt x="68" y="30"/>
                  </a:lnTo>
                  <a:cubicBezTo>
                    <a:pt x="68" y="26"/>
                    <a:pt x="67" y="22"/>
                    <a:pt x="66" y="18"/>
                  </a:cubicBezTo>
                  <a:cubicBezTo>
                    <a:pt x="65" y="14"/>
                    <a:pt x="64" y="11"/>
                    <a:pt x="62" y="9"/>
                  </a:cubicBezTo>
                  <a:cubicBezTo>
                    <a:pt x="59" y="6"/>
                    <a:pt x="57" y="4"/>
                    <a:pt x="53" y="2"/>
                  </a:cubicBezTo>
                  <a:cubicBezTo>
                    <a:pt x="49" y="1"/>
                    <a:pt x="45" y="0"/>
                    <a:pt x="39" y="0"/>
                  </a:cubicBezTo>
                  <a:cubicBezTo>
                    <a:pt x="27" y="0"/>
                    <a:pt x="18" y="5"/>
                    <a:pt x="13" y="15"/>
                  </a:cubicBezTo>
                  <a:lnTo>
                    <a:pt x="12" y="15"/>
                  </a:lnTo>
                  <a:lnTo>
                    <a:pt x="12" y="2"/>
                  </a:lnTo>
                  <a:lnTo>
                    <a:pt x="0" y="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44" name="Freeform 39">
              <a:extLst>
                <a:ext uri="{FF2B5EF4-FFF2-40B4-BE49-F238E27FC236}">
                  <a16:creationId xmlns:a16="http://schemas.microsoft.com/office/drawing/2014/main" id="{F9DC5311-79B7-4EFF-8E72-30FA11A08578}"/>
                </a:ext>
              </a:extLst>
            </p:cNvPr>
            <p:cNvSpPr>
              <a:spLocks noEditPoints="1"/>
            </p:cNvSpPr>
            <p:nvPr/>
          </p:nvSpPr>
          <p:spPr bwMode="auto">
            <a:xfrm>
              <a:off x="3290" y="4036"/>
              <a:ext cx="11" cy="92"/>
            </a:xfrm>
            <a:custGeom>
              <a:avLst/>
              <a:gdLst>
                <a:gd name="T0" fmla="*/ 14 w 14"/>
                <a:gd name="T1" fmla="*/ 16 h 113"/>
                <a:gd name="T2" fmla="*/ 14 w 14"/>
                <a:gd name="T3" fmla="*/ 16 h 113"/>
                <a:gd name="T4" fmla="*/ 14 w 14"/>
                <a:gd name="T5" fmla="*/ 0 h 113"/>
                <a:gd name="T6" fmla="*/ 0 w 14"/>
                <a:gd name="T7" fmla="*/ 0 h 113"/>
                <a:gd name="T8" fmla="*/ 0 w 14"/>
                <a:gd name="T9" fmla="*/ 16 h 113"/>
                <a:gd name="T10" fmla="*/ 14 w 14"/>
                <a:gd name="T11" fmla="*/ 16 h 113"/>
                <a:gd name="T12" fmla="*/ 0 w 14"/>
                <a:gd name="T13" fmla="*/ 31 h 113"/>
                <a:gd name="T14" fmla="*/ 0 w 14"/>
                <a:gd name="T15" fmla="*/ 31 h 113"/>
                <a:gd name="T16" fmla="*/ 0 w 14"/>
                <a:gd name="T17" fmla="*/ 113 h 113"/>
                <a:gd name="T18" fmla="*/ 14 w 14"/>
                <a:gd name="T19" fmla="*/ 113 h 113"/>
                <a:gd name="T20" fmla="*/ 14 w 14"/>
                <a:gd name="T21" fmla="*/ 31 h 113"/>
                <a:gd name="T22" fmla="*/ 0 w 14"/>
                <a:gd name="T23" fmla="*/ 31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 h="113">
                  <a:moveTo>
                    <a:pt x="14" y="16"/>
                  </a:moveTo>
                  <a:lnTo>
                    <a:pt x="14" y="16"/>
                  </a:lnTo>
                  <a:lnTo>
                    <a:pt x="14" y="0"/>
                  </a:lnTo>
                  <a:lnTo>
                    <a:pt x="0" y="0"/>
                  </a:lnTo>
                  <a:lnTo>
                    <a:pt x="0" y="16"/>
                  </a:lnTo>
                  <a:lnTo>
                    <a:pt x="14" y="16"/>
                  </a:lnTo>
                  <a:close/>
                  <a:moveTo>
                    <a:pt x="0" y="31"/>
                  </a:moveTo>
                  <a:lnTo>
                    <a:pt x="0" y="31"/>
                  </a:lnTo>
                  <a:lnTo>
                    <a:pt x="0" y="113"/>
                  </a:lnTo>
                  <a:lnTo>
                    <a:pt x="14" y="113"/>
                  </a:lnTo>
                  <a:lnTo>
                    <a:pt x="14" y="31"/>
                  </a:lnTo>
                  <a:lnTo>
                    <a:pt x="0" y="3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45" name="Freeform 40">
              <a:extLst>
                <a:ext uri="{FF2B5EF4-FFF2-40B4-BE49-F238E27FC236}">
                  <a16:creationId xmlns:a16="http://schemas.microsoft.com/office/drawing/2014/main" id="{B6DFBB84-8525-4146-88C3-442EA14ADDAC}"/>
                </a:ext>
              </a:extLst>
            </p:cNvPr>
            <p:cNvSpPr>
              <a:spLocks/>
            </p:cNvSpPr>
            <p:nvPr/>
          </p:nvSpPr>
          <p:spPr bwMode="auto">
            <a:xfrm>
              <a:off x="3318" y="4060"/>
              <a:ext cx="36" cy="68"/>
            </a:xfrm>
            <a:custGeom>
              <a:avLst/>
              <a:gdLst>
                <a:gd name="T0" fmla="*/ 0 w 43"/>
                <a:gd name="T1" fmla="*/ 2 h 84"/>
                <a:gd name="T2" fmla="*/ 0 w 43"/>
                <a:gd name="T3" fmla="*/ 2 h 84"/>
                <a:gd name="T4" fmla="*/ 0 w 43"/>
                <a:gd name="T5" fmla="*/ 84 h 84"/>
                <a:gd name="T6" fmla="*/ 13 w 43"/>
                <a:gd name="T7" fmla="*/ 84 h 84"/>
                <a:gd name="T8" fmla="*/ 13 w 43"/>
                <a:gd name="T9" fmla="*/ 48 h 84"/>
                <a:gd name="T10" fmla="*/ 15 w 43"/>
                <a:gd name="T11" fmla="*/ 34 h 84"/>
                <a:gd name="T12" fmla="*/ 20 w 43"/>
                <a:gd name="T13" fmla="*/ 23 h 84"/>
                <a:gd name="T14" fmla="*/ 29 w 43"/>
                <a:gd name="T15" fmla="*/ 17 h 84"/>
                <a:gd name="T16" fmla="*/ 43 w 43"/>
                <a:gd name="T17" fmla="*/ 14 h 84"/>
                <a:gd name="T18" fmla="*/ 43 w 43"/>
                <a:gd name="T19" fmla="*/ 0 h 84"/>
                <a:gd name="T20" fmla="*/ 25 w 43"/>
                <a:gd name="T21" fmla="*/ 5 h 84"/>
                <a:gd name="T22" fmla="*/ 13 w 43"/>
                <a:gd name="T23" fmla="*/ 19 h 84"/>
                <a:gd name="T24" fmla="*/ 12 w 43"/>
                <a:gd name="T25" fmla="*/ 19 h 84"/>
                <a:gd name="T26" fmla="*/ 12 w 43"/>
                <a:gd name="T27" fmla="*/ 2 h 84"/>
                <a:gd name="T28" fmla="*/ 0 w 43"/>
                <a:gd name="T29" fmla="*/ 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 h="84">
                  <a:moveTo>
                    <a:pt x="0" y="2"/>
                  </a:moveTo>
                  <a:lnTo>
                    <a:pt x="0" y="2"/>
                  </a:lnTo>
                  <a:lnTo>
                    <a:pt x="0" y="84"/>
                  </a:lnTo>
                  <a:lnTo>
                    <a:pt x="13" y="84"/>
                  </a:lnTo>
                  <a:lnTo>
                    <a:pt x="13" y="48"/>
                  </a:lnTo>
                  <a:cubicBezTo>
                    <a:pt x="13" y="42"/>
                    <a:pt x="14" y="38"/>
                    <a:pt x="15" y="34"/>
                  </a:cubicBezTo>
                  <a:cubicBezTo>
                    <a:pt x="16" y="30"/>
                    <a:pt x="18" y="26"/>
                    <a:pt x="20" y="23"/>
                  </a:cubicBezTo>
                  <a:cubicBezTo>
                    <a:pt x="22" y="20"/>
                    <a:pt x="25" y="18"/>
                    <a:pt x="29" y="17"/>
                  </a:cubicBezTo>
                  <a:cubicBezTo>
                    <a:pt x="33" y="15"/>
                    <a:pt x="38" y="14"/>
                    <a:pt x="43" y="14"/>
                  </a:cubicBezTo>
                  <a:lnTo>
                    <a:pt x="43" y="0"/>
                  </a:lnTo>
                  <a:cubicBezTo>
                    <a:pt x="36" y="0"/>
                    <a:pt x="30" y="1"/>
                    <a:pt x="25" y="5"/>
                  </a:cubicBezTo>
                  <a:cubicBezTo>
                    <a:pt x="20" y="8"/>
                    <a:pt x="16" y="13"/>
                    <a:pt x="13" y="19"/>
                  </a:cubicBezTo>
                  <a:lnTo>
                    <a:pt x="12" y="19"/>
                  </a:lnTo>
                  <a:lnTo>
                    <a:pt x="12" y="2"/>
                  </a:lnTo>
                  <a:lnTo>
                    <a:pt x="0" y="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46" name="Freeform 41">
              <a:extLst>
                <a:ext uri="{FF2B5EF4-FFF2-40B4-BE49-F238E27FC236}">
                  <a16:creationId xmlns:a16="http://schemas.microsoft.com/office/drawing/2014/main" id="{42AC758B-9AC5-4E55-8F7B-26746D68D286}"/>
                </a:ext>
              </a:extLst>
            </p:cNvPr>
            <p:cNvSpPr>
              <a:spLocks/>
            </p:cNvSpPr>
            <p:nvPr/>
          </p:nvSpPr>
          <p:spPr bwMode="auto">
            <a:xfrm>
              <a:off x="3400" y="4036"/>
              <a:ext cx="94" cy="92"/>
            </a:xfrm>
            <a:custGeom>
              <a:avLst/>
              <a:gdLst>
                <a:gd name="T0" fmla="*/ 0 w 114"/>
                <a:gd name="T1" fmla="*/ 0 h 113"/>
                <a:gd name="T2" fmla="*/ 0 w 114"/>
                <a:gd name="T3" fmla="*/ 0 h 113"/>
                <a:gd name="T4" fmla="*/ 0 w 114"/>
                <a:gd name="T5" fmla="*/ 113 h 113"/>
                <a:gd name="T6" fmla="*/ 15 w 114"/>
                <a:gd name="T7" fmla="*/ 113 h 113"/>
                <a:gd name="T8" fmla="*/ 15 w 114"/>
                <a:gd name="T9" fmla="*/ 19 h 113"/>
                <a:gd name="T10" fmla="*/ 15 w 114"/>
                <a:gd name="T11" fmla="*/ 19 h 113"/>
                <a:gd name="T12" fmla="*/ 51 w 114"/>
                <a:gd name="T13" fmla="*/ 113 h 113"/>
                <a:gd name="T14" fmla="*/ 63 w 114"/>
                <a:gd name="T15" fmla="*/ 113 h 113"/>
                <a:gd name="T16" fmla="*/ 99 w 114"/>
                <a:gd name="T17" fmla="*/ 19 h 113"/>
                <a:gd name="T18" fmla="*/ 99 w 114"/>
                <a:gd name="T19" fmla="*/ 19 h 113"/>
                <a:gd name="T20" fmla="*/ 99 w 114"/>
                <a:gd name="T21" fmla="*/ 113 h 113"/>
                <a:gd name="T22" fmla="*/ 114 w 114"/>
                <a:gd name="T23" fmla="*/ 113 h 113"/>
                <a:gd name="T24" fmla="*/ 114 w 114"/>
                <a:gd name="T25" fmla="*/ 0 h 113"/>
                <a:gd name="T26" fmla="*/ 93 w 114"/>
                <a:gd name="T27" fmla="*/ 0 h 113"/>
                <a:gd name="T28" fmla="*/ 57 w 114"/>
                <a:gd name="T29" fmla="*/ 95 h 113"/>
                <a:gd name="T30" fmla="*/ 21 w 114"/>
                <a:gd name="T31" fmla="*/ 0 h 113"/>
                <a:gd name="T32" fmla="*/ 0 w 114"/>
                <a:gd name="T33" fmla="*/ 0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4" h="113">
                  <a:moveTo>
                    <a:pt x="0" y="0"/>
                  </a:moveTo>
                  <a:lnTo>
                    <a:pt x="0" y="0"/>
                  </a:lnTo>
                  <a:lnTo>
                    <a:pt x="0" y="113"/>
                  </a:lnTo>
                  <a:lnTo>
                    <a:pt x="15" y="113"/>
                  </a:lnTo>
                  <a:lnTo>
                    <a:pt x="15" y="19"/>
                  </a:lnTo>
                  <a:lnTo>
                    <a:pt x="15" y="19"/>
                  </a:lnTo>
                  <a:lnTo>
                    <a:pt x="51" y="113"/>
                  </a:lnTo>
                  <a:lnTo>
                    <a:pt x="63" y="113"/>
                  </a:lnTo>
                  <a:lnTo>
                    <a:pt x="99" y="19"/>
                  </a:lnTo>
                  <a:lnTo>
                    <a:pt x="99" y="19"/>
                  </a:lnTo>
                  <a:lnTo>
                    <a:pt x="99" y="113"/>
                  </a:lnTo>
                  <a:lnTo>
                    <a:pt x="114" y="113"/>
                  </a:lnTo>
                  <a:lnTo>
                    <a:pt x="114" y="0"/>
                  </a:lnTo>
                  <a:lnTo>
                    <a:pt x="93" y="0"/>
                  </a:lnTo>
                  <a:lnTo>
                    <a:pt x="57" y="95"/>
                  </a:lnTo>
                  <a:lnTo>
                    <a:pt x="21" y="0"/>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47" name="Freeform 42">
              <a:extLst>
                <a:ext uri="{FF2B5EF4-FFF2-40B4-BE49-F238E27FC236}">
                  <a16:creationId xmlns:a16="http://schemas.microsoft.com/office/drawing/2014/main" id="{3B242F25-069F-49D8-A0B3-C7AAC68CAED1}"/>
                </a:ext>
              </a:extLst>
            </p:cNvPr>
            <p:cNvSpPr>
              <a:spLocks noEditPoints="1"/>
            </p:cNvSpPr>
            <p:nvPr/>
          </p:nvSpPr>
          <p:spPr bwMode="auto">
            <a:xfrm>
              <a:off x="3509" y="4060"/>
              <a:ext cx="66" cy="70"/>
            </a:xfrm>
            <a:custGeom>
              <a:avLst/>
              <a:gdLst>
                <a:gd name="T0" fmla="*/ 14 w 80"/>
                <a:gd name="T1" fmla="*/ 43 h 86"/>
                <a:gd name="T2" fmla="*/ 14 w 80"/>
                <a:gd name="T3" fmla="*/ 43 h 86"/>
                <a:gd name="T4" fmla="*/ 16 w 80"/>
                <a:gd name="T5" fmla="*/ 30 h 86"/>
                <a:gd name="T6" fmla="*/ 22 w 80"/>
                <a:gd name="T7" fmla="*/ 20 h 86"/>
                <a:gd name="T8" fmla="*/ 30 w 80"/>
                <a:gd name="T9" fmla="*/ 14 h 86"/>
                <a:gd name="T10" fmla="*/ 40 w 80"/>
                <a:gd name="T11" fmla="*/ 12 h 86"/>
                <a:gd name="T12" fmla="*/ 50 w 80"/>
                <a:gd name="T13" fmla="*/ 14 h 86"/>
                <a:gd name="T14" fmla="*/ 58 w 80"/>
                <a:gd name="T15" fmla="*/ 20 h 86"/>
                <a:gd name="T16" fmla="*/ 63 w 80"/>
                <a:gd name="T17" fmla="*/ 30 h 86"/>
                <a:gd name="T18" fmla="*/ 65 w 80"/>
                <a:gd name="T19" fmla="*/ 43 h 86"/>
                <a:gd name="T20" fmla="*/ 63 w 80"/>
                <a:gd name="T21" fmla="*/ 57 h 86"/>
                <a:gd name="T22" fmla="*/ 58 w 80"/>
                <a:gd name="T23" fmla="*/ 66 h 86"/>
                <a:gd name="T24" fmla="*/ 50 w 80"/>
                <a:gd name="T25" fmla="*/ 72 h 86"/>
                <a:gd name="T26" fmla="*/ 40 w 80"/>
                <a:gd name="T27" fmla="*/ 74 h 86"/>
                <a:gd name="T28" fmla="*/ 30 w 80"/>
                <a:gd name="T29" fmla="*/ 72 h 86"/>
                <a:gd name="T30" fmla="*/ 22 w 80"/>
                <a:gd name="T31" fmla="*/ 66 h 86"/>
                <a:gd name="T32" fmla="*/ 16 w 80"/>
                <a:gd name="T33" fmla="*/ 57 h 86"/>
                <a:gd name="T34" fmla="*/ 14 w 80"/>
                <a:gd name="T35" fmla="*/ 43 h 86"/>
                <a:gd name="T36" fmla="*/ 14 w 80"/>
                <a:gd name="T37" fmla="*/ 43 h 86"/>
                <a:gd name="T38" fmla="*/ 0 w 80"/>
                <a:gd name="T39" fmla="*/ 43 h 86"/>
                <a:gd name="T40" fmla="*/ 0 w 80"/>
                <a:gd name="T41" fmla="*/ 43 h 86"/>
                <a:gd name="T42" fmla="*/ 2 w 80"/>
                <a:gd name="T43" fmla="*/ 60 h 86"/>
                <a:gd name="T44" fmla="*/ 10 w 80"/>
                <a:gd name="T45" fmla="*/ 74 h 86"/>
                <a:gd name="T46" fmla="*/ 23 w 80"/>
                <a:gd name="T47" fmla="*/ 83 h 86"/>
                <a:gd name="T48" fmla="*/ 40 w 80"/>
                <a:gd name="T49" fmla="*/ 86 h 86"/>
                <a:gd name="T50" fmla="*/ 57 w 80"/>
                <a:gd name="T51" fmla="*/ 83 h 86"/>
                <a:gd name="T52" fmla="*/ 69 w 80"/>
                <a:gd name="T53" fmla="*/ 74 h 86"/>
                <a:gd name="T54" fmla="*/ 77 w 80"/>
                <a:gd name="T55" fmla="*/ 60 h 86"/>
                <a:gd name="T56" fmla="*/ 80 w 80"/>
                <a:gd name="T57" fmla="*/ 43 h 86"/>
                <a:gd name="T58" fmla="*/ 77 w 80"/>
                <a:gd name="T59" fmla="*/ 26 h 86"/>
                <a:gd name="T60" fmla="*/ 69 w 80"/>
                <a:gd name="T61" fmla="*/ 13 h 86"/>
                <a:gd name="T62" fmla="*/ 57 w 80"/>
                <a:gd name="T63" fmla="*/ 3 h 86"/>
                <a:gd name="T64" fmla="*/ 40 w 80"/>
                <a:gd name="T65" fmla="*/ 0 h 86"/>
                <a:gd name="T66" fmla="*/ 23 w 80"/>
                <a:gd name="T67" fmla="*/ 3 h 86"/>
                <a:gd name="T68" fmla="*/ 10 w 80"/>
                <a:gd name="T69" fmla="*/ 13 h 86"/>
                <a:gd name="T70" fmla="*/ 2 w 80"/>
                <a:gd name="T71" fmla="*/ 26 h 86"/>
                <a:gd name="T72" fmla="*/ 0 w 80"/>
                <a:gd name="T73" fmla="*/ 43 h 86"/>
                <a:gd name="T74" fmla="*/ 0 w 80"/>
                <a:gd name="T75" fmla="*/ 4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0" h="86">
                  <a:moveTo>
                    <a:pt x="14" y="43"/>
                  </a:moveTo>
                  <a:lnTo>
                    <a:pt x="14" y="43"/>
                  </a:lnTo>
                  <a:cubicBezTo>
                    <a:pt x="14" y="38"/>
                    <a:pt x="15" y="34"/>
                    <a:pt x="16" y="30"/>
                  </a:cubicBezTo>
                  <a:cubicBezTo>
                    <a:pt x="17" y="26"/>
                    <a:pt x="19" y="23"/>
                    <a:pt x="22" y="20"/>
                  </a:cubicBezTo>
                  <a:cubicBezTo>
                    <a:pt x="24" y="18"/>
                    <a:pt x="27" y="16"/>
                    <a:pt x="30" y="14"/>
                  </a:cubicBezTo>
                  <a:cubicBezTo>
                    <a:pt x="33" y="13"/>
                    <a:pt x="36" y="12"/>
                    <a:pt x="40" y="12"/>
                  </a:cubicBezTo>
                  <a:cubicBezTo>
                    <a:pt x="43" y="12"/>
                    <a:pt x="47" y="13"/>
                    <a:pt x="50" y="14"/>
                  </a:cubicBezTo>
                  <a:cubicBezTo>
                    <a:pt x="53" y="16"/>
                    <a:pt x="56" y="18"/>
                    <a:pt x="58" y="20"/>
                  </a:cubicBezTo>
                  <a:cubicBezTo>
                    <a:pt x="60" y="23"/>
                    <a:pt x="62" y="26"/>
                    <a:pt x="63" y="30"/>
                  </a:cubicBezTo>
                  <a:cubicBezTo>
                    <a:pt x="65" y="34"/>
                    <a:pt x="65" y="38"/>
                    <a:pt x="65" y="43"/>
                  </a:cubicBezTo>
                  <a:cubicBezTo>
                    <a:pt x="65" y="48"/>
                    <a:pt x="65" y="53"/>
                    <a:pt x="63" y="57"/>
                  </a:cubicBezTo>
                  <a:cubicBezTo>
                    <a:pt x="62" y="60"/>
                    <a:pt x="60" y="64"/>
                    <a:pt x="58" y="66"/>
                  </a:cubicBezTo>
                  <a:cubicBezTo>
                    <a:pt x="56" y="69"/>
                    <a:pt x="53" y="71"/>
                    <a:pt x="50" y="72"/>
                  </a:cubicBezTo>
                  <a:cubicBezTo>
                    <a:pt x="47" y="74"/>
                    <a:pt x="43" y="74"/>
                    <a:pt x="40" y="74"/>
                  </a:cubicBezTo>
                  <a:cubicBezTo>
                    <a:pt x="36" y="74"/>
                    <a:pt x="33" y="74"/>
                    <a:pt x="30" y="72"/>
                  </a:cubicBezTo>
                  <a:cubicBezTo>
                    <a:pt x="27" y="71"/>
                    <a:pt x="24" y="69"/>
                    <a:pt x="22" y="66"/>
                  </a:cubicBezTo>
                  <a:cubicBezTo>
                    <a:pt x="19" y="64"/>
                    <a:pt x="17" y="60"/>
                    <a:pt x="16" y="57"/>
                  </a:cubicBezTo>
                  <a:cubicBezTo>
                    <a:pt x="15" y="53"/>
                    <a:pt x="14" y="48"/>
                    <a:pt x="14" y="43"/>
                  </a:cubicBezTo>
                  <a:lnTo>
                    <a:pt x="14" y="43"/>
                  </a:lnTo>
                  <a:close/>
                  <a:moveTo>
                    <a:pt x="0" y="43"/>
                  </a:moveTo>
                  <a:lnTo>
                    <a:pt x="0" y="43"/>
                  </a:lnTo>
                  <a:cubicBezTo>
                    <a:pt x="0" y="49"/>
                    <a:pt x="1" y="55"/>
                    <a:pt x="2" y="60"/>
                  </a:cubicBezTo>
                  <a:cubicBezTo>
                    <a:pt x="4" y="65"/>
                    <a:pt x="7" y="70"/>
                    <a:pt x="10" y="74"/>
                  </a:cubicBezTo>
                  <a:cubicBezTo>
                    <a:pt x="13" y="78"/>
                    <a:pt x="18" y="81"/>
                    <a:pt x="23" y="83"/>
                  </a:cubicBezTo>
                  <a:cubicBezTo>
                    <a:pt x="28" y="85"/>
                    <a:pt x="33" y="86"/>
                    <a:pt x="40" y="86"/>
                  </a:cubicBezTo>
                  <a:cubicBezTo>
                    <a:pt x="46" y="86"/>
                    <a:pt x="52" y="85"/>
                    <a:pt x="57" y="83"/>
                  </a:cubicBezTo>
                  <a:cubicBezTo>
                    <a:pt x="62" y="81"/>
                    <a:pt x="66" y="78"/>
                    <a:pt x="69" y="74"/>
                  </a:cubicBezTo>
                  <a:cubicBezTo>
                    <a:pt x="73" y="70"/>
                    <a:pt x="75" y="65"/>
                    <a:pt x="77" y="60"/>
                  </a:cubicBezTo>
                  <a:cubicBezTo>
                    <a:pt x="79" y="55"/>
                    <a:pt x="80" y="49"/>
                    <a:pt x="80" y="43"/>
                  </a:cubicBezTo>
                  <a:cubicBezTo>
                    <a:pt x="80" y="37"/>
                    <a:pt x="79" y="32"/>
                    <a:pt x="77" y="26"/>
                  </a:cubicBezTo>
                  <a:cubicBezTo>
                    <a:pt x="75" y="21"/>
                    <a:pt x="73" y="17"/>
                    <a:pt x="69" y="13"/>
                  </a:cubicBezTo>
                  <a:cubicBezTo>
                    <a:pt x="66" y="9"/>
                    <a:pt x="62" y="6"/>
                    <a:pt x="57" y="3"/>
                  </a:cubicBezTo>
                  <a:cubicBezTo>
                    <a:pt x="52" y="1"/>
                    <a:pt x="46" y="0"/>
                    <a:pt x="40" y="0"/>
                  </a:cubicBezTo>
                  <a:cubicBezTo>
                    <a:pt x="33" y="0"/>
                    <a:pt x="28" y="1"/>
                    <a:pt x="23" y="3"/>
                  </a:cubicBezTo>
                  <a:cubicBezTo>
                    <a:pt x="18" y="6"/>
                    <a:pt x="13" y="9"/>
                    <a:pt x="10" y="13"/>
                  </a:cubicBezTo>
                  <a:cubicBezTo>
                    <a:pt x="7" y="17"/>
                    <a:pt x="4" y="21"/>
                    <a:pt x="2" y="26"/>
                  </a:cubicBezTo>
                  <a:cubicBezTo>
                    <a:pt x="1" y="32"/>
                    <a:pt x="0" y="37"/>
                    <a:pt x="0" y="43"/>
                  </a:cubicBezTo>
                  <a:lnTo>
                    <a:pt x="0" y="4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48" name="Freeform 43">
              <a:extLst>
                <a:ext uri="{FF2B5EF4-FFF2-40B4-BE49-F238E27FC236}">
                  <a16:creationId xmlns:a16="http://schemas.microsoft.com/office/drawing/2014/main" id="{4610FAA4-5073-4D4B-A904-02472C3FFD08}"/>
                </a:ext>
              </a:extLst>
            </p:cNvPr>
            <p:cNvSpPr>
              <a:spLocks noEditPoints="1"/>
            </p:cNvSpPr>
            <p:nvPr/>
          </p:nvSpPr>
          <p:spPr bwMode="auto">
            <a:xfrm>
              <a:off x="3584" y="4036"/>
              <a:ext cx="64" cy="94"/>
            </a:xfrm>
            <a:custGeom>
              <a:avLst/>
              <a:gdLst>
                <a:gd name="T0" fmla="*/ 14 w 78"/>
                <a:gd name="T1" fmla="*/ 73 h 115"/>
                <a:gd name="T2" fmla="*/ 14 w 78"/>
                <a:gd name="T3" fmla="*/ 73 h 115"/>
                <a:gd name="T4" fmla="*/ 15 w 78"/>
                <a:gd name="T5" fmla="*/ 61 h 115"/>
                <a:gd name="T6" fmla="*/ 19 w 78"/>
                <a:gd name="T7" fmla="*/ 51 h 115"/>
                <a:gd name="T8" fmla="*/ 27 w 78"/>
                <a:gd name="T9" fmla="*/ 44 h 115"/>
                <a:gd name="T10" fmla="*/ 39 w 78"/>
                <a:gd name="T11" fmla="*/ 41 h 115"/>
                <a:gd name="T12" fmla="*/ 51 w 78"/>
                <a:gd name="T13" fmla="*/ 44 h 115"/>
                <a:gd name="T14" fmla="*/ 59 w 78"/>
                <a:gd name="T15" fmla="*/ 51 h 115"/>
                <a:gd name="T16" fmla="*/ 63 w 78"/>
                <a:gd name="T17" fmla="*/ 61 h 115"/>
                <a:gd name="T18" fmla="*/ 65 w 78"/>
                <a:gd name="T19" fmla="*/ 72 h 115"/>
                <a:gd name="T20" fmla="*/ 63 w 78"/>
                <a:gd name="T21" fmla="*/ 84 h 115"/>
                <a:gd name="T22" fmla="*/ 59 w 78"/>
                <a:gd name="T23" fmla="*/ 93 h 115"/>
                <a:gd name="T24" fmla="*/ 51 w 78"/>
                <a:gd name="T25" fmla="*/ 101 h 115"/>
                <a:gd name="T26" fmla="*/ 39 w 78"/>
                <a:gd name="T27" fmla="*/ 103 h 115"/>
                <a:gd name="T28" fmla="*/ 28 w 78"/>
                <a:gd name="T29" fmla="*/ 101 h 115"/>
                <a:gd name="T30" fmla="*/ 20 w 78"/>
                <a:gd name="T31" fmla="*/ 94 h 115"/>
                <a:gd name="T32" fmla="*/ 15 w 78"/>
                <a:gd name="T33" fmla="*/ 84 h 115"/>
                <a:gd name="T34" fmla="*/ 14 w 78"/>
                <a:gd name="T35" fmla="*/ 73 h 115"/>
                <a:gd name="T36" fmla="*/ 14 w 78"/>
                <a:gd name="T37" fmla="*/ 73 h 115"/>
                <a:gd name="T38" fmla="*/ 78 w 78"/>
                <a:gd name="T39" fmla="*/ 113 h 115"/>
                <a:gd name="T40" fmla="*/ 78 w 78"/>
                <a:gd name="T41" fmla="*/ 113 h 115"/>
                <a:gd name="T42" fmla="*/ 78 w 78"/>
                <a:gd name="T43" fmla="*/ 0 h 115"/>
                <a:gd name="T44" fmla="*/ 64 w 78"/>
                <a:gd name="T45" fmla="*/ 0 h 115"/>
                <a:gd name="T46" fmla="*/ 64 w 78"/>
                <a:gd name="T47" fmla="*/ 42 h 115"/>
                <a:gd name="T48" fmla="*/ 64 w 78"/>
                <a:gd name="T49" fmla="*/ 42 h 115"/>
                <a:gd name="T50" fmla="*/ 58 w 78"/>
                <a:gd name="T51" fmla="*/ 36 h 115"/>
                <a:gd name="T52" fmla="*/ 51 w 78"/>
                <a:gd name="T53" fmla="*/ 32 h 115"/>
                <a:gd name="T54" fmla="*/ 44 w 78"/>
                <a:gd name="T55" fmla="*/ 30 h 115"/>
                <a:gd name="T56" fmla="*/ 37 w 78"/>
                <a:gd name="T57" fmla="*/ 29 h 115"/>
                <a:gd name="T58" fmla="*/ 21 w 78"/>
                <a:gd name="T59" fmla="*/ 33 h 115"/>
                <a:gd name="T60" fmla="*/ 9 w 78"/>
                <a:gd name="T61" fmla="*/ 42 h 115"/>
                <a:gd name="T62" fmla="*/ 2 w 78"/>
                <a:gd name="T63" fmla="*/ 55 h 115"/>
                <a:gd name="T64" fmla="*/ 0 w 78"/>
                <a:gd name="T65" fmla="*/ 72 h 115"/>
                <a:gd name="T66" fmla="*/ 2 w 78"/>
                <a:gd name="T67" fmla="*/ 88 h 115"/>
                <a:gd name="T68" fmla="*/ 9 w 78"/>
                <a:gd name="T69" fmla="*/ 102 h 115"/>
                <a:gd name="T70" fmla="*/ 21 w 78"/>
                <a:gd name="T71" fmla="*/ 112 h 115"/>
                <a:gd name="T72" fmla="*/ 38 w 78"/>
                <a:gd name="T73" fmla="*/ 115 h 115"/>
                <a:gd name="T74" fmla="*/ 53 w 78"/>
                <a:gd name="T75" fmla="*/ 112 h 115"/>
                <a:gd name="T76" fmla="*/ 64 w 78"/>
                <a:gd name="T77" fmla="*/ 102 h 115"/>
                <a:gd name="T78" fmla="*/ 64 w 78"/>
                <a:gd name="T79" fmla="*/ 102 h 115"/>
                <a:gd name="T80" fmla="*/ 64 w 78"/>
                <a:gd name="T81" fmla="*/ 113 h 115"/>
                <a:gd name="T82" fmla="*/ 78 w 78"/>
                <a:gd name="T83" fmla="*/ 113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115">
                  <a:moveTo>
                    <a:pt x="14" y="73"/>
                  </a:moveTo>
                  <a:lnTo>
                    <a:pt x="14" y="73"/>
                  </a:lnTo>
                  <a:cubicBezTo>
                    <a:pt x="14" y="69"/>
                    <a:pt x="14" y="65"/>
                    <a:pt x="15" y="61"/>
                  </a:cubicBezTo>
                  <a:cubicBezTo>
                    <a:pt x="16" y="57"/>
                    <a:pt x="17" y="54"/>
                    <a:pt x="19" y="51"/>
                  </a:cubicBezTo>
                  <a:cubicBezTo>
                    <a:pt x="21" y="48"/>
                    <a:pt x="24" y="46"/>
                    <a:pt x="27" y="44"/>
                  </a:cubicBezTo>
                  <a:cubicBezTo>
                    <a:pt x="30" y="42"/>
                    <a:pt x="34" y="41"/>
                    <a:pt x="39" y="41"/>
                  </a:cubicBezTo>
                  <a:cubicBezTo>
                    <a:pt x="43" y="41"/>
                    <a:pt x="47" y="42"/>
                    <a:pt x="51" y="44"/>
                  </a:cubicBezTo>
                  <a:cubicBezTo>
                    <a:pt x="54" y="45"/>
                    <a:pt x="57" y="48"/>
                    <a:pt x="59" y="51"/>
                  </a:cubicBezTo>
                  <a:cubicBezTo>
                    <a:pt x="61" y="53"/>
                    <a:pt x="62" y="57"/>
                    <a:pt x="63" y="61"/>
                  </a:cubicBezTo>
                  <a:cubicBezTo>
                    <a:pt x="64" y="64"/>
                    <a:pt x="65" y="68"/>
                    <a:pt x="65" y="72"/>
                  </a:cubicBezTo>
                  <a:cubicBezTo>
                    <a:pt x="65" y="76"/>
                    <a:pt x="64" y="80"/>
                    <a:pt x="63" y="84"/>
                  </a:cubicBezTo>
                  <a:cubicBezTo>
                    <a:pt x="62" y="87"/>
                    <a:pt x="61" y="91"/>
                    <a:pt x="59" y="93"/>
                  </a:cubicBezTo>
                  <a:cubicBezTo>
                    <a:pt x="57" y="96"/>
                    <a:pt x="54" y="99"/>
                    <a:pt x="51" y="101"/>
                  </a:cubicBezTo>
                  <a:cubicBezTo>
                    <a:pt x="48" y="102"/>
                    <a:pt x="44" y="103"/>
                    <a:pt x="39" y="103"/>
                  </a:cubicBezTo>
                  <a:cubicBezTo>
                    <a:pt x="35" y="103"/>
                    <a:pt x="31" y="102"/>
                    <a:pt x="28" y="101"/>
                  </a:cubicBezTo>
                  <a:cubicBezTo>
                    <a:pt x="25" y="99"/>
                    <a:pt x="22" y="97"/>
                    <a:pt x="20" y="94"/>
                  </a:cubicBezTo>
                  <a:cubicBezTo>
                    <a:pt x="18" y="91"/>
                    <a:pt x="16" y="88"/>
                    <a:pt x="15" y="84"/>
                  </a:cubicBezTo>
                  <a:cubicBezTo>
                    <a:pt x="14" y="80"/>
                    <a:pt x="14" y="77"/>
                    <a:pt x="14" y="73"/>
                  </a:cubicBezTo>
                  <a:lnTo>
                    <a:pt x="14" y="73"/>
                  </a:lnTo>
                  <a:close/>
                  <a:moveTo>
                    <a:pt x="78" y="113"/>
                  </a:moveTo>
                  <a:lnTo>
                    <a:pt x="78" y="113"/>
                  </a:lnTo>
                  <a:lnTo>
                    <a:pt x="78" y="0"/>
                  </a:lnTo>
                  <a:lnTo>
                    <a:pt x="64" y="0"/>
                  </a:lnTo>
                  <a:lnTo>
                    <a:pt x="64" y="42"/>
                  </a:lnTo>
                  <a:lnTo>
                    <a:pt x="64" y="42"/>
                  </a:lnTo>
                  <a:cubicBezTo>
                    <a:pt x="62" y="40"/>
                    <a:pt x="60" y="38"/>
                    <a:pt x="58" y="36"/>
                  </a:cubicBezTo>
                  <a:cubicBezTo>
                    <a:pt x="56" y="34"/>
                    <a:pt x="54" y="33"/>
                    <a:pt x="51" y="32"/>
                  </a:cubicBezTo>
                  <a:cubicBezTo>
                    <a:pt x="49" y="31"/>
                    <a:pt x="46" y="30"/>
                    <a:pt x="44" y="30"/>
                  </a:cubicBezTo>
                  <a:cubicBezTo>
                    <a:pt x="42" y="29"/>
                    <a:pt x="39" y="29"/>
                    <a:pt x="37" y="29"/>
                  </a:cubicBezTo>
                  <a:cubicBezTo>
                    <a:pt x="31" y="29"/>
                    <a:pt x="25" y="30"/>
                    <a:pt x="21" y="33"/>
                  </a:cubicBezTo>
                  <a:cubicBezTo>
                    <a:pt x="16" y="35"/>
                    <a:pt x="12" y="38"/>
                    <a:pt x="9" y="42"/>
                  </a:cubicBezTo>
                  <a:cubicBezTo>
                    <a:pt x="6" y="46"/>
                    <a:pt x="3" y="50"/>
                    <a:pt x="2" y="55"/>
                  </a:cubicBezTo>
                  <a:cubicBezTo>
                    <a:pt x="0" y="61"/>
                    <a:pt x="0" y="66"/>
                    <a:pt x="0" y="72"/>
                  </a:cubicBezTo>
                  <a:cubicBezTo>
                    <a:pt x="0" y="78"/>
                    <a:pt x="0" y="83"/>
                    <a:pt x="2" y="88"/>
                  </a:cubicBezTo>
                  <a:cubicBezTo>
                    <a:pt x="4" y="94"/>
                    <a:pt x="6" y="98"/>
                    <a:pt x="9" y="102"/>
                  </a:cubicBezTo>
                  <a:cubicBezTo>
                    <a:pt x="12" y="106"/>
                    <a:pt x="16" y="109"/>
                    <a:pt x="21" y="112"/>
                  </a:cubicBezTo>
                  <a:cubicBezTo>
                    <a:pt x="26" y="114"/>
                    <a:pt x="31" y="115"/>
                    <a:pt x="38" y="115"/>
                  </a:cubicBezTo>
                  <a:cubicBezTo>
                    <a:pt x="43" y="115"/>
                    <a:pt x="48" y="114"/>
                    <a:pt x="53" y="112"/>
                  </a:cubicBezTo>
                  <a:cubicBezTo>
                    <a:pt x="58" y="110"/>
                    <a:pt x="62" y="107"/>
                    <a:pt x="64" y="102"/>
                  </a:cubicBezTo>
                  <a:lnTo>
                    <a:pt x="64" y="102"/>
                  </a:lnTo>
                  <a:lnTo>
                    <a:pt x="64" y="113"/>
                  </a:lnTo>
                  <a:lnTo>
                    <a:pt x="78" y="11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49" name="Freeform 44">
              <a:extLst>
                <a:ext uri="{FF2B5EF4-FFF2-40B4-BE49-F238E27FC236}">
                  <a16:creationId xmlns:a16="http://schemas.microsoft.com/office/drawing/2014/main" id="{C67E54A8-6683-4928-AFF7-F93B8FEDD46A}"/>
                </a:ext>
              </a:extLst>
            </p:cNvPr>
            <p:cNvSpPr>
              <a:spLocks noEditPoints="1"/>
            </p:cNvSpPr>
            <p:nvPr/>
          </p:nvSpPr>
          <p:spPr bwMode="auto">
            <a:xfrm>
              <a:off x="3662" y="4060"/>
              <a:ext cx="63" cy="70"/>
            </a:xfrm>
            <a:custGeom>
              <a:avLst/>
              <a:gdLst>
                <a:gd name="T0" fmla="*/ 77 w 77"/>
                <a:gd name="T1" fmla="*/ 84 h 86"/>
                <a:gd name="T2" fmla="*/ 77 w 77"/>
                <a:gd name="T3" fmla="*/ 84 h 86"/>
                <a:gd name="T4" fmla="*/ 67 w 77"/>
                <a:gd name="T5" fmla="*/ 86 h 86"/>
                <a:gd name="T6" fmla="*/ 59 w 77"/>
                <a:gd name="T7" fmla="*/ 83 h 86"/>
                <a:gd name="T8" fmla="*/ 56 w 77"/>
                <a:gd name="T9" fmla="*/ 73 h 86"/>
                <a:gd name="T10" fmla="*/ 43 w 77"/>
                <a:gd name="T11" fmla="*/ 83 h 86"/>
                <a:gd name="T12" fmla="*/ 27 w 77"/>
                <a:gd name="T13" fmla="*/ 86 h 86"/>
                <a:gd name="T14" fmla="*/ 16 w 77"/>
                <a:gd name="T15" fmla="*/ 85 h 86"/>
                <a:gd name="T16" fmla="*/ 7 w 77"/>
                <a:gd name="T17" fmla="*/ 81 h 86"/>
                <a:gd name="T18" fmla="*/ 2 w 77"/>
                <a:gd name="T19" fmla="*/ 74 h 86"/>
                <a:gd name="T20" fmla="*/ 0 w 77"/>
                <a:gd name="T21" fmla="*/ 63 h 86"/>
                <a:gd name="T22" fmla="*/ 2 w 77"/>
                <a:gd name="T23" fmla="*/ 52 h 86"/>
                <a:gd name="T24" fmla="*/ 8 w 77"/>
                <a:gd name="T25" fmla="*/ 44 h 86"/>
                <a:gd name="T26" fmla="*/ 17 w 77"/>
                <a:gd name="T27" fmla="*/ 40 h 86"/>
                <a:gd name="T28" fmla="*/ 27 w 77"/>
                <a:gd name="T29" fmla="*/ 38 h 86"/>
                <a:gd name="T30" fmla="*/ 38 w 77"/>
                <a:gd name="T31" fmla="*/ 36 h 86"/>
                <a:gd name="T32" fmla="*/ 47 w 77"/>
                <a:gd name="T33" fmla="*/ 35 h 86"/>
                <a:gd name="T34" fmla="*/ 53 w 77"/>
                <a:gd name="T35" fmla="*/ 32 h 86"/>
                <a:gd name="T36" fmla="*/ 55 w 77"/>
                <a:gd name="T37" fmla="*/ 26 h 86"/>
                <a:gd name="T38" fmla="*/ 53 w 77"/>
                <a:gd name="T39" fmla="*/ 19 h 86"/>
                <a:gd name="T40" fmla="*/ 49 w 77"/>
                <a:gd name="T41" fmla="*/ 14 h 86"/>
                <a:gd name="T42" fmla="*/ 43 w 77"/>
                <a:gd name="T43" fmla="*/ 13 h 86"/>
                <a:gd name="T44" fmla="*/ 37 w 77"/>
                <a:gd name="T45" fmla="*/ 12 h 86"/>
                <a:gd name="T46" fmla="*/ 22 w 77"/>
                <a:gd name="T47" fmla="*/ 15 h 86"/>
                <a:gd name="T48" fmla="*/ 16 w 77"/>
                <a:gd name="T49" fmla="*/ 28 h 86"/>
                <a:gd name="T50" fmla="*/ 3 w 77"/>
                <a:gd name="T51" fmla="*/ 28 h 86"/>
                <a:gd name="T52" fmla="*/ 6 w 77"/>
                <a:gd name="T53" fmla="*/ 15 h 86"/>
                <a:gd name="T54" fmla="*/ 14 w 77"/>
                <a:gd name="T55" fmla="*/ 6 h 86"/>
                <a:gd name="T56" fmla="*/ 24 w 77"/>
                <a:gd name="T57" fmla="*/ 2 h 86"/>
                <a:gd name="T58" fmla="*/ 38 w 77"/>
                <a:gd name="T59" fmla="*/ 0 h 86"/>
                <a:gd name="T60" fmla="*/ 49 w 77"/>
                <a:gd name="T61" fmla="*/ 1 h 86"/>
                <a:gd name="T62" fmla="*/ 59 w 77"/>
                <a:gd name="T63" fmla="*/ 4 h 86"/>
                <a:gd name="T64" fmla="*/ 66 w 77"/>
                <a:gd name="T65" fmla="*/ 11 h 86"/>
                <a:gd name="T66" fmla="*/ 68 w 77"/>
                <a:gd name="T67" fmla="*/ 23 h 86"/>
                <a:gd name="T68" fmla="*/ 68 w 77"/>
                <a:gd name="T69" fmla="*/ 65 h 86"/>
                <a:gd name="T70" fmla="*/ 69 w 77"/>
                <a:gd name="T71" fmla="*/ 72 h 86"/>
                <a:gd name="T72" fmla="*/ 73 w 77"/>
                <a:gd name="T73" fmla="*/ 74 h 86"/>
                <a:gd name="T74" fmla="*/ 77 w 77"/>
                <a:gd name="T75" fmla="*/ 73 h 86"/>
                <a:gd name="T76" fmla="*/ 77 w 77"/>
                <a:gd name="T77" fmla="*/ 84 h 86"/>
                <a:gd name="T78" fmla="*/ 55 w 77"/>
                <a:gd name="T79" fmla="*/ 42 h 86"/>
                <a:gd name="T80" fmla="*/ 55 w 77"/>
                <a:gd name="T81" fmla="*/ 42 h 86"/>
                <a:gd name="T82" fmla="*/ 48 w 77"/>
                <a:gd name="T83" fmla="*/ 45 h 86"/>
                <a:gd name="T84" fmla="*/ 40 w 77"/>
                <a:gd name="T85" fmla="*/ 46 h 86"/>
                <a:gd name="T86" fmla="*/ 30 w 77"/>
                <a:gd name="T87" fmla="*/ 47 h 86"/>
                <a:gd name="T88" fmla="*/ 22 w 77"/>
                <a:gd name="T89" fmla="*/ 50 h 86"/>
                <a:gd name="T90" fmla="*/ 16 w 77"/>
                <a:gd name="T91" fmla="*/ 54 h 86"/>
                <a:gd name="T92" fmla="*/ 14 w 77"/>
                <a:gd name="T93" fmla="*/ 62 h 86"/>
                <a:gd name="T94" fmla="*/ 15 w 77"/>
                <a:gd name="T95" fmla="*/ 68 h 86"/>
                <a:gd name="T96" fmla="*/ 19 w 77"/>
                <a:gd name="T97" fmla="*/ 72 h 86"/>
                <a:gd name="T98" fmla="*/ 24 w 77"/>
                <a:gd name="T99" fmla="*/ 74 h 86"/>
                <a:gd name="T100" fmla="*/ 30 w 77"/>
                <a:gd name="T101" fmla="*/ 74 h 86"/>
                <a:gd name="T102" fmla="*/ 41 w 77"/>
                <a:gd name="T103" fmla="*/ 72 h 86"/>
                <a:gd name="T104" fmla="*/ 49 w 77"/>
                <a:gd name="T105" fmla="*/ 68 h 86"/>
                <a:gd name="T106" fmla="*/ 53 w 77"/>
                <a:gd name="T107" fmla="*/ 62 h 86"/>
                <a:gd name="T108" fmla="*/ 55 w 77"/>
                <a:gd name="T109" fmla="*/ 56 h 86"/>
                <a:gd name="T110" fmla="*/ 55 w 77"/>
                <a:gd name="T111" fmla="*/ 4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7" h="86">
                  <a:moveTo>
                    <a:pt x="77" y="84"/>
                  </a:moveTo>
                  <a:lnTo>
                    <a:pt x="77" y="84"/>
                  </a:lnTo>
                  <a:cubicBezTo>
                    <a:pt x="74" y="85"/>
                    <a:pt x="71" y="86"/>
                    <a:pt x="67" y="86"/>
                  </a:cubicBezTo>
                  <a:cubicBezTo>
                    <a:pt x="64" y="86"/>
                    <a:pt x="61" y="85"/>
                    <a:pt x="59" y="83"/>
                  </a:cubicBezTo>
                  <a:cubicBezTo>
                    <a:pt x="57" y="81"/>
                    <a:pt x="56" y="78"/>
                    <a:pt x="56" y="73"/>
                  </a:cubicBezTo>
                  <a:cubicBezTo>
                    <a:pt x="52" y="78"/>
                    <a:pt x="48" y="81"/>
                    <a:pt x="43" y="83"/>
                  </a:cubicBezTo>
                  <a:cubicBezTo>
                    <a:pt x="38" y="85"/>
                    <a:pt x="32" y="86"/>
                    <a:pt x="27" y="86"/>
                  </a:cubicBezTo>
                  <a:cubicBezTo>
                    <a:pt x="23" y="86"/>
                    <a:pt x="19" y="86"/>
                    <a:pt x="16" y="85"/>
                  </a:cubicBezTo>
                  <a:cubicBezTo>
                    <a:pt x="13" y="84"/>
                    <a:pt x="10" y="83"/>
                    <a:pt x="7" y="81"/>
                  </a:cubicBezTo>
                  <a:cubicBezTo>
                    <a:pt x="5" y="79"/>
                    <a:pt x="3" y="77"/>
                    <a:pt x="2" y="74"/>
                  </a:cubicBezTo>
                  <a:cubicBezTo>
                    <a:pt x="0" y="71"/>
                    <a:pt x="0" y="67"/>
                    <a:pt x="0" y="63"/>
                  </a:cubicBezTo>
                  <a:cubicBezTo>
                    <a:pt x="0" y="58"/>
                    <a:pt x="0" y="55"/>
                    <a:pt x="2" y="52"/>
                  </a:cubicBezTo>
                  <a:cubicBezTo>
                    <a:pt x="4" y="49"/>
                    <a:pt x="6" y="46"/>
                    <a:pt x="8" y="44"/>
                  </a:cubicBezTo>
                  <a:cubicBezTo>
                    <a:pt x="11" y="43"/>
                    <a:pt x="14" y="41"/>
                    <a:pt x="17" y="40"/>
                  </a:cubicBezTo>
                  <a:cubicBezTo>
                    <a:pt x="20" y="39"/>
                    <a:pt x="24" y="38"/>
                    <a:pt x="27" y="38"/>
                  </a:cubicBezTo>
                  <a:cubicBezTo>
                    <a:pt x="31" y="37"/>
                    <a:pt x="35" y="37"/>
                    <a:pt x="38" y="36"/>
                  </a:cubicBezTo>
                  <a:cubicBezTo>
                    <a:pt x="41" y="36"/>
                    <a:pt x="44" y="35"/>
                    <a:pt x="47" y="35"/>
                  </a:cubicBezTo>
                  <a:cubicBezTo>
                    <a:pt x="49" y="34"/>
                    <a:pt x="51" y="33"/>
                    <a:pt x="53" y="32"/>
                  </a:cubicBezTo>
                  <a:cubicBezTo>
                    <a:pt x="54" y="30"/>
                    <a:pt x="55" y="28"/>
                    <a:pt x="55" y="26"/>
                  </a:cubicBezTo>
                  <a:cubicBezTo>
                    <a:pt x="55" y="23"/>
                    <a:pt x="54" y="20"/>
                    <a:pt x="53" y="19"/>
                  </a:cubicBezTo>
                  <a:cubicBezTo>
                    <a:pt x="52" y="17"/>
                    <a:pt x="51" y="15"/>
                    <a:pt x="49" y="14"/>
                  </a:cubicBezTo>
                  <a:cubicBezTo>
                    <a:pt x="47" y="14"/>
                    <a:pt x="45" y="13"/>
                    <a:pt x="43" y="13"/>
                  </a:cubicBezTo>
                  <a:cubicBezTo>
                    <a:pt x="41" y="12"/>
                    <a:pt x="39" y="12"/>
                    <a:pt x="37" y="12"/>
                  </a:cubicBezTo>
                  <a:cubicBezTo>
                    <a:pt x="31" y="12"/>
                    <a:pt x="26" y="13"/>
                    <a:pt x="22" y="15"/>
                  </a:cubicBezTo>
                  <a:cubicBezTo>
                    <a:pt x="19" y="18"/>
                    <a:pt x="17" y="22"/>
                    <a:pt x="16" y="28"/>
                  </a:cubicBezTo>
                  <a:lnTo>
                    <a:pt x="3" y="28"/>
                  </a:lnTo>
                  <a:cubicBezTo>
                    <a:pt x="3" y="23"/>
                    <a:pt x="4" y="18"/>
                    <a:pt x="6" y="15"/>
                  </a:cubicBezTo>
                  <a:cubicBezTo>
                    <a:pt x="8" y="11"/>
                    <a:pt x="10" y="8"/>
                    <a:pt x="14" y="6"/>
                  </a:cubicBezTo>
                  <a:cubicBezTo>
                    <a:pt x="17" y="4"/>
                    <a:pt x="20" y="3"/>
                    <a:pt x="24" y="2"/>
                  </a:cubicBezTo>
                  <a:cubicBezTo>
                    <a:pt x="29" y="1"/>
                    <a:pt x="33" y="0"/>
                    <a:pt x="38" y="0"/>
                  </a:cubicBezTo>
                  <a:cubicBezTo>
                    <a:pt x="41" y="0"/>
                    <a:pt x="45" y="0"/>
                    <a:pt x="49" y="1"/>
                  </a:cubicBezTo>
                  <a:cubicBezTo>
                    <a:pt x="52" y="1"/>
                    <a:pt x="56" y="3"/>
                    <a:pt x="59" y="4"/>
                  </a:cubicBezTo>
                  <a:cubicBezTo>
                    <a:pt x="62" y="6"/>
                    <a:pt x="64" y="8"/>
                    <a:pt x="66" y="11"/>
                  </a:cubicBezTo>
                  <a:cubicBezTo>
                    <a:pt x="67" y="14"/>
                    <a:pt x="68" y="18"/>
                    <a:pt x="68" y="23"/>
                  </a:cubicBezTo>
                  <a:lnTo>
                    <a:pt x="68" y="65"/>
                  </a:lnTo>
                  <a:cubicBezTo>
                    <a:pt x="68" y="68"/>
                    <a:pt x="69" y="71"/>
                    <a:pt x="69" y="72"/>
                  </a:cubicBezTo>
                  <a:cubicBezTo>
                    <a:pt x="69" y="74"/>
                    <a:pt x="71" y="74"/>
                    <a:pt x="73" y="74"/>
                  </a:cubicBezTo>
                  <a:cubicBezTo>
                    <a:pt x="74" y="74"/>
                    <a:pt x="75" y="74"/>
                    <a:pt x="77" y="73"/>
                  </a:cubicBezTo>
                  <a:lnTo>
                    <a:pt x="77" y="84"/>
                  </a:lnTo>
                  <a:close/>
                  <a:moveTo>
                    <a:pt x="55" y="42"/>
                  </a:moveTo>
                  <a:lnTo>
                    <a:pt x="55" y="42"/>
                  </a:lnTo>
                  <a:cubicBezTo>
                    <a:pt x="53" y="43"/>
                    <a:pt x="51" y="44"/>
                    <a:pt x="48" y="45"/>
                  </a:cubicBezTo>
                  <a:cubicBezTo>
                    <a:pt x="45" y="45"/>
                    <a:pt x="43" y="46"/>
                    <a:pt x="40" y="46"/>
                  </a:cubicBezTo>
                  <a:cubicBezTo>
                    <a:pt x="37" y="46"/>
                    <a:pt x="33" y="47"/>
                    <a:pt x="30" y="47"/>
                  </a:cubicBezTo>
                  <a:cubicBezTo>
                    <a:pt x="27" y="48"/>
                    <a:pt x="25" y="49"/>
                    <a:pt x="22" y="50"/>
                  </a:cubicBezTo>
                  <a:cubicBezTo>
                    <a:pt x="20" y="51"/>
                    <a:pt x="18" y="52"/>
                    <a:pt x="16" y="54"/>
                  </a:cubicBezTo>
                  <a:cubicBezTo>
                    <a:pt x="15" y="56"/>
                    <a:pt x="14" y="59"/>
                    <a:pt x="14" y="62"/>
                  </a:cubicBezTo>
                  <a:cubicBezTo>
                    <a:pt x="14" y="64"/>
                    <a:pt x="14" y="66"/>
                    <a:pt x="15" y="68"/>
                  </a:cubicBezTo>
                  <a:cubicBezTo>
                    <a:pt x="16" y="69"/>
                    <a:pt x="17" y="71"/>
                    <a:pt x="19" y="72"/>
                  </a:cubicBezTo>
                  <a:cubicBezTo>
                    <a:pt x="20" y="73"/>
                    <a:pt x="22" y="73"/>
                    <a:pt x="24" y="74"/>
                  </a:cubicBezTo>
                  <a:cubicBezTo>
                    <a:pt x="26" y="74"/>
                    <a:pt x="28" y="74"/>
                    <a:pt x="30" y="74"/>
                  </a:cubicBezTo>
                  <a:cubicBezTo>
                    <a:pt x="34" y="74"/>
                    <a:pt x="38" y="74"/>
                    <a:pt x="41" y="72"/>
                  </a:cubicBezTo>
                  <a:cubicBezTo>
                    <a:pt x="44" y="71"/>
                    <a:pt x="47" y="70"/>
                    <a:pt x="49" y="68"/>
                  </a:cubicBezTo>
                  <a:cubicBezTo>
                    <a:pt x="51" y="66"/>
                    <a:pt x="52" y="64"/>
                    <a:pt x="53" y="62"/>
                  </a:cubicBezTo>
                  <a:cubicBezTo>
                    <a:pt x="54" y="60"/>
                    <a:pt x="55" y="58"/>
                    <a:pt x="55" y="56"/>
                  </a:cubicBezTo>
                  <a:lnTo>
                    <a:pt x="55" y="4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50" name="Freeform 45">
              <a:extLst>
                <a:ext uri="{FF2B5EF4-FFF2-40B4-BE49-F238E27FC236}">
                  <a16:creationId xmlns:a16="http://schemas.microsoft.com/office/drawing/2014/main" id="{4F551EC7-CB5E-412E-8715-067B2B410C48}"/>
                </a:ext>
              </a:extLst>
            </p:cNvPr>
            <p:cNvSpPr>
              <a:spLocks/>
            </p:cNvSpPr>
            <p:nvPr/>
          </p:nvSpPr>
          <p:spPr bwMode="auto">
            <a:xfrm>
              <a:off x="3737" y="4036"/>
              <a:ext cx="10" cy="92"/>
            </a:xfrm>
            <a:custGeom>
              <a:avLst/>
              <a:gdLst>
                <a:gd name="T0" fmla="*/ 0 w 13"/>
                <a:gd name="T1" fmla="*/ 0 h 113"/>
                <a:gd name="T2" fmla="*/ 0 w 13"/>
                <a:gd name="T3" fmla="*/ 0 h 113"/>
                <a:gd name="T4" fmla="*/ 0 w 13"/>
                <a:gd name="T5" fmla="*/ 113 h 113"/>
                <a:gd name="T6" fmla="*/ 13 w 13"/>
                <a:gd name="T7" fmla="*/ 113 h 113"/>
                <a:gd name="T8" fmla="*/ 13 w 13"/>
                <a:gd name="T9" fmla="*/ 0 h 113"/>
                <a:gd name="T10" fmla="*/ 0 w 13"/>
                <a:gd name="T11" fmla="*/ 0 h 113"/>
              </a:gdLst>
              <a:ahLst/>
              <a:cxnLst>
                <a:cxn ang="0">
                  <a:pos x="T0" y="T1"/>
                </a:cxn>
                <a:cxn ang="0">
                  <a:pos x="T2" y="T3"/>
                </a:cxn>
                <a:cxn ang="0">
                  <a:pos x="T4" y="T5"/>
                </a:cxn>
                <a:cxn ang="0">
                  <a:pos x="T6" y="T7"/>
                </a:cxn>
                <a:cxn ang="0">
                  <a:pos x="T8" y="T9"/>
                </a:cxn>
                <a:cxn ang="0">
                  <a:pos x="T10" y="T11"/>
                </a:cxn>
              </a:cxnLst>
              <a:rect l="0" t="0" r="r" b="b"/>
              <a:pathLst>
                <a:path w="13" h="113">
                  <a:moveTo>
                    <a:pt x="0" y="0"/>
                  </a:moveTo>
                  <a:lnTo>
                    <a:pt x="0" y="0"/>
                  </a:lnTo>
                  <a:lnTo>
                    <a:pt x="0" y="113"/>
                  </a:lnTo>
                  <a:lnTo>
                    <a:pt x="13" y="113"/>
                  </a:lnTo>
                  <a:lnTo>
                    <a:pt x="13" y="0"/>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51" name="Freeform 46">
              <a:extLst>
                <a:ext uri="{FF2B5EF4-FFF2-40B4-BE49-F238E27FC236}">
                  <a16:creationId xmlns:a16="http://schemas.microsoft.com/office/drawing/2014/main" id="{8E80D088-01FB-47F9-9D66-34A2F6FD1C86}"/>
                </a:ext>
              </a:extLst>
            </p:cNvPr>
            <p:cNvSpPr>
              <a:spLocks noEditPoints="1"/>
            </p:cNvSpPr>
            <p:nvPr/>
          </p:nvSpPr>
          <p:spPr bwMode="auto">
            <a:xfrm>
              <a:off x="3765" y="4036"/>
              <a:ext cx="12" cy="92"/>
            </a:xfrm>
            <a:custGeom>
              <a:avLst/>
              <a:gdLst>
                <a:gd name="T0" fmla="*/ 14 w 14"/>
                <a:gd name="T1" fmla="*/ 16 h 113"/>
                <a:gd name="T2" fmla="*/ 14 w 14"/>
                <a:gd name="T3" fmla="*/ 16 h 113"/>
                <a:gd name="T4" fmla="*/ 14 w 14"/>
                <a:gd name="T5" fmla="*/ 0 h 113"/>
                <a:gd name="T6" fmla="*/ 0 w 14"/>
                <a:gd name="T7" fmla="*/ 0 h 113"/>
                <a:gd name="T8" fmla="*/ 0 w 14"/>
                <a:gd name="T9" fmla="*/ 16 h 113"/>
                <a:gd name="T10" fmla="*/ 14 w 14"/>
                <a:gd name="T11" fmla="*/ 16 h 113"/>
                <a:gd name="T12" fmla="*/ 0 w 14"/>
                <a:gd name="T13" fmla="*/ 31 h 113"/>
                <a:gd name="T14" fmla="*/ 0 w 14"/>
                <a:gd name="T15" fmla="*/ 31 h 113"/>
                <a:gd name="T16" fmla="*/ 0 w 14"/>
                <a:gd name="T17" fmla="*/ 113 h 113"/>
                <a:gd name="T18" fmla="*/ 14 w 14"/>
                <a:gd name="T19" fmla="*/ 113 h 113"/>
                <a:gd name="T20" fmla="*/ 14 w 14"/>
                <a:gd name="T21" fmla="*/ 31 h 113"/>
                <a:gd name="T22" fmla="*/ 0 w 14"/>
                <a:gd name="T23" fmla="*/ 31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 h="113">
                  <a:moveTo>
                    <a:pt x="14" y="16"/>
                  </a:moveTo>
                  <a:lnTo>
                    <a:pt x="14" y="16"/>
                  </a:lnTo>
                  <a:lnTo>
                    <a:pt x="14" y="0"/>
                  </a:lnTo>
                  <a:lnTo>
                    <a:pt x="0" y="0"/>
                  </a:lnTo>
                  <a:lnTo>
                    <a:pt x="0" y="16"/>
                  </a:lnTo>
                  <a:lnTo>
                    <a:pt x="14" y="16"/>
                  </a:lnTo>
                  <a:close/>
                  <a:moveTo>
                    <a:pt x="0" y="31"/>
                  </a:moveTo>
                  <a:lnTo>
                    <a:pt x="0" y="31"/>
                  </a:lnTo>
                  <a:lnTo>
                    <a:pt x="0" y="113"/>
                  </a:lnTo>
                  <a:lnTo>
                    <a:pt x="14" y="113"/>
                  </a:lnTo>
                  <a:lnTo>
                    <a:pt x="14" y="31"/>
                  </a:lnTo>
                  <a:lnTo>
                    <a:pt x="0" y="3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52" name="Freeform 47">
              <a:extLst>
                <a:ext uri="{FF2B5EF4-FFF2-40B4-BE49-F238E27FC236}">
                  <a16:creationId xmlns:a16="http://schemas.microsoft.com/office/drawing/2014/main" id="{C81000CB-4A8C-4F95-B153-E3D414B1D24C}"/>
                </a:ext>
              </a:extLst>
            </p:cNvPr>
            <p:cNvSpPr>
              <a:spLocks noEditPoints="1"/>
            </p:cNvSpPr>
            <p:nvPr/>
          </p:nvSpPr>
          <p:spPr bwMode="auto">
            <a:xfrm>
              <a:off x="3791" y="4036"/>
              <a:ext cx="63" cy="94"/>
            </a:xfrm>
            <a:custGeom>
              <a:avLst/>
              <a:gdLst>
                <a:gd name="T0" fmla="*/ 14 w 77"/>
                <a:gd name="T1" fmla="*/ 73 h 115"/>
                <a:gd name="T2" fmla="*/ 14 w 77"/>
                <a:gd name="T3" fmla="*/ 73 h 115"/>
                <a:gd name="T4" fmla="*/ 15 w 77"/>
                <a:gd name="T5" fmla="*/ 61 h 115"/>
                <a:gd name="T6" fmla="*/ 19 w 77"/>
                <a:gd name="T7" fmla="*/ 51 h 115"/>
                <a:gd name="T8" fmla="*/ 27 w 77"/>
                <a:gd name="T9" fmla="*/ 44 h 115"/>
                <a:gd name="T10" fmla="*/ 38 w 77"/>
                <a:gd name="T11" fmla="*/ 41 h 115"/>
                <a:gd name="T12" fmla="*/ 50 w 77"/>
                <a:gd name="T13" fmla="*/ 44 h 115"/>
                <a:gd name="T14" fmla="*/ 58 w 77"/>
                <a:gd name="T15" fmla="*/ 51 h 115"/>
                <a:gd name="T16" fmla="*/ 63 w 77"/>
                <a:gd name="T17" fmla="*/ 61 h 115"/>
                <a:gd name="T18" fmla="*/ 64 w 77"/>
                <a:gd name="T19" fmla="*/ 72 h 115"/>
                <a:gd name="T20" fmla="*/ 63 w 77"/>
                <a:gd name="T21" fmla="*/ 84 h 115"/>
                <a:gd name="T22" fmla="*/ 59 w 77"/>
                <a:gd name="T23" fmla="*/ 93 h 115"/>
                <a:gd name="T24" fmla="*/ 51 w 77"/>
                <a:gd name="T25" fmla="*/ 101 h 115"/>
                <a:gd name="T26" fmla="*/ 39 w 77"/>
                <a:gd name="T27" fmla="*/ 103 h 115"/>
                <a:gd name="T28" fmla="*/ 28 w 77"/>
                <a:gd name="T29" fmla="*/ 101 h 115"/>
                <a:gd name="T30" fmla="*/ 20 w 77"/>
                <a:gd name="T31" fmla="*/ 94 h 115"/>
                <a:gd name="T32" fmla="*/ 15 w 77"/>
                <a:gd name="T33" fmla="*/ 84 h 115"/>
                <a:gd name="T34" fmla="*/ 14 w 77"/>
                <a:gd name="T35" fmla="*/ 73 h 115"/>
                <a:gd name="T36" fmla="*/ 14 w 77"/>
                <a:gd name="T37" fmla="*/ 73 h 115"/>
                <a:gd name="T38" fmla="*/ 77 w 77"/>
                <a:gd name="T39" fmla="*/ 113 h 115"/>
                <a:gd name="T40" fmla="*/ 77 w 77"/>
                <a:gd name="T41" fmla="*/ 113 h 115"/>
                <a:gd name="T42" fmla="*/ 77 w 77"/>
                <a:gd name="T43" fmla="*/ 0 h 115"/>
                <a:gd name="T44" fmla="*/ 64 w 77"/>
                <a:gd name="T45" fmla="*/ 0 h 115"/>
                <a:gd name="T46" fmla="*/ 64 w 77"/>
                <a:gd name="T47" fmla="*/ 42 h 115"/>
                <a:gd name="T48" fmla="*/ 64 w 77"/>
                <a:gd name="T49" fmla="*/ 42 h 115"/>
                <a:gd name="T50" fmla="*/ 58 w 77"/>
                <a:gd name="T51" fmla="*/ 36 h 115"/>
                <a:gd name="T52" fmla="*/ 51 w 77"/>
                <a:gd name="T53" fmla="*/ 32 h 115"/>
                <a:gd name="T54" fmla="*/ 44 w 77"/>
                <a:gd name="T55" fmla="*/ 30 h 115"/>
                <a:gd name="T56" fmla="*/ 37 w 77"/>
                <a:gd name="T57" fmla="*/ 29 h 115"/>
                <a:gd name="T58" fmla="*/ 21 w 77"/>
                <a:gd name="T59" fmla="*/ 33 h 115"/>
                <a:gd name="T60" fmla="*/ 9 w 77"/>
                <a:gd name="T61" fmla="*/ 42 h 115"/>
                <a:gd name="T62" fmla="*/ 2 w 77"/>
                <a:gd name="T63" fmla="*/ 55 h 115"/>
                <a:gd name="T64" fmla="*/ 0 w 77"/>
                <a:gd name="T65" fmla="*/ 72 h 115"/>
                <a:gd name="T66" fmla="*/ 2 w 77"/>
                <a:gd name="T67" fmla="*/ 88 h 115"/>
                <a:gd name="T68" fmla="*/ 9 w 77"/>
                <a:gd name="T69" fmla="*/ 102 h 115"/>
                <a:gd name="T70" fmla="*/ 21 w 77"/>
                <a:gd name="T71" fmla="*/ 112 h 115"/>
                <a:gd name="T72" fmla="*/ 37 w 77"/>
                <a:gd name="T73" fmla="*/ 115 h 115"/>
                <a:gd name="T74" fmla="*/ 53 w 77"/>
                <a:gd name="T75" fmla="*/ 112 h 115"/>
                <a:gd name="T76" fmla="*/ 64 w 77"/>
                <a:gd name="T77" fmla="*/ 102 h 115"/>
                <a:gd name="T78" fmla="*/ 64 w 77"/>
                <a:gd name="T79" fmla="*/ 102 h 115"/>
                <a:gd name="T80" fmla="*/ 64 w 77"/>
                <a:gd name="T81" fmla="*/ 113 h 115"/>
                <a:gd name="T82" fmla="*/ 77 w 77"/>
                <a:gd name="T83" fmla="*/ 113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7" h="115">
                  <a:moveTo>
                    <a:pt x="14" y="73"/>
                  </a:moveTo>
                  <a:lnTo>
                    <a:pt x="14" y="73"/>
                  </a:lnTo>
                  <a:cubicBezTo>
                    <a:pt x="14" y="69"/>
                    <a:pt x="14" y="65"/>
                    <a:pt x="15" y="61"/>
                  </a:cubicBezTo>
                  <a:cubicBezTo>
                    <a:pt x="16" y="57"/>
                    <a:pt x="17" y="54"/>
                    <a:pt x="19" y="51"/>
                  </a:cubicBezTo>
                  <a:cubicBezTo>
                    <a:pt x="21" y="48"/>
                    <a:pt x="24" y="46"/>
                    <a:pt x="27" y="44"/>
                  </a:cubicBezTo>
                  <a:cubicBezTo>
                    <a:pt x="30" y="42"/>
                    <a:pt x="34" y="41"/>
                    <a:pt x="38" y="41"/>
                  </a:cubicBezTo>
                  <a:cubicBezTo>
                    <a:pt x="43" y="41"/>
                    <a:pt x="47" y="42"/>
                    <a:pt x="50" y="44"/>
                  </a:cubicBezTo>
                  <a:cubicBezTo>
                    <a:pt x="54" y="45"/>
                    <a:pt x="56" y="48"/>
                    <a:pt x="58" y="51"/>
                  </a:cubicBezTo>
                  <a:cubicBezTo>
                    <a:pt x="60" y="53"/>
                    <a:pt x="62" y="57"/>
                    <a:pt x="63" y="61"/>
                  </a:cubicBezTo>
                  <a:cubicBezTo>
                    <a:pt x="64" y="64"/>
                    <a:pt x="64" y="68"/>
                    <a:pt x="64" y="72"/>
                  </a:cubicBezTo>
                  <a:cubicBezTo>
                    <a:pt x="64" y="76"/>
                    <a:pt x="64" y="80"/>
                    <a:pt x="63" y="84"/>
                  </a:cubicBezTo>
                  <a:cubicBezTo>
                    <a:pt x="62" y="87"/>
                    <a:pt x="61" y="91"/>
                    <a:pt x="59" y="93"/>
                  </a:cubicBezTo>
                  <a:cubicBezTo>
                    <a:pt x="57" y="96"/>
                    <a:pt x="54" y="99"/>
                    <a:pt x="51" y="101"/>
                  </a:cubicBezTo>
                  <a:cubicBezTo>
                    <a:pt x="48" y="102"/>
                    <a:pt x="44" y="103"/>
                    <a:pt x="39" y="103"/>
                  </a:cubicBezTo>
                  <a:cubicBezTo>
                    <a:pt x="35" y="103"/>
                    <a:pt x="31" y="102"/>
                    <a:pt x="28" y="101"/>
                  </a:cubicBezTo>
                  <a:cubicBezTo>
                    <a:pt x="25" y="99"/>
                    <a:pt x="22" y="97"/>
                    <a:pt x="20" y="94"/>
                  </a:cubicBezTo>
                  <a:cubicBezTo>
                    <a:pt x="18" y="91"/>
                    <a:pt x="16" y="88"/>
                    <a:pt x="15" y="84"/>
                  </a:cubicBezTo>
                  <a:cubicBezTo>
                    <a:pt x="14" y="80"/>
                    <a:pt x="14" y="77"/>
                    <a:pt x="14" y="73"/>
                  </a:cubicBezTo>
                  <a:lnTo>
                    <a:pt x="14" y="73"/>
                  </a:lnTo>
                  <a:close/>
                  <a:moveTo>
                    <a:pt x="77" y="113"/>
                  </a:moveTo>
                  <a:lnTo>
                    <a:pt x="77" y="113"/>
                  </a:lnTo>
                  <a:lnTo>
                    <a:pt x="77" y="0"/>
                  </a:lnTo>
                  <a:lnTo>
                    <a:pt x="64" y="0"/>
                  </a:lnTo>
                  <a:lnTo>
                    <a:pt x="64" y="42"/>
                  </a:lnTo>
                  <a:lnTo>
                    <a:pt x="64" y="42"/>
                  </a:lnTo>
                  <a:cubicBezTo>
                    <a:pt x="62" y="40"/>
                    <a:pt x="60" y="38"/>
                    <a:pt x="58" y="36"/>
                  </a:cubicBezTo>
                  <a:cubicBezTo>
                    <a:pt x="56" y="34"/>
                    <a:pt x="54" y="33"/>
                    <a:pt x="51" y="32"/>
                  </a:cubicBezTo>
                  <a:cubicBezTo>
                    <a:pt x="49" y="31"/>
                    <a:pt x="46" y="30"/>
                    <a:pt x="44" y="30"/>
                  </a:cubicBezTo>
                  <a:cubicBezTo>
                    <a:pt x="41" y="29"/>
                    <a:pt x="39" y="29"/>
                    <a:pt x="37" y="29"/>
                  </a:cubicBezTo>
                  <a:cubicBezTo>
                    <a:pt x="31" y="29"/>
                    <a:pt x="25" y="30"/>
                    <a:pt x="21" y="33"/>
                  </a:cubicBezTo>
                  <a:cubicBezTo>
                    <a:pt x="16" y="35"/>
                    <a:pt x="12" y="38"/>
                    <a:pt x="9" y="42"/>
                  </a:cubicBezTo>
                  <a:cubicBezTo>
                    <a:pt x="6" y="46"/>
                    <a:pt x="3" y="50"/>
                    <a:pt x="2" y="55"/>
                  </a:cubicBezTo>
                  <a:cubicBezTo>
                    <a:pt x="0" y="61"/>
                    <a:pt x="0" y="66"/>
                    <a:pt x="0" y="72"/>
                  </a:cubicBezTo>
                  <a:cubicBezTo>
                    <a:pt x="0" y="78"/>
                    <a:pt x="0" y="83"/>
                    <a:pt x="2" y="88"/>
                  </a:cubicBezTo>
                  <a:cubicBezTo>
                    <a:pt x="3" y="94"/>
                    <a:pt x="6" y="98"/>
                    <a:pt x="9" y="102"/>
                  </a:cubicBezTo>
                  <a:cubicBezTo>
                    <a:pt x="12" y="106"/>
                    <a:pt x="16" y="109"/>
                    <a:pt x="21" y="112"/>
                  </a:cubicBezTo>
                  <a:cubicBezTo>
                    <a:pt x="25" y="114"/>
                    <a:pt x="31" y="115"/>
                    <a:pt x="37" y="115"/>
                  </a:cubicBezTo>
                  <a:cubicBezTo>
                    <a:pt x="43" y="115"/>
                    <a:pt x="48" y="114"/>
                    <a:pt x="53" y="112"/>
                  </a:cubicBezTo>
                  <a:cubicBezTo>
                    <a:pt x="58" y="110"/>
                    <a:pt x="61" y="107"/>
                    <a:pt x="64" y="102"/>
                  </a:cubicBezTo>
                  <a:lnTo>
                    <a:pt x="64" y="102"/>
                  </a:lnTo>
                  <a:lnTo>
                    <a:pt x="64" y="113"/>
                  </a:lnTo>
                  <a:lnTo>
                    <a:pt x="77" y="11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53" name="Freeform 48">
              <a:extLst>
                <a:ext uri="{FF2B5EF4-FFF2-40B4-BE49-F238E27FC236}">
                  <a16:creationId xmlns:a16="http://schemas.microsoft.com/office/drawing/2014/main" id="{BBA2258E-BD03-452F-8CAE-C08613951DC6}"/>
                </a:ext>
              </a:extLst>
            </p:cNvPr>
            <p:cNvSpPr>
              <a:spLocks noEditPoints="1"/>
            </p:cNvSpPr>
            <p:nvPr/>
          </p:nvSpPr>
          <p:spPr bwMode="auto">
            <a:xfrm>
              <a:off x="3868" y="4060"/>
              <a:ext cx="63" cy="70"/>
            </a:xfrm>
            <a:custGeom>
              <a:avLst/>
              <a:gdLst>
                <a:gd name="T0" fmla="*/ 78 w 78"/>
                <a:gd name="T1" fmla="*/ 84 h 86"/>
                <a:gd name="T2" fmla="*/ 78 w 78"/>
                <a:gd name="T3" fmla="*/ 84 h 86"/>
                <a:gd name="T4" fmla="*/ 68 w 78"/>
                <a:gd name="T5" fmla="*/ 86 h 86"/>
                <a:gd name="T6" fmla="*/ 60 w 78"/>
                <a:gd name="T7" fmla="*/ 83 h 86"/>
                <a:gd name="T8" fmla="*/ 57 w 78"/>
                <a:gd name="T9" fmla="*/ 73 h 86"/>
                <a:gd name="T10" fmla="*/ 44 w 78"/>
                <a:gd name="T11" fmla="*/ 83 h 86"/>
                <a:gd name="T12" fmla="*/ 28 w 78"/>
                <a:gd name="T13" fmla="*/ 86 h 86"/>
                <a:gd name="T14" fmla="*/ 17 w 78"/>
                <a:gd name="T15" fmla="*/ 85 h 86"/>
                <a:gd name="T16" fmla="*/ 8 w 78"/>
                <a:gd name="T17" fmla="*/ 81 h 86"/>
                <a:gd name="T18" fmla="*/ 3 w 78"/>
                <a:gd name="T19" fmla="*/ 74 h 86"/>
                <a:gd name="T20" fmla="*/ 0 w 78"/>
                <a:gd name="T21" fmla="*/ 63 h 86"/>
                <a:gd name="T22" fmla="*/ 3 w 78"/>
                <a:gd name="T23" fmla="*/ 52 h 86"/>
                <a:gd name="T24" fmla="*/ 9 w 78"/>
                <a:gd name="T25" fmla="*/ 44 h 86"/>
                <a:gd name="T26" fmla="*/ 18 w 78"/>
                <a:gd name="T27" fmla="*/ 40 h 86"/>
                <a:gd name="T28" fmla="*/ 28 w 78"/>
                <a:gd name="T29" fmla="*/ 38 h 86"/>
                <a:gd name="T30" fmla="*/ 39 w 78"/>
                <a:gd name="T31" fmla="*/ 36 h 86"/>
                <a:gd name="T32" fmla="*/ 48 w 78"/>
                <a:gd name="T33" fmla="*/ 35 h 86"/>
                <a:gd name="T34" fmla="*/ 54 w 78"/>
                <a:gd name="T35" fmla="*/ 32 h 86"/>
                <a:gd name="T36" fmla="*/ 56 w 78"/>
                <a:gd name="T37" fmla="*/ 26 h 86"/>
                <a:gd name="T38" fmla="*/ 54 w 78"/>
                <a:gd name="T39" fmla="*/ 19 h 86"/>
                <a:gd name="T40" fmla="*/ 50 w 78"/>
                <a:gd name="T41" fmla="*/ 14 h 86"/>
                <a:gd name="T42" fmla="*/ 44 w 78"/>
                <a:gd name="T43" fmla="*/ 13 h 86"/>
                <a:gd name="T44" fmla="*/ 38 w 78"/>
                <a:gd name="T45" fmla="*/ 12 h 86"/>
                <a:gd name="T46" fmla="*/ 23 w 78"/>
                <a:gd name="T47" fmla="*/ 15 h 86"/>
                <a:gd name="T48" fmla="*/ 17 w 78"/>
                <a:gd name="T49" fmla="*/ 28 h 86"/>
                <a:gd name="T50" fmla="*/ 4 w 78"/>
                <a:gd name="T51" fmla="*/ 28 h 86"/>
                <a:gd name="T52" fmla="*/ 7 w 78"/>
                <a:gd name="T53" fmla="*/ 15 h 86"/>
                <a:gd name="T54" fmla="*/ 14 w 78"/>
                <a:gd name="T55" fmla="*/ 6 h 86"/>
                <a:gd name="T56" fmla="*/ 25 w 78"/>
                <a:gd name="T57" fmla="*/ 2 h 86"/>
                <a:gd name="T58" fmla="*/ 38 w 78"/>
                <a:gd name="T59" fmla="*/ 0 h 86"/>
                <a:gd name="T60" fmla="*/ 49 w 78"/>
                <a:gd name="T61" fmla="*/ 1 h 86"/>
                <a:gd name="T62" fmla="*/ 59 w 78"/>
                <a:gd name="T63" fmla="*/ 4 h 86"/>
                <a:gd name="T64" fmla="*/ 67 w 78"/>
                <a:gd name="T65" fmla="*/ 11 h 86"/>
                <a:gd name="T66" fmla="*/ 69 w 78"/>
                <a:gd name="T67" fmla="*/ 23 h 86"/>
                <a:gd name="T68" fmla="*/ 69 w 78"/>
                <a:gd name="T69" fmla="*/ 65 h 86"/>
                <a:gd name="T70" fmla="*/ 70 w 78"/>
                <a:gd name="T71" fmla="*/ 72 h 86"/>
                <a:gd name="T72" fmla="*/ 74 w 78"/>
                <a:gd name="T73" fmla="*/ 74 h 86"/>
                <a:gd name="T74" fmla="*/ 78 w 78"/>
                <a:gd name="T75" fmla="*/ 73 h 86"/>
                <a:gd name="T76" fmla="*/ 78 w 78"/>
                <a:gd name="T77" fmla="*/ 84 h 86"/>
                <a:gd name="T78" fmla="*/ 56 w 78"/>
                <a:gd name="T79" fmla="*/ 42 h 86"/>
                <a:gd name="T80" fmla="*/ 56 w 78"/>
                <a:gd name="T81" fmla="*/ 42 h 86"/>
                <a:gd name="T82" fmla="*/ 49 w 78"/>
                <a:gd name="T83" fmla="*/ 45 h 86"/>
                <a:gd name="T84" fmla="*/ 40 w 78"/>
                <a:gd name="T85" fmla="*/ 46 h 86"/>
                <a:gd name="T86" fmla="*/ 31 w 78"/>
                <a:gd name="T87" fmla="*/ 47 h 86"/>
                <a:gd name="T88" fmla="*/ 23 w 78"/>
                <a:gd name="T89" fmla="*/ 50 h 86"/>
                <a:gd name="T90" fmla="*/ 17 w 78"/>
                <a:gd name="T91" fmla="*/ 54 h 86"/>
                <a:gd name="T92" fmla="*/ 15 w 78"/>
                <a:gd name="T93" fmla="*/ 62 h 86"/>
                <a:gd name="T94" fmla="*/ 16 w 78"/>
                <a:gd name="T95" fmla="*/ 68 h 86"/>
                <a:gd name="T96" fmla="*/ 20 w 78"/>
                <a:gd name="T97" fmla="*/ 72 h 86"/>
                <a:gd name="T98" fmla="*/ 25 w 78"/>
                <a:gd name="T99" fmla="*/ 74 h 86"/>
                <a:gd name="T100" fmla="*/ 31 w 78"/>
                <a:gd name="T101" fmla="*/ 74 h 86"/>
                <a:gd name="T102" fmla="*/ 42 w 78"/>
                <a:gd name="T103" fmla="*/ 72 h 86"/>
                <a:gd name="T104" fmla="*/ 50 w 78"/>
                <a:gd name="T105" fmla="*/ 68 h 86"/>
                <a:gd name="T106" fmla="*/ 54 w 78"/>
                <a:gd name="T107" fmla="*/ 62 h 86"/>
                <a:gd name="T108" fmla="*/ 56 w 78"/>
                <a:gd name="T109" fmla="*/ 56 h 86"/>
                <a:gd name="T110" fmla="*/ 56 w 78"/>
                <a:gd name="T111" fmla="*/ 4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8" h="86">
                  <a:moveTo>
                    <a:pt x="78" y="84"/>
                  </a:moveTo>
                  <a:lnTo>
                    <a:pt x="78" y="84"/>
                  </a:lnTo>
                  <a:cubicBezTo>
                    <a:pt x="75" y="85"/>
                    <a:pt x="72" y="86"/>
                    <a:pt x="68" y="86"/>
                  </a:cubicBezTo>
                  <a:cubicBezTo>
                    <a:pt x="64" y="86"/>
                    <a:pt x="62" y="85"/>
                    <a:pt x="60" y="83"/>
                  </a:cubicBezTo>
                  <a:cubicBezTo>
                    <a:pt x="58" y="81"/>
                    <a:pt x="57" y="78"/>
                    <a:pt x="57" y="73"/>
                  </a:cubicBezTo>
                  <a:cubicBezTo>
                    <a:pt x="53" y="78"/>
                    <a:pt x="48" y="81"/>
                    <a:pt x="44" y="83"/>
                  </a:cubicBezTo>
                  <a:cubicBezTo>
                    <a:pt x="39" y="85"/>
                    <a:pt x="33" y="86"/>
                    <a:pt x="28" y="86"/>
                  </a:cubicBezTo>
                  <a:cubicBezTo>
                    <a:pt x="24" y="86"/>
                    <a:pt x="20" y="86"/>
                    <a:pt x="17" y="85"/>
                  </a:cubicBezTo>
                  <a:cubicBezTo>
                    <a:pt x="14" y="84"/>
                    <a:pt x="11" y="83"/>
                    <a:pt x="8" y="81"/>
                  </a:cubicBezTo>
                  <a:cubicBezTo>
                    <a:pt x="6" y="79"/>
                    <a:pt x="4" y="77"/>
                    <a:pt x="3" y="74"/>
                  </a:cubicBezTo>
                  <a:cubicBezTo>
                    <a:pt x="1" y="71"/>
                    <a:pt x="0" y="67"/>
                    <a:pt x="0" y="63"/>
                  </a:cubicBezTo>
                  <a:cubicBezTo>
                    <a:pt x="0" y="58"/>
                    <a:pt x="1" y="55"/>
                    <a:pt x="3" y="52"/>
                  </a:cubicBezTo>
                  <a:cubicBezTo>
                    <a:pt x="4" y="49"/>
                    <a:pt x="6" y="46"/>
                    <a:pt x="9" y="44"/>
                  </a:cubicBezTo>
                  <a:cubicBezTo>
                    <a:pt x="12" y="43"/>
                    <a:pt x="15" y="41"/>
                    <a:pt x="18" y="40"/>
                  </a:cubicBezTo>
                  <a:cubicBezTo>
                    <a:pt x="21" y="39"/>
                    <a:pt x="25" y="38"/>
                    <a:pt x="28" y="38"/>
                  </a:cubicBezTo>
                  <a:cubicBezTo>
                    <a:pt x="32" y="37"/>
                    <a:pt x="35" y="37"/>
                    <a:pt x="39" y="36"/>
                  </a:cubicBezTo>
                  <a:cubicBezTo>
                    <a:pt x="42" y="36"/>
                    <a:pt x="45" y="35"/>
                    <a:pt x="48" y="35"/>
                  </a:cubicBezTo>
                  <a:cubicBezTo>
                    <a:pt x="50" y="34"/>
                    <a:pt x="52" y="33"/>
                    <a:pt x="54" y="32"/>
                  </a:cubicBezTo>
                  <a:cubicBezTo>
                    <a:pt x="55" y="30"/>
                    <a:pt x="56" y="28"/>
                    <a:pt x="56" y="26"/>
                  </a:cubicBezTo>
                  <a:cubicBezTo>
                    <a:pt x="56" y="23"/>
                    <a:pt x="55" y="20"/>
                    <a:pt x="54" y="19"/>
                  </a:cubicBezTo>
                  <a:cubicBezTo>
                    <a:pt x="53" y="17"/>
                    <a:pt x="52" y="15"/>
                    <a:pt x="50" y="14"/>
                  </a:cubicBezTo>
                  <a:cubicBezTo>
                    <a:pt x="48" y="14"/>
                    <a:pt x="46" y="13"/>
                    <a:pt x="44" y="13"/>
                  </a:cubicBezTo>
                  <a:cubicBezTo>
                    <a:pt x="42" y="12"/>
                    <a:pt x="40" y="12"/>
                    <a:pt x="38" y="12"/>
                  </a:cubicBezTo>
                  <a:cubicBezTo>
                    <a:pt x="32" y="12"/>
                    <a:pt x="27" y="13"/>
                    <a:pt x="23" y="15"/>
                  </a:cubicBezTo>
                  <a:cubicBezTo>
                    <a:pt x="19" y="18"/>
                    <a:pt x="17" y="22"/>
                    <a:pt x="17" y="28"/>
                  </a:cubicBezTo>
                  <a:lnTo>
                    <a:pt x="4" y="28"/>
                  </a:lnTo>
                  <a:cubicBezTo>
                    <a:pt x="4" y="23"/>
                    <a:pt x="5" y="18"/>
                    <a:pt x="7" y="15"/>
                  </a:cubicBezTo>
                  <a:cubicBezTo>
                    <a:pt x="9" y="11"/>
                    <a:pt x="11" y="8"/>
                    <a:pt x="14" y="6"/>
                  </a:cubicBezTo>
                  <a:cubicBezTo>
                    <a:pt x="18" y="4"/>
                    <a:pt x="21" y="3"/>
                    <a:pt x="25" y="2"/>
                  </a:cubicBezTo>
                  <a:cubicBezTo>
                    <a:pt x="29" y="1"/>
                    <a:pt x="34" y="0"/>
                    <a:pt x="38" y="0"/>
                  </a:cubicBezTo>
                  <a:cubicBezTo>
                    <a:pt x="42" y="0"/>
                    <a:pt x="46" y="0"/>
                    <a:pt x="49" y="1"/>
                  </a:cubicBezTo>
                  <a:cubicBezTo>
                    <a:pt x="53" y="1"/>
                    <a:pt x="56" y="3"/>
                    <a:pt x="59" y="4"/>
                  </a:cubicBezTo>
                  <a:cubicBezTo>
                    <a:pt x="62" y="6"/>
                    <a:pt x="65" y="8"/>
                    <a:pt x="67" y="11"/>
                  </a:cubicBezTo>
                  <a:cubicBezTo>
                    <a:pt x="68" y="14"/>
                    <a:pt x="69" y="18"/>
                    <a:pt x="69" y="23"/>
                  </a:cubicBezTo>
                  <a:lnTo>
                    <a:pt x="69" y="65"/>
                  </a:lnTo>
                  <a:cubicBezTo>
                    <a:pt x="69" y="68"/>
                    <a:pt x="69" y="71"/>
                    <a:pt x="70" y="72"/>
                  </a:cubicBezTo>
                  <a:cubicBezTo>
                    <a:pt x="70" y="74"/>
                    <a:pt x="71" y="74"/>
                    <a:pt x="74" y="74"/>
                  </a:cubicBezTo>
                  <a:cubicBezTo>
                    <a:pt x="75" y="74"/>
                    <a:pt x="76" y="74"/>
                    <a:pt x="78" y="73"/>
                  </a:cubicBezTo>
                  <a:lnTo>
                    <a:pt x="78" y="84"/>
                  </a:lnTo>
                  <a:close/>
                  <a:moveTo>
                    <a:pt x="56" y="42"/>
                  </a:moveTo>
                  <a:lnTo>
                    <a:pt x="56" y="42"/>
                  </a:lnTo>
                  <a:cubicBezTo>
                    <a:pt x="54" y="43"/>
                    <a:pt x="52" y="44"/>
                    <a:pt x="49" y="45"/>
                  </a:cubicBezTo>
                  <a:cubicBezTo>
                    <a:pt x="46" y="45"/>
                    <a:pt x="43" y="46"/>
                    <a:pt x="40" y="46"/>
                  </a:cubicBezTo>
                  <a:cubicBezTo>
                    <a:pt x="37" y="46"/>
                    <a:pt x="34" y="47"/>
                    <a:pt x="31" y="47"/>
                  </a:cubicBezTo>
                  <a:cubicBezTo>
                    <a:pt x="28" y="48"/>
                    <a:pt x="25" y="49"/>
                    <a:pt x="23" y="50"/>
                  </a:cubicBezTo>
                  <a:cubicBezTo>
                    <a:pt x="21" y="51"/>
                    <a:pt x="19" y="52"/>
                    <a:pt x="17" y="54"/>
                  </a:cubicBezTo>
                  <a:cubicBezTo>
                    <a:pt x="15" y="56"/>
                    <a:pt x="15" y="59"/>
                    <a:pt x="15" y="62"/>
                  </a:cubicBezTo>
                  <a:cubicBezTo>
                    <a:pt x="15" y="64"/>
                    <a:pt x="15" y="66"/>
                    <a:pt x="16" y="68"/>
                  </a:cubicBezTo>
                  <a:cubicBezTo>
                    <a:pt x="17" y="69"/>
                    <a:pt x="18" y="71"/>
                    <a:pt x="20" y="72"/>
                  </a:cubicBezTo>
                  <a:cubicBezTo>
                    <a:pt x="21" y="73"/>
                    <a:pt x="23" y="73"/>
                    <a:pt x="25" y="74"/>
                  </a:cubicBezTo>
                  <a:cubicBezTo>
                    <a:pt x="26" y="74"/>
                    <a:pt x="28" y="74"/>
                    <a:pt x="31" y="74"/>
                  </a:cubicBezTo>
                  <a:cubicBezTo>
                    <a:pt x="35" y="74"/>
                    <a:pt x="39" y="74"/>
                    <a:pt x="42" y="72"/>
                  </a:cubicBezTo>
                  <a:cubicBezTo>
                    <a:pt x="45" y="71"/>
                    <a:pt x="48" y="70"/>
                    <a:pt x="50" y="68"/>
                  </a:cubicBezTo>
                  <a:cubicBezTo>
                    <a:pt x="52" y="66"/>
                    <a:pt x="53" y="64"/>
                    <a:pt x="54" y="62"/>
                  </a:cubicBezTo>
                  <a:cubicBezTo>
                    <a:pt x="55" y="60"/>
                    <a:pt x="56" y="58"/>
                    <a:pt x="56" y="56"/>
                  </a:cubicBezTo>
                  <a:lnTo>
                    <a:pt x="56" y="4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54" name="Freeform 49">
              <a:extLst>
                <a:ext uri="{FF2B5EF4-FFF2-40B4-BE49-F238E27FC236}">
                  <a16:creationId xmlns:a16="http://schemas.microsoft.com/office/drawing/2014/main" id="{4BCE34F2-0280-4FA6-BCB7-56798EDB0A3F}"/>
                </a:ext>
              </a:extLst>
            </p:cNvPr>
            <p:cNvSpPr>
              <a:spLocks noEditPoints="1"/>
            </p:cNvSpPr>
            <p:nvPr/>
          </p:nvSpPr>
          <p:spPr bwMode="auto">
            <a:xfrm>
              <a:off x="3938" y="4036"/>
              <a:ext cx="64" cy="94"/>
            </a:xfrm>
            <a:custGeom>
              <a:avLst/>
              <a:gdLst>
                <a:gd name="T0" fmla="*/ 15 w 78"/>
                <a:gd name="T1" fmla="*/ 73 h 115"/>
                <a:gd name="T2" fmla="*/ 15 w 78"/>
                <a:gd name="T3" fmla="*/ 73 h 115"/>
                <a:gd name="T4" fmla="*/ 16 w 78"/>
                <a:gd name="T5" fmla="*/ 61 h 115"/>
                <a:gd name="T6" fmla="*/ 20 w 78"/>
                <a:gd name="T7" fmla="*/ 51 h 115"/>
                <a:gd name="T8" fmla="*/ 28 w 78"/>
                <a:gd name="T9" fmla="*/ 44 h 115"/>
                <a:gd name="T10" fmla="*/ 39 w 78"/>
                <a:gd name="T11" fmla="*/ 41 h 115"/>
                <a:gd name="T12" fmla="*/ 51 w 78"/>
                <a:gd name="T13" fmla="*/ 44 h 115"/>
                <a:gd name="T14" fmla="*/ 59 w 78"/>
                <a:gd name="T15" fmla="*/ 51 h 115"/>
                <a:gd name="T16" fmla="*/ 64 w 78"/>
                <a:gd name="T17" fmla="*/ 61 h 115"/>
                <a:gd name="T18" fmla="*/ 65 w 78"/>
                <a:gd name="T19" fmla="*/ 72 h 115"/>
                <a:gd name="T20" fmla="*/ 64 w 78"/>
                <a:gd name="T21" fmla="*/ 84 h 115"/>
                <a:gd name="T22" fmla="*/ 59 w 78"/>
                <a:gd name="T23" fmla="*/ 93 h 115"/>
                <a:gd name="T24" fmla="*/ 52 w 78"/>
                <a:gd name="T25" fmla="*/ 101 h 115"/>
                <a:gd name="T26" fmla="*/ 40 w 78"/>
                <a:gd name="T27" fmla="*/ 103 h 115"/>
                <a:gd name="T28" fmla="*/ 29 w 78"/>
                <a:gd name="T29" fmla="*/ 101 h 115"/>
                <a:gd name="T30" fmla="*/ 21 w 78"/>
                <a:gd name="T31" fmla="*/ 94 h 115"/>
                <a:gd name="T32" fmla="*/ 16 w 78"/>
                <a:gd name="T33" fmla="*/ 84 h 115"/>
                <a:gd name="T34" fmla="*/ 15 w 78"/>
                <a:gd name="T35" fmla="*/ 73 h 115"/>
                <a:gd name="T36" fmla="*/ 15 w 78"/>
                <a:gd name="T37" fmla="*/ 73 h 115"/>
                <a:gd name="T38" fmla="*/ 78 w 78"/>
                <a:gd name="T39" fmla="*/ 113 h 115"/>
                <a:gd name="T40" fmla="*/ 78 w 78"/>
                <a:gd name="T41" fmla="*/ 113 h 115"/>
                <a:gd name="T42" fmla="*/ 78 w 78"/>
                <a:gd name="T43" fmla="*/ 0 h 115"/>
                <a:gd name="T44" fmla="*/ 65 w 78"/>
                <a:gd name="T45" fmla="*/ 0 h 115"/>
                <a:gd name="T46" fmla="*/ 65 w 78"/>
                <a:gd name="T47" fmla="*/ 42 h 115"/>
                <a:gd name="T48" fmla="*/ 64 w 78"/>
                <a:gd name="T49" fmla="*/ 42 h 115"/>
                <a:gd name="T50" fmla="*/ 59 w 78"/>
                <a:gd name="T51" fmla="*/ 36 h 115"/>
                <a:gd name="T52" fmla="*/ 52 w 78"/>
                <a:gd name="T53" fmla="*/ 32 h 115"/>
                <a:gd name="T54" fmla="*/ 45 w 78"/>
                <a:gd name="T55" fmla="*/ 30 h 115"/>
                <a:gd name="T56" fmla="*/ 38 w 78"/>
                <a:gd name="T57" fmla="*/ 29 h 115"/>
                <a:gd name="T58" fmla="*/ 21 w 78"/>
                <a:gd name="T59" fmla="*/ 33 h 115"/>
                <a:gd name="T60" fmla="*/ 10 w 78"/>
                <a:gd name="T61" fmla="*/ 42 h 115"/>
                <a:gd name="T62" fmla="*/ 3 w 78"/>
                <a:gd name="T63" fmla="*/ 55 h 115"/>
                <a:gd name="T64" fmla="*/ 0 w 78"/>
                <a:gd name="T65" fmla="*/ 72 h 115"/>
                <a:gd name="T66" fmla="*/ 3 w 78"/>
                <a:gd name="T67" fmla="*/ 88 h 115"/>
                <a:gd name="T68" fmla="*/ 10 w 78"/>
                <a:gd name="T69" fmla="*/ 102 h 115"/>
                <a:gd name="T70" fmla="*/ 22 w 78"/>
                <a:gd name="T71" fmla="*/ 112 h 115"/>
                <a:gd name="T72" fmla="*/ 38 w 78"/>
                <a:gd name="T73" fmla="*/ 115 h 115"/>
                <a:gd name="T74" fmla="*/ 54 w 78"/>
                <a:gd name="T75" fmla="*/ 112 h 115"/>
                <a:gd name="T76" fmla="*/ 64 w 78"/>
                <a:gd name="T77" fmla="*/ 102 h 115"/>
                <a:gd name="T78" fmla="*/ 65 w 78"/>
                <a:gd name="T79" fmla="*/ 102 h 115"/>
                <a:gd name="T80" fmla="*/ 65 w 78"/>
                <a:gd name="T81" fmla="*/ 113 h 115"/>
                <a:gd name="T82" fmla="*/ 78 w 78"/>
                <a:gd name="T83" fmla="*/ 113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115">
                  <a:moveTo>
                    <a:pt x="15" y="73"/>
                  </a:moveTo>
                  <a:lnTo>
                    <a:pt x="15" y="73"/>
                  </a:lnTo>
                  <a:cubicBezTo>
                    <a:pt x="15" y="69"/>
                    <a:pt x="15" y="65"/>
                    <a:pt x="16" y="61"/>
                  </a:cubicBezTo>
                  <a:cubicBezTo>
                    <a:pt x="17" y="57"/>
                    <a:pt x="18" y="54"/>
                    <a:pt x="20" y="51"/>
                  </a:cubicBezTo>
                  <a:cubicBezTo>
                    <a:pt x="22" y="48"/>
                    <a:pt x="24" y="46"/>
                    <a:pt x="28" y="44"/>
                  </a:cubicBezTo>
                  <a:cubicBezTo>
                    <a:pt x="31" y="42"/>
                    <a:pt x="35" y="41"/>
                    <a:pt x="39" y="41"/>
                  </a:cubicBezTo>
                  <a:cubicBezTo>
                    <a:pt x="44" y="41"/>
                    <a:pt x="48" y="42"/>
                    <a:pt x="51" y="44"/>
                  </a:cubicBezTo>
                  <a:cubicBezTo>
                    <a:pt x="54" y="45"/>
                    <a:pt x="57" y="48"/>
                    <a:pt x="59" y="51"/>
                  </a:cubicBezTo>
                  <a:cubicBezTo>
                    <a:pt x="61" y="53"/>
                    <a:pt x="63" y="57"/>
                    <a:pt x="64" y="61"/>
                  </a:cubicBezTo>
                  <a:cubicBezTo>
                    <a:pt x="65" y="64"/>
                    <a:pt x="65" y="68"/>
                    <a:pt x="65" y="72"/>
                  </a:cubicBezTo>
                  <a:cubicBezTo>
                    <a:pt x="65" y="76"/>
                    <a:pt x="65" y="80"/>
                    <a:pt x="64" y="84"/>
                  </a:cubicBezTo>
                  <a:cubicBezTo>
                    <a:pt x="63" y="87"/>
                    <a:pt x="61" y="91"/>
                    <a:pt x="59" y="93"/>
                  </a:cubicBezTo>
                  <a:cubicBezTo>
                    <a:pt x="57" y="96"/>
                    <a:pt x="55" y="99"/>
                    <a:pt x="52" y="101"/>
                  </a:cubicBezTo>
                  <a:cubicBezTo>
                    <a:pt x="48" y="102"/>
                    <a:pt x="45" y="103"/>
                    <a:pt x="40" y="103"/>
                  </a:cubicBezTo>
                  <a:cubicBezTo>
                    <a:pt x="36" y="103"/>
                    <a:pt x="32" y="102"/>
                    <a:pt x="29" y="101"/>
                  </a:cubicBezTo>
                  <a:cubicBezTo>
                    <a:pt x="25" y="99"/>
                    <a:pt x="23" y="97"/>
                    <a:pt x="21" y="94"/>
                  </a:cubicBezTo>
                  <a:cubicBezTo>
                    <a:pt x="19" y="91"/>
                    <a:pt x="17" y="88"/>
                    <a:pt x="16" y="84"/>
                  </a:cubicBezTo>
                  <a:cubicBezTo>
                    <a:pt x="15" y="80"/>
                    <a:pt x="15" y="77"/>
                    <a:pt x="15" y="73"/>
                  </a:cubicBezTo>
                  <a:lnTo>
                    <a:pt x="15" y="73"/>
                  </a:lnTo>
                  <a:close/>
                  <a:moveTo>
                    <a:pt x="78" y="113"/>
                  </a:moveTo>
                  <a:lnTo>
                    <a:pt x="78" y="113"/>
                  </a:lnTo>
                  <a:lnTo>
                    <a:pt x="78" y="0"/>
                  </a:lnTo>
                  <a:lnTo>
                    <a:pt x="65" y="0"/>
                  </a:lnTo>
                  <a:lnTo>
                    <a:pt x="65" y="42"/>
                  </a:lnTo>
                  <a:lnTo>
                    <a:pt x="64" y="42"/>
                  </a:lnTo>
                  <a:cubicBezTo>
                    <a:pt x="63" y="40"/>
                    <a:pt x="61" y="38"/>
                    <a:pt x="59" y="36"/>
                  </a:cubicBezTo>
                  <a:cubicBezTo>
                    <a:pt x="57" y="34"/>
                    <a:pt x="54" y="33"/>
                    <a:pt x="52" y="32"/>
                  </a:cubicBezTo>
                  <a:cubicBezTo>
                    <a:pt x="50" y="31"/>
                    <a:pt x="47" y="30"/>
                    <a:pt x="45" y="30"/>
                  </a:cubicBezTo>
                  <a:cubicBezTo>
                    <a:pt x="42" y="29"/>
                    <a:pt x="40" y="29"/>
                    <a:pt x="38" y="29"/>
                  </a:cubicBezTo>
                  <a:cubicBezTo>
                    <a:pt x="32" y="29"/>
                    <a:pt x="26" y="30"/>
                    <a:pt x="21" y="33"/>
                  </a:cubicBezTo>
                  <a:cubicBezTo>
                    <a:pt x="17" y="35"/>
                    <a:pt x="13" y="38"/>
                    <a:pt x="10" y="42"/>
                  </a:cubicBezTo>
                  <a:cubicBezTo>
                    <a:pt x="6" y="46"/>
                    <a:pt x="4" y="50"/>
                    <a:pt x="3" y="55"/>
                  </a:cubicBezTo>
                  <a:cubicBezTo>
                    <a:pt x="1" y="61"/>
                    <a:pt x="0" y="66"/>
                    <a:pt x="0" y="72"/>
                  </a:cubicBezTo>
                  <a:cubicBezTo>
                    <a:pt x="0" y="78"/>
                    <a:pt x="1" y="83"/>
                    <a:pt x="3" y="88"/>
                  </a:cubicBezTo>
                  <a:cubicBezTo>
                    <a:pt x="4" y="94"/>
                    <a:pt x="7" y="98"/>
                    <a:pt x="10" y="102"/>
                  </a:cubicBezTo>
                  <a:cubicBezTo>
                    <a:pt x="13" y="106"/>
                    <a:pt x="17" y="109"/>
                    <a:pt x="22" y="112"/>
                  </a:cubicBezTo>
                  <a:cubicBezTo>
                    <a:pt x="26" y="114"/>
                    <a:pt x="32" y="115"/>
                    <a:pt x="38" y="115"/>
                  </a:cubicBezTo>
                  <a:cubicBezTo>
                    <a:pt x="44" y="115"/>
                    <a:pt x="49" y="114"/>
                    <a:pt x="54" y="112"/>
                  </a:cubicBezTo>
                  <a:cubicBezTo>
                    <a:pt x="59" y="110"/>
                    <a:pt x="62" y="107"/>
                    <a:pt x="64" y="102"/>
                  </a:cubicBezTo>
                  <a:lnTo>
                    <a:pt x="65" y="102"/>
                  </a:lnTo>
                  <a:lnTo>
                    <a:pt x="65" y="113"/>
                  </a:lnTo>
                  <a:lnTo>
                    <a:pt x="78" y="11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55" name="Freeform 50">
              <a:extLst>
                <a:ext uri="{FF2B5EF4-FFF2-40B4-BE49-F238E27FC236}">
                  <a16:creationId xmlns:a16="http://schemas.microsoft.com/office/drawing/2014/main" id="{AFE834C2-5EC9-4C13-8FD4-96FAEFE16F01}"/>
                </a:ext>
              </a:extLst>
            </p:cNvPr>
            <p:cNvSpPr>
              <a:spLocks/>
            </p:cNvSpPr>
            <p:nvPr/>
          </p:nvSpPr>
          <p:spPr bwMode="auto">
            <a:xfrm>
              <a:off x="2434" y="3373"/>
              <a:ext cx="812" cy="317"/>
            </a:xfrm>
            <a:custGeom>
              <a:avLst/>
              <a:gdLst>
                <a:gd name="T0" fmla="*/ 0 w 993"/>
                <a:gd name="T1" fmla="*/ 0 h 388"/>
                <a:gd name="T2" fmla="*/ 0 w 993"/>
                <a:gd name="T3" fmla="*/ 0 h 388"/>
                <a:gd name="T4" fmla="*/ 993 w 993"/>
                <a:gd name="T5" fmla="*/ 388 h 388"/>
              </a:gdLst>
              <a:ahLst/>
              <a:cxnLst>
                <a:cxn ang="0">
                  <a:pos x="T0" y="T1"/>
                </a:cxn>
                <a:cxn ang="0">
                  <a:pos x="T2" y="T3"/>
                </a:cxn>
                <a:cxn ang="0">
                  <a:pos x="T4" y="T5"/>
                </a:cxn>
              </a:cxnLst>
              <a:rect l="0" t="0" r="r" b="b"/>
              <a:pathLst>
                <a:path w="993" h="388">
                  <a:moveTo>
                    <a:pt x="0" y="0"/>
                  </a:moveTo>
                  <a:lnTo>
                    <a:pt x="0" y="0"/>
                  </a:lnTo>
                  <a:lnTo>
                    <a:pt x="993" y="388"/>
                  </a:lnTo>
                </a:path>
              </a:pathLst>
            </a:custGeom>
            <a:noFill/>
            <a:ln w="17463"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a:p>
          </p:txBody>
        </p:sp>
      </p:grpSp>
    </p:spTree>
    <p:extLst>
      <p:ext uri="{BB962C8B-B14F-4D97-AF65-F5344CB8AC3E}">
        <p14:creationId xmlns:p14="http://schemas.microsoft.com/office/powerpoint/2010/main" val="209096134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C521A2-8761-4043-B158-5F7798DD25D4}"/>
              </a:ext>
            </a:extLst>
          </p:cNvPr>
          <p:cNvSpPr>
            <a:spLocks noGrp="1"/>
          </p:cNvSpPr>
          <p:nvPr>
            <p:ph type="title"/>
          </p:nvPr>
        </p:nvSpPr>
        <p:spPr/>
        <p:txBody>
          <a:bodyPr/>
          <a:lstStyle/>
          <a:p>
            <a:r>
              <a:rPr lang="es-ES_tradnl" b="1" dirty="0"/>
              <a:t>Caso de Estudio</a:t>
            </a:r>
            <a:br>
              <a:rPr lang="es-ES_tradnl" b="1" dirty="0"/>
            </a:br>
            <a:r>
              <a:rPr lang="es-ES_tradnl" sz="2800" i="1" dirty="0"/>
              <a:t>Pileta "El Renacuajo" </a:t>
            </a:r>
            <a:endParaRPr lang="es-CO" sz="2800" i="1" dirty="0"/>
          </a:p>
        </p:txBody>
      </p:sp>
      <p:sp>
        <p:nvSpPr>
          <p:cNvPr id="4" name="Footer Placeholder 3">
            <a:extLst>
              <a:ext uri="{FF2B5EF4-FFF2-40B4-BE49-F238E27FC236}">
                <a16:creationId xmlns:a16="http://schemas.microsoft.com/office/drawing/2014/main" id="{32CCE652-0578-42FD-884F-AB31D3997A38}"/>
              </a:ext>
            </a:extLst>
          </p:cNvPr>
          <p:cNvSpPr>
            <a:spLocks noGrp="1"/>
          </p:cNvSpPr>
          <p:nvPr>
            <p:ph type="ftr" sz="quarter" idx="11"/>
          </p:nvPr>
        </p:nvSpPr>
        <p:spPr/>
        <p:txBody>
          <a:bodyPr/>
          <a:lstStyle/>
          <a:p>
            <a:r>
              <a:rPr lang="es-ES" dirty="0"/>
              <a:t>Módulo 2: Programación Orientada a Objetos</a:t>
            </a:r>
            <a:endParaRPr lang="es-ES_tradnl" dirty="0"/>
          </a:p>
        </p:txBody>
      </p:sp>
      <p:sp>
        <p:nvSpPr>
          <p:cNvPr id="5" name="Slide Number Placeholder 4">
            <a:extLst>
              <a:ext uri="{FF2B5EF4-FFF2-40B4-BE49-F238E27FC236}">
                <a16:creationId xmlns:a16="http://schemas.microsoft.com/office/drawing/2014/main" id="{50675DCB-2A9C-4CFE-B7A7-C9740A6FF83C}"/>
              </a:ext>
            </a:extLst>
          </p:cNvPr>
          <p:cNvSpPr>
            <a:spLocks noGrp="1"/>
          </p:cNvSpPr>
          <p:nvPr>
            <p:ph type="sldNum" sz="quarter" idx="12"/>
          </p:nvPr>
        </p:nvSpPr>
        <p:spPr/>
        <p:txBody>
          <a:bodyPr/>
          <a:lstStyle/>
          <a:p>
            <a:fld id="{D802D9E1-0DDA-174F-9155-A972C397A999}" type="slidenum">
              <a:rPr lang="es-ES_tradnl" smtClean="0"/>
              <a:pPr/>
              <a:t>27</a:t>
            </a:fld>
            <a:endParaRPr lang="es-ES_tradnl" dirty="0"/>
          </a:p>
        </p:txBody>
      </p:sp>
      <p:grpSp>
        <p:nvGrpSpPr>
          <p:cNvPr id="7" name="Group 4">
            <a:extLst>
              <a:ext uri="{FF2B5EF4-FFF2-40B4-BE49-F238E27FC236}">
                <a16:creationId xmlns:a16="http://schemas.microsoft.com/office/drawing/2014/main" id="{940FD17A-AB82-4065-8745-764C9575E679}"/>
              </a:ext>
            </a:extLst>
          </p:cNvPr>
          <p:cNvGrpSpPr>
            <a:grpSpLocks noChangeAspect="1"/>
          </p:cNvGrpSpPr>
          <p:nvPr/>
        </p:nvGrpSpPr>
        <p:grpSpPr bwMode="auto">
          <a:xfrm>
            <a:off x="7129354" y="900000"/>
            <a:ext cx="1573212" cy="993909"/>
            <a:chOff x="1938" y="2658"/>
            <a:chExt cx="2474" cy="1563"/>
          </a:xfrm>
        </p:grpSpPr>
        <p:sp>
          <p:nvSpPr>
            <p:cNvPr id="9" name="AutoShape 3">
              <a:extLst>
                <a:ext uri="{FF2B5EF4-FFF2-40B4-BE49-F238E27FC236}">
                  <a16:creationId xmlns:a16="http://schemas.microsoft.com/office/drawing/2014/main" id="{EF96BB2F-B096-456F-AFEF-B9EF112BC7E0}"/>
                </a:ext>
              </a:extLst>
            </p:cNvPr>
            <p:cNvSpPr>
              <a:spLocks noChangeAspect="1" noChangeArrowheads="1" noTextEdit="1"/>
            </p:cNvSpPr>
            <p:nvPr/>
          </p:nvSpPr>
          <p:spPr bwMode="auto">
            <a:xfrm>
              <a:off x="1938" y="2658"/>
              <a:ext cx="2474" cy="1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s-CO" dirty="0"/>
            </a:p>
          </p:txBody>
        </p:sp>
        <p:sp>
          <p:nvSpPr>
            <p:cNvPr id="10" name="Freeform 5">
              <a:extLst>
                <a:ext uri="{FF2B5EF4-FFF2-40B4-BE49-F238E27FC236}">
                  <a16:creationId xmlns:a16="http://schemas.microsoft.com/office/drawing/2014/main" id="{4DFD64CB-0F85-493B-B226-04169A9037C8}"/>
                </a:ext>
              </a:extLst>
            </p:cNvPr>
            <p:cNvSpPr>
              <a:spLocks noEditPoints="1"/>
            </p:cNvSpPr>
            <p:nvPr/>
          </p:nvSpPr>
          <p:spPr bwMode="auto">
            <a:xfrm>
              <a:off x="2031" y="3407"/>
              <a:ext cx="75" cy="98"/>
            </a:xfrm>
            <a:custGeom>
              <a:avLst/>
              <a:gdLst>
                <a:gd name="T0" fmla="*/ 14 w 91"/>
                <a:gd name="T1" fmla="*/ 80 h 120"/>
                <a:gd name="T2" fmla="*/ 14 w 91"/>
                <a:gd name="T3" fmla="*/ 80 h 120"/>
                <a:gd name="T4" fmla="*/ 19 w 91"/>
                <a:gd name="T5" fmla="*/ 96 h 120"/>
                <a:gd name="T6" fmla="*/ 46 w 91"/>
                <a:gd name="T7" fmla="*/ 107 h 120"/>
                <a:gd name="T8" fmla="*/ 62 w 91"/>
                <a:gd name="T9" fmla="*/ 105 h 120"/>
                <a:gd name="T10" fmla="*/ 76 w 91"/>
                <a:gd name="T11" fmla="*/ 87 h 120"/>
                <a:gd name="T12" fmla="*/ 70 w 91"/>
                <a:gd name="T13" fmla="*/ 74 h 120"/>
                <a:gd name="T14" fmla="*/ 51 w 91"/>
                <a:gd name="T15" fmla="*/ 67 h 120"/>
                <a:gd name="T16" fmla="*/ 36 w 91"/>
                <a:gd name="T17" fmla="*/ 64 h 120"/>
                <a:gd name="T18" fmla="*/ 14 w 91"/>
                <a:gd name="T19" fmla="*/ 56 h 120"/>
                <a:gd name="T20" fmla="*/ 4 w 91"/>
                <a:gd name="T21" fmla="*/ 35 h 120"/>
                <a:gd name="T22" fmla="*/ 14 w 91"/>
                <a:gd name="T23" fmla="*/ 10 h 120"/>
                <a:gd name="T24" fmla="*/ 44 w 91"/>
                <a:gd name="T25" fmla="*/ 0 h 120"/>
                <a:gd name="T26" fmla="*/ 75 w 91"/>
                <a:gd name="T27" fmla="*/ 9 h 120"/>
                <a:gd name="T28" fmla="*/ 87 w 91"/>
                <a:gd name="T29" fmla="*/ 36 h 120"/>
                <a:gd name="T30" fmla="*/ 73 w 91"/>
                <a:gd name="T31" fmla="*/ 36 h 120"/>
                <a:gd name="T32" fmla="*/ 68 w 91"/>
                <a:gd name="T33" fmla="*/ 22 h 120"/>
                <a:gd name="T34" fmla="*/ 44 w 91"/>
                <a:gd name="T35" fmla="*/ 13 h 120"/>
                <a:gd name="T36" fmla="*/ 24 w 91"/>
                <a:gd name="T37" fmla="*/ 19 h 120"/>
                <a:gd name="T38" fmla="*/ 18 w 91"/>
                <a:gd name="T39" fmla="*/ 32 h 120"/>
                <a:gd name="T40" fmla="*/ 25 w 91"/>
                <a:gd name="T41" fmla="*/ 45 h 120"/>
                <a:gd name="T42" fmla="*/ 46 w 91"/>
                <a:gd name="T43" fmla="*/ 51 h 120"/>
                <a:gd name="T44" fmla="*/ 62 w 91"/>
                <a:gd name="T45" fmla="*/ 54 h 120"/>
                <a:gd name="T46" fmla="*/ 80 w 91"/>
                <a:gd name="T47" fmla="*/ 62 h 120"/>
                <a:gd name="T48" fmla="*/ 91 w 91"/>
                <a:gd name="T49" fmla="*/ 85 h 120"/>
                <a:gd name="T50" fmla="*/ 77 w 91"/>
                <a:gd name="T51" fmla="*/ 112 h 120"/>
                <a:gd name="T52" fmla="*/ 45 w 91"/>
                <a:gd name="T53" fmla="*/ 120 h 120"/>
                <a:gd name="T54" fmla="*/ 12 w 91"/>
                <a:gd name="T55" fmla="*/ 109 h 120"/>
                <a:gd name="T56" fmla="*/ 0 w 91"/>
                <a:gd name="T57" fmla="*/ 80 h 120"/>
                <a:gd name="T58" fmla="*/ 14 w 91"/>
                <a:gd name="T59" fmla="*/ 80 h 120"/>
                <a:gd name="T60" fmla="*/ 45 w 91"/>
                <a:gd name="T61" fmla="*/ 0 h 120"/>
                <a:gd name="T62" fmla="*/ 45 w 91"/>
                <a:gd name="T63" fmla="*/ 0 h 120"/>
                <a:gd name="T64" fmla="*/ 45 w 91"/>
                <a:gd name="T65"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1" h="120">
                  <a:moveTo>
                    <a:pt x="14" y="80"/>
                  </a:moveTo>
                  <a:lnTo>
                    <a:pt x="14" y="80"/>
                  </a:lnTo>
                  <a:cubicBezTo>
                    <a:pt x="15" y="86"/>
                    <a:pt x="16" y="92"/>
                    <a:pt x="19" y="96"/>
                  </a:cubicBezTo>
                  <a:cubicBezTo>
                    <a:pt x="24" y="103"/>
                    <a:pt x="33" y="107"/>
                    <a:pt x="46" y="107"/>
                  </a:cubicBezTo>
                  <a:cubicBezTo>
                    <a:pt x="52" y="107"/>
                    <a:pt x="57" y="106"/>
                    <a:pt x="62" y="105"/>
                  </a:cubicBezTo>
                  <a:cubicBezTo>
                    <a:pt x="71" y="101"/>
                    <a:pt x="76" y="96"/>
                    <a:pt x="76" y="87"/>
                  </a:cubicBezTo>
                  <a:cubicBezTo>
                    <a:pt x="76" y="81"/>
                    <a:pt x="74" y="77"/>
                    <a:pt x="70" y="74"/>
                  </a:cubicBezTo>
                  <a:cubicBezTo>
                    <a:pt x="66" y="72"/>
                    <a:pt x="60" y="69"/>
                    <a:pt x="51" y="67"/>
                  </a:cubicBezTo>
                  <a:lnTo>
                    <a:pt x="36" y="64"/>
                  </a:lnTo>
                  <a:cubicBezTo>
                    <a:pt x="26" y="62"/>
                    <a:pt x="19" y="59"/>
                    <a:pt x="14" y="56"/>
                  </a:cubicBezTo>
                  <a:cubicBezTo>
                    <a:pt x="7" y="52"/>
                    <a:pt x="4" y="44"/>
                    <a:pt x="4" y="35"/>
                  </a:cubicBezTo>
                  <a:cubicBezTo>
                    <a:pt x="4" y="25"/>
                    <a:pt x="7" y="16"/>
                    <a:pt x="14" y="10"/>
                  </a:cubicBezTo>
                  <a:cubicBezTo>
                    <a:pt x="21" y="3"/>
                    <a:pt x="31" y="0"/>
                    <a:pt x="44" y="0"/>
                  </a:cubicBezTo>
                  <a:cubicBezTo>
                    <a:pt x="56" y="0"/>
                    <a:pt x="66" y="3"/>
                    <a:pt x="75" y="9"/>
                  </a:cubicBezTo>
                  <a:cubicBezTo>
                    <a:pt x="83" y="14"/>
                    <a:pt x="87" y="24"/>
                    <a:pt x="87" y="36"/>
                  </a:cubicBezTo>
                  <a:lnTo>
                    <a:pt x="73" y="36"/>
                  </a:lnTo>
                  <a:cubicBezTo>
                    <a:pt x="72" y="30"/>
                    <a:pt x="70" y="25"/>
                    <a:pt x="68" y="22"/>
                  </a:cubicBezTo>
                  <a:cubicBezTo>
                    <a:pt x="63" y="16"/>
                    <a:pt x="55" y="13"/>
                    <a:pt x="44" y="13"/>
                  </a:cubicBezTo>
                  <a:cubicBezTo>
                    <a:pt x="35" y="13"/>
                    <a:pt x="28" y="15"/>
                    <a:pt x="24" y="19"/>
                  </a:cubicBezTo>
                  <a:cubicBezTo>
                    <a:pt x="20" y="23"/>
                    <a:pt x="18" y="27"/>
                    <a:pt x="18" y="32"/>
                  </a:cubicBezTo>
                  <a:cubicBezTo>
                    <a:pt x="18" y="38"/>
                    <a:pt x="21" y="42"/>
                    <a:pt x="25" y="45"/>
                  </a:cubicBezTo>
                  <a:cubicBezTo>
                    <a:pt x="28" y="46"/>
                    <a:pt x="35" y="48"/>
                    <a:pt x="46" y="51"/>
                  </a:cubicBezTo>
                  <a:lnTo>
                    <a:pt x="62" y="54"/>
                  </a:lnTo>
                  <a:cubicBezTo>
                    <a:pt x="70" y="56"/>
                    <a:pt x="76" y="59"/>
                    <a:pt x="80" y="62"/>
                  </a:cubicBezTo>
                  <a:cubicBezTo>
                    <a:pt x="87" y="67"/>
                    <a:pt x="91" y="75"/>
                    <a:pt x="91" y="85"/>
                  </a:cubicBezTo>
                  <a:cubicBezTo>
                    <a:pt x="91" y="98"/>
                    <a:pt x="86" y="107"/>
                    <a:pt x="77" y="112"/>
                  </a:cubicBezTo>
                  <a:cubicBezTo>
                    <a:pt x="68" y="117"/>
                    <a:pt x="57" y="120"/>
                    <a:pt x="45" y="120"/>
                  </a:cubicBezTo>
                  <a:cubicBezTo>
                    <a:pt x="31" y="120"/>
                    <a:pt x="20" y="117"/>
                    <a:pt x="12" y="109"/>
                  </a:cubicBezTo>
                  <a:cubicBezTo>
                    <a:pt x="4" y="102"/>
                    <a:pt x="0" y="92"/>
                    <a:pt x="0" y="80"/>
                  </a:cubicBezTo>
                  <a:lnTo>
                    <a:pt x="14" y="80"/>
                  </a:lnTo>
                  <a:close/>
                  <a:moveTo>
                    <a:pt x="45" y="0"/>
                  </a:moveTo>
                  <a:lnTo>
                    <a:pt x="45" y="0"/>
                  </a:lnTo>
                  <a:lnTo>
                    <a:pt x="45"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11" name="Freeform 6">
              <a:extLst>
                <a:ext uri="{FF2B5EF4-FFF2-40B4-BE49-F238E27FC236}">
                  <a16:creationId xmlns:a16="http://schemas.microsoft.com/office/drawing/2014/main" id="{0CA4478D-49BB-4CF2-9C18-FC2C6663D63D}"/>
                </a:ext>
              </a:extLst>
            </p:cNvPr>
            <p:cNvSpPr>
              <a:spLocks noEditPoints="1"/>
            </p:cNvSpPr>
            <p:nvPr/>
          </p:nvSpPr>
          <p:spPr bwMode="auto">
            <a:xfrm>
              <a:off x="2116" y="3433"/>
              <a:ext cx="63" cy="72"/>
            </a:xfrm>
            <a:custGeom>
              <a:avLst/>
              <a:gdLst>
                <a:gd name="T0" fmla="*/ 39 w 78"/>
                <a:gd name="T1" fmla="*/ 77 h 89"/>
                <a:gd name="T2" fmla="*/ 39 w 78"/>
                <a:gd name="T3" fmla="*/ 77 h 89"/>
                <a:gd name="T4" fmla="*/ 58 w 78"/>
                <a:gd name="T5" fmla="*/ 66 h 89"/>
                <a:gd name="T6" fmla="*/ 63 w 78"/>
                <a:gd name="T7" fmla="*/ 43 h 89"/>
                <a:gd name="T8" fmla="*/ 60 w 78"/>
                <a:gd name="T9" fmla="*/ 24 h 89"/>
                <a:gd name="T10" fmla="*/ 39 w 78"/>
                <a:gd name="T11" fmla="*/ 12 h 89"/>
                <a:gd name="T12" fmla="*/ 21 w 78"/>
                <a:gd name="T13" fmla="*/ 22 h 89"/>
                <a:gd name="T14" fmla="*/ 15 w 78"/>
                <a:gd name="T15" fmla="*/ 46 h 89"/>
                <a:gd name="T16" fmla="*/ 21 w 78"/>
                <a:gd name="T17" fmla="*/ 68 h 89"/>
                <a:gd name="T18" fmla="*/ 39 w 78"/>
                <a:gd name="T19" fmla="*/ 77 h 89"/>
                <a:gd name="T20" fmla="*/ 39 w 78"/>
                <a:gd name="T21" fmla="*/ 77 h 89"/>
                <a:gd name="T22" fmla="*/ 40 w 78"/>
                <a:gd name="T23" fmla="*/ 0 h 89"/>
                <a:gd name="T24" fmla="*/ 40 w 78"/>
                <a:gd name="T25" fmla="*/ 0 h 89"/>
                <a:gd name="T26" fmla="*/ 67 w 78"/>
                <a:gd name="T27" fmla="*/ 11 h 89"/>
                <a:gd name="T28" fmla="*/ 78 w 78"/>
                <a:gd name="T29" fmla="*/ 42 h 89"/>
                <a:gd name="T30" fmla="*/ 68 w 78"/>
                <a:gd name="T31" fmla="*/ 76 h 89"/>
                <a:gd name="T32" fmla="*/ 38 w 78"/>
                <a:gd name="T33" fmla="*/ 89 h 89"/>
                <a:gd name="T34" fmla="*/ 10 w 78"/>
                <a:gd name="T35" fmla="*/ 77 h 89"/>
                <a:gd name="T36" fmla="*/ 0 w 78"/>
                <a:gd name="T37" fmla="*/ 46 h 89"/>
                <a:gd name="T38" fmla="*/ 11 w 78"/>
                <a:gd name="T39" fmla="*/ 13 h 89"/>
                <a:gd name="T40" fmla="*/ 40 w 78"/>
                <a:gd name="T41" fmla="*/ 0 h 89"/>
                <a:gd name="T42" fmla="*/ 40 w 78"/>
                <a:gd name="T43" fmla="*/ 0 h 89"/>
                <a:gd name="T44" fmla="*/ 39 w 78"/>
                <a:gd name="T45" fmla="*/ 1 h 89"/>
                <a:gd name="T46" fmla="*/ 39 w 78"/>
                <a:gd name="T47" fmla="*/ 1 h 89"/>
                <a:gd name="T48" fmla="*/ 39 w 78"/>
                <a:gd name="T49" fmla="*/ 1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8" h="89">
                  <a:moveTo>
                    <a:pt x="39" y="77"/>
                  </a:moveTo>
                  <a:lnTo>
                    <a:pt x="39" y="77"/>
                  </a:lnTo>
                  <a:cubicBezTo>
                    <a:pt x="48" y="77"/>
                    <a:pt x="55" y="73"/>
                    <a:pt x="58" y="66"/>
                  </a:cubicBezTo>
                  <a:cubicBezTo>
                    <a:pt x="62" y="59"/>
                    <a:pt x="63" y="51"/>
                    <a:pt x="63" y="43"/>
                  </a:cubicBezTo>
                  <a:cubicBezTo>
                    <a:pt x="63" y="35"/>
                    <a:pt x="62" y="29"/>
                    <a:pt x="60" y="24"/>
                  </a:cubicBezTo>
                  <a:cubicBezTo>
                    <a:pt x="56" y="16"/>
                    <a:pt x="49" y="12"/>
                    <a:pt x="39" y="12"/>
                  </a:cubicBezTo>
                  <a:cubicBezTo>
                    <a:pt x="31" y="12"/>
                    <a:pt x="24" y="16"/>
                    <a:pt x="21" y="22"/>
                  </a:cubicBezTo>
                  <a:cubicBezTo>
                    <a:pt x="17" y="29"/>
                    <a:pt x="15" y="37"/>
                    <a:pt x="15" y="46"/>
                  </a:cubicBezTo>
                  <a:cubicBezTo>
                    <a:pt x="15" y="55"/>
                    <a:pt x="17" y="62"/>
                    <a:pt x="21" y="68"/>
                  </a:cubicBezTo>
                  <a:cubicBezTo>
                    <a:pt x="24" y="74"/>
                    <a:pt x="31" y="77"/>
                    <a:pt x="39" y="77"/>
                  </a:cubicBezTo>
                  <a:lnTo>
                    <a:pt x="39" y="77"/>
                  </a:lnTo>
                  <a:close/>
                  <a:moveTo>
                    <a:pt x="40" y="0"/>
                  </a:moveTo>
                  <a:lnTo>
                    <a:pt x="40" y="0"/>
                  </a:lnTo>
                  <a:cubicBezTo>
                    <a:pt x="50" y="0"/>
                    <a:pt x="59" y="4"/>
                    <a:pt x="67" y="11"/>
                  </a:cubicBezTo>
                  <a:cubicBezTo>
                    <a:pt x="74" y="18"/>
                    <a:pt x="78" y="29"/>
                    <a:pt x="78" y="42"/>
                  </a:cubicBezTo>
                  <a:cubicBezTo>
                    <a:pt x="78" y="56"/>
                    <a:pt x="75" y="67"/>
                    <a:pt x="68" y="76"/>
                  </a:cubicBezTo>
                  <a:cubicBezTo>
                    <a:pt x="62" y="84"/>
                    <a:pt x="51" y="89"/>
                    <a:pt x="38" y="89"/>
                  </a:cubicBezTo>
                  <a:cubicBezTo>
                    <a:pt x="26" y="89"/>
                    <a:pt x="17" y="85"/>
                    <a:pt x="10" y="77"/>
                  </a:cubicBezTo>
                  <a:cubicBezTo>
                    <a:pt x="4" y="70"/>
                    <a:pt x="0" y="59"/>
                    <a:pt x="0" y="46"/>
                  </a:cubicBezTo>
                  <a:cubicBezTo>
                    <a:pt x="0" y="32"/>
                    <a:pt x="4" y="21"/>
                    <a:pt x="11" y="13"/>
                  </a:cubicBezTo>
                  <a:cubicBezTo>
                    <a:pt x="18" y="4"/>
                    <a:pt x="28" y="0"/>
                    <a:pt x="40" y="0"/>
                  </a:cubicBezTo>
                  <a:lnTo>
                    <a:pt x="40" y="0"/>
                  </a:lnTo>
                  <a:close/>
                  <a:moveTo>
                    <a:pt x="39" y="1"/>
                  </a:moveTo>
                  <a:lnTo>
                    <a:pt x="39" y="1"/>
                  </a:lnTo>
                  <a:lnTo>
                    <a:pt x="39" y="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12" name="Freeform 7">
              <a:extLst>
                <a:ext uri="{FF2B5EF4-FFF2-40B4-BE49-F238E27FC236}">
                  <a16:creationId xmlns:a16="http://schemas.microsoft.com/office/drawing/2014/main" id="{4BA3485C-1A81-470D-9CE4-92B287DBC2DE}"/>
                </a:ext>
              </a:extLst>
            </p:cNvPr>
            <p:cNvSpPr>
              <a:spLocks noEditPoints="1"/>
            </p:cNvSpPr>
            <p:nvPr/>
          </p:nvSpPr>
          <p:spPr bwMode="auto">
            <a:xfrm>
              <a:off x="2188" y="3433"/>
              <a:ext cx="59" cy="72"/>
            </a:xfrm>
            <a:custGeom>
              <a:avLst/>
              <a:gdLst>
                <a:gd name="T0" fmla="*/ 38 w 72"/>
                <a:gd name="T1" fmla="*/ 0 h 88"/>
                <a:gd name="T2" fmla="*/ 38 w 72"/>
                <a:gd name="T3" fmla="*/ 0 h 88"/>
                <a:gd name="T4" fmla="*/ 61 w 72"/>
                <a:gd name="T5" fmla="*/ 7 h 88"/>
                <a:gd name="T6" fmla="*/ 72 w 72"/>
                <a:gd name="T7" fmla="*/ 31 h 88"/>
                <a:gd name="T8" fmla="*/ 58 w 72"/>
                <a:gd name="T9" fmla="*/ 31 h 88"/>
                <a:gd name="T10" fmla="*/ 52 w 72"/>
                <a:gd name="T11" fmla="*/ 18 h 88"/>
                <a:gd name="T12" fmla="*/ 38 w 72"/>
                <a:gd name="T13" fmla="*/ 13 h 88"/>
                <a:gd name="T14" fmla="*/ 19 w 72"/>
                <a:gd name="T15" fmla="*/ 26 h 88"/>
                <a:gd name="T16" fmla="*/ 15 w 72"/>
                <a:gd name="T17" fmla="*/ 47 h 88"/>
                <a:gd name="T18" fmla="*/ 21 w 72"/>
                <a:gd name="T19" fmla="*/ 68 h 88"/>
                <a:gd name="T20" fmla="*/ 37 w 72"/>
                <a:gd name="T21" fmla="*/ 76 h 88"/>
                <a:gd name="T22" fmla="*/ 51 w 72"/>
                <a:gd name="T23" fmla="*/ 71 h 88"/>
                <a:gd name="T24" fmla="*/ 58 w 72"/>
                <a:gd name="T25" fmla="*/ 56 h 88"/>
                <a:gd name="T26" fmla="*/ 72 w 72"/>
                <a:gd name="T27" fmla="*/ 56 h 88"/>
                <a:gd name="T28" fmla="*/ 60 w 72"/>
                <a:gd name="T29" fmla="*/ 81 h 88"/>
                <a:gd name="T30" fmla="*/ 36 w 72"/>
                <a:gd name="T31" fmla="*/ 88 h 88"/>
                <a:gd name="T32" fmla="*/ 10 w 72"/>
                <a:gd name="T33" fmla="*/ 76 h 88"/>
                <a:gd name="T34" fmla="*/ 0 w 72"/>
                <a:gd name="T35" fmla="*/ 47 h 88"/>
                <a:gd name="T36" fmla="*/ 11 w 72"/>
                <a:gd name="T37" fmla="*/ 12 h 88"/>
                <a:gd name="T38" fmla="*/ 38 w 72"/>
                <a:gd name="T39" fmla="*/ 0 h 88"/>
                <a:gd name="T40" fmla="*/ 38 w 72"/>
                <a:gd name="T41" fmla="*/ 0 h 88"/>
                <a:gd name="T42" fmla="*/ 36 w 72"/>
                <a:gd name="T43" fmla="*/ 1 h 88"/>
                <a:gd name="T44" fmla="*/ 36 w 72"/>
                <a:gd name="T45" fmla="*/ 1 h 88"/>
                <a:gd name="T46" fmla="*/ 36 w 72"/>
                <a:gd name="T47" fmla="*/ 1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2" h="88">
                  <a:moveTo>
                    <a:pt x="38" y="0"/>
                  </a:moveTo>
                  <a:lnTo>
                    <a:pt x="38" y="0"/>
                  </a:lnTo>
                  <a:cubicBezTo>
                    <a:pt x="47" y="0"/>
                    <a:pt x="55" y="3"/>
                    <a:pt x="61" y="7"/>
                  </a:cubicBezTo>
                  <a:cubicBezTo>
                    <a:pt x="67" y="12"/>
                    <a:pt x="70" y="19"/>
                    <a:pt x="72" y="31"/>
                  </a:cubicBezTo>
                  <a:lnTo>
                    <a:pt x="58" y="31"/>
                  </a:lnTo>
                  <a:cubicBezTo>
                    <a:pt x="57" y="25"/>
                    <a:pt x="55" y="21"/>
                    <a:pt x="52" y="18"/>
                  </a:cubicBezTo>
                  <a:cubicBezTo>
                    <a:pt x="49" y="14"/>
                    <a:pt x="45" y="13"/>
                    <a:pt x="38" y="13"/>
                  </a:cubicBezTo>
                  <a:cubicBezTo>
                    <a:pt x="29" y="13"/>
                    <a:pt x="23" y="17"/>
                    <a:pt x="19" y="26"/>
                  </a:cubicBezTo>
                  <a:cubicBezTo>
                    <a:pt x="16" y="31"/>
                    <a:pt x="15" y="38"/>
                    <a:pt x="15" y="47"/>
                  </a:cubicBezTo>
                  <a:cubicBezTo>
                    <a:pt x="15" y="55"/>
                    <a:pt x="17" y="62"/>
                    <a:pt x="21" y="68"/>
                  </a:cubicBezTo>
                  <a:cubicBezTo>
                    <a:pt x="24" y="73"/>
                    <a:pt x="30" y="76"/>
                    <a:pt x="37" y="76"/>
                  </a:cubicBezTo>
                  <a:cubicBezTo>
                    <a:pt x="43" y="76"/>
                    <a:pt x="48" y="75"/>
                    <a:pt x="51" y="71"/>
                  </a:cubicBezTo>
                  <a:cubicBezTo>
                    <a:pt x="54" y="67"/>
                    <a:pt x="57" y="63"/>
                    <a:pt x="58" y="56"/>
                  </a:cubicBezTo>
                  <a:lnTo>
                    <a:pt x="72" y="56"/>
                  </a:lnTo>
                  <a:cubicBezTo>
                    <a:pt x="70" y="67"/>
                    <a:pt x="66" y="75"/>
                    <a:pt x="60" y="81"/>
                  </a:cubicBezTo>
                  <a:cubicBezTo>
                    <a:pt x="54" y="86"/>
                    <a:pt x="46" y="88"/>
                    <a:pt x="36" y="88"/>
                  </a:cubicBezTo>
                  <a:cubicBezTo>
                    <a:pt x="25" y="88"/>
                    <a:pt x="17" y="84"/>
                    <a:pt x="10" y="76"/>
                  </a:cubicBezTo>
                  <a:cubicBezTo>
                    <a:pt x="4" y="68"/>
                    <a:pt x="0" y="58"/>
                    <a:pt x="0" y="47"/>
                  </a:cubicBezTo>
                  <a:cubicBezTo>
                    <a:pt x="0" y="32"/>
                    <a:pt x="4" y="21"/>
                    <a:pt x="11" y="12"/>
                  </a:cubicBezTo>
                  <a:cubicBezTo>
                    <a:pt x="18" y="4"/>
                    <a:pt x="27" y="0"/>
                    <a:pt x="38" y="0"/>
                  </a:cubicBezTo>
                  <a:lnTo>
                    <a:pt x="38" y="0"/>
                  </a:lnTo>
                  <a:close/>
                  <a:moveTo>
                    <a:pt x="36" y="1"/>
                  </a:moveTo>
                  <a:lnTo>
                    <a:pt x="36" y="1"/>
                  </a:lnTo>
                  <a:lnTo>
                    <a:pt x="36" y="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13" name="Freeform 8">
              <a:extLst>
                <a:ext uri="{FF2B5EF4-FFF2-40B4-BE49-F238E27FC236}">
                  <a16:creationId xmlns:a16="http://schemas.microsoft.com/office/drawing/2014/main" id="{9C98FE0E-950D-4823-92B6-2BAC792644E0}"/>
                </a:ext>
              </a:extLst>
            </p:cNvPr>
            <p:cNvSpPr>
              <a:spLocks noEditPoints="1"/>
            </p:cNvSpPr>
            <p:nvPr/>
          </p:nvSpPr>
          <p:spPr bwMode="auto">
            <a:xfrm>
              <a:off x="2259" y="3410"/>
              <a:ext cx="11" cy="93"/>
            </a:xfrm>
            <a:custGeom>
              <a:avLst/>
              <a:gdLst>
                <a:gd name="T0" fmla="*/ 0 w 14"/>
                <a:gd name="T1" fmla="*/ 31 h 114"/>
                <a:gd name="T2" fmla="*/ 0 w 14"/>
                <a:gd name="T3" fmla="*/ 31 h 114"/>
                <a:gd name="T4" fmla="*/ 14 w 14"/>
                <a:gd name="T5" fmla="*/ 31 h 114"/>
                <a:gd name="T6" fmla="*/ 14 w 14"/>
                <a:gd name="T7" fmla="*/ 114 h 114"/>
                <a:gd name="T8" fmla="*/ 0 w 14"/>
                <a:gd name="T9" fmla="*/ 114 h 114"/>
                <a:gd name="T10" fmla="*/ 0 w 14"/>
                <a:gd name="T11" fmla="*/ 31 h 114"/>
                <a:gd name="T12" fmla="*/ 0 w 14"/>
                <a:gd name="T13" fmla="*/ 0 h 114"/>
                <a:gd name="T14" fmla="*/ 0 w 14"/>
                <a:gd name="T15" fmla="*/ 0 h 114"/>
                <a:gd name="T16" fmla="*/ 14 w 14"/>
                <a:gd name="T17" fmla="*/ 0 h 114"/>
                <a:gd name="T18" fmla="*/ 14 w 14"/>
                <a:gd name="T19" fmla="*/ 16 h 114"/>
                <a:gd name="T20" fmla="*/ 0 w 14"/>
                <a:gd name="T21" fmla="*/ 16 h 114"/>
                <a:gd name="T22" fmla="*/ 0 w 14"/>
                <a:gd name="T2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 h="114">
                  <a:moveTo>
                    <a:pt x="0" y="31"/>
                  </a:moveTo>
                  <a:lnTo>
                    <a:pt x="0" y="31"/>
                  </a:lnTo>
                  <a:lnTo>
                    <a:pt x="14" y="31"/>
                  </a:lnTo>
                  <a:lnTo>
                    <a:pt x="14" y="114"/>
                  </a:lnTo>
                  <a:lnTo>
                    <a:pt x="0" y="114"/>
                  </a:lnTo>
                  <a:lnTo>
                    <a:pt x="0" y="31"/>
                  </a:lnTo>
                  <a:close/>
                  <a:moveTo>
                    <a:pt x="0" y="0"/>
                  </a:moveTo>
                  <a:lnTo>
                    <a:pt x="0" y="0"/>
                  </a:lnTo>
                  <a:lnTo>
                    <a:pt x="14" y="0"/>
                  </a:lnTo>
                  <a:lnTo>
                    <a:pt x="14" y="16"/>
                  </a:lnTo>
                  <a:lnTo>
                    <a:pt x="0" y="16"/>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14" name="Freeform 9">
              <a:extLst>
                <a:ext uri="{FF2B5EF4-FFF2-40B4-BE49-F238E27FC236}">
                  <a16:creationId xmlns:a16="http://schemas.microsoft.com/office/drawing/2014/main" id="{771B5756-7FEA-4027-81D9-BAEF6548F87F}"/>
                </a:ext>
              </a:extLst>
            </p:cNvPr>
            <p:cNvSpPr>
              <a:spLocks noEditPoints="1"/>
            </p:cNvSpPr>
            <p:nvPr/>
          </p:nvSpPr>
          <p:spPr bwMode="auto">
            <a:xfrm>
              <a:off x="2283" y="3433"/>
              <a:ext cx="63" cy="72"/>
            </a:xfrm>
            <a:custGeom>
              <a:avLst/>
              <a:gdLst>
                <a:gd name="T0" fmla="*/ 39 w 77"/>
                <a:gd name="T1" fmla="*/ 77 h 89"/>
                <a:gd name="T2" fmla="*/ 39 w 77"/>
                <a:gd name="T3" fmla="*/ 77 h 89"/>
                <a:gd name="T4" fmla="*/ 58 w 77"/>
                <a:gd name="T5" fmla="*/ 66 h 89"/>
                <a:gd name="T6" fmla="*/ 63 w 77"/>
                <a:gd name="T7" fmla="*/ 43 h 89"/>
                <a:gd name="T8" fmla="*/ 59 w 77"/>
                <a:gd name="T9" fmla="*/ 24 h 89"/>
                <a:gd name="T10" fmla="*/ 39 w 77"/>
                <a:gd name="T11" fmla="*/ 12 h 89"/>
                <a:gd name="T12" fmla="*/ 20 w 77"/>
                <a:gd name="T13" fmla="*/ 22 h 89"/>
                <a:gd name="T14" fmla="*/ 14 w 77"/>
                <a:gd name="T15" fmla="*/ 46 h 89"/>
                <a:gd name="T16" fmla="*/ 20 w 77"/>
                <a:gd name="T17" fmla="*/ 68 h 89"/>
                <a:gd name="T18" fmla="*/ 39 w 77"/>
                <a:gd name="T19" fmla="*/ 77 h 89"/>
                <a:gd name="T20" fmla="*/ 39 w 77"/>
                <a:gd name="T21" fmla="*/ 77 h 89"/>
                <a:gd name="T22" fmla="*/ 39 w 77"/>
                <a:gd name="T23" fmla="*/ 0 h 89"/>
                <a:gd name="T24" fmla="*/ 39 w 77"/>
                <a:gd name="T25" fmla="*/ 0 h 89"/>
                <a:gd name="T26" fmla="*/ 66 w 77"/>
                <a:gd name="T27" fmla="*/ 11 h 89"/>
                <a:gd name="T28" fmla="*/ 77 w 77"/>
                <a:gd name="T29" fmla="*/ 42 h 89"/>
                <a:gd name="T30" fmla="*/ 68 w 77"/>
                <a:gd name="T31" fmla="*/ 76 h 89"/>
                <a:gd name="T32" fmla="*/ 37 w 77"/>
                <a:gd name="T33" fmla="*/ 89 h 89"/>
                <a:gd name="T34" fmla="*/ 10 w 77"/>
                <a:gd name="T35" fmla="*/ 77 h 89"/>
                <a:gd name="T36" fmla="*/ 0 w 77"/>
                <a:gd name="T37" fmla="*/ 46 h 89"/>
                <a:gd name="T38" fmla="*/ 11 w 77"/>
                <a:gd name="T39" fmla="*/ 13 h 89"/>
                <a:gd name="T40" fmla="*/ 39 w 77"/>
                <a:gd name="T41" fmla="*/ 0 h 89"/>
                <a:gd name="T42" fmla="*/ 39 w 77"/>
                <a:gd name="T43" fmla="*/ 0 h 89"/>
                <a:gd name="T44" fmla="*/ 39 w 77"/>
                <a:gd name="T45" fmla="*/ 1 h 89"/>
                <a:gd name="T46" fmla="*/ 39 w 77"/>
                <a:gd name="T47" fmla="*/ 1 h 89"/>
                <a:gd name="T48" fmla="*/ 39 w 77"/>
                <a:gd name="T49" fmla="*/ 1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7" h="89">
                  <a:moveTo>
                    <a:pt x="39" y="77"/>
                  </a:moveTo>
                  <a:lnTo>
                    <a:pt x="39" y="77"/>
                  </a:lnTo>
                  <a:cubicBezTo>
                    <a:pt x="48" y="77"/>
                    <a:pt x="54" y="73"/>
                    <a:pt x="58" y="66"/>
                  </a:cubicBezTo>
                  <a:cubicBezTo>
                    <a:pt x="61" y="59"/>
                    <a:pt x="63" y="51"/>
                    <a:pt x="63" y="43"/>
                  </a:cubicBezTo>
                  <a:cubicBezTo>
                    <a:pt x="63" y="35"/>
                    <a:pt x="62" y="29"/>
                    <a:pt x="59" y="24"/>
                  </a:cubicBezTo>
                  <a:cubicBezTo>
                    <a:pt x="55" y="16"/>
                    <a:pt x="48" y="12"/>
                    <a:pt x="39" y="12"/>
                  </a:cubicBezTo>
                  <a:cubicBezTo>
                    <a:pt x="30" y="12"/>
                    <a:pt x="24" y="16"/>
                    <a:pt x="20" y="22"/>
                  </a:cubicBezTo>
                  <a:cubicBezTo>
                    <a:pt x="16" y="29"/>
                    <a:pt x="14" y="37"/>
                    <a:pt x="14" y="46"/>
                  </a:cubicBezTo>
                  <a:cubicBezTo>
                    <a:pt x="14" y="55"/>
                    <a:pt x="16" y="62"/>
                    <a:pt x="20" y="68"/>
                  </a:cubicBezTo>
                  <a:cubicBezTo>
                    <a:pt x="24" y="74"/>
                    <a:pt x="30" y="77"/>
                    <a:pt x="39" y="77"/>
                  </a:cubicBezTo>
                  <a:lnTo>
                    <a:pt x="39" y="77"/>
                  </a:lnTo>
                  <a:close/>
                  <a:moveTo>
                    <a:pt x="39" y="0"/>
                  </a:moveTo>
                  <a:lnTo>
                    <a:pt x="39" y="0"/>
                  </a:lnTo>
                  <a:cubicBezTo>
                    <a:pt x="50" y="0"/>
                    <a:pt x="59" y="4"/>
                    <a:pt x="66" y="11"/>
                  </a:cubicBezTo>
                  <a:cubicBezTo>
                    <a:pt x="74" y="18"/>
                    <a:pt x="77" y="29"/>
                    <a:pt x="77" y="42"/>
                  </a:cubicBezTo>
                  <a:cubicBezTo>
                    <a:pt x="77" y="56"/>
                    <a:pt x="74" y="67"/>
                    <a:pt x="68" y="76"/>
                  </a:cubicBezTo>
                  <a:cubicBezTo>
                    <a:pt x="61" y="84"/>
                    <a:pt x="51" y="89"/>
                    <a:pt x="37" y="89"/>
                  </a:cubicBezTo>
                  <a:cubicBezTo>
                    <a:pt x="26" y="89"/>
                    <a:pt x="17" y="85"/>
                    <a:pt x="10" y="77"/>
                  </a:cubicBezTo>
                  <a:cubicBezTo>
                    <a:pt x="3" y="70"/>
                    <a:pt x="0" y="59"/>
                    <a:pt x="0" y="46"/>
                  </a:cubicBezTo>
                  <a:cubicBezTo>
                    <a:pt x="0" y="32"/>
                    <a:pt x="3" y="21"/>
                    <a:pt x="11" y="13"/>
                  </a:cubicBezTo>
                  <a:cubicBezTo>
                    <a:pt x="18" y="4"/>
                    <a:pt x="27" y="0"/>
                    <a:pt x="39" y="0"/>
                  </a:cubicBezTo>
                  <a:lnTo>
                    <a:pt x="39" y="0"/>
                  </a:lnTo>
                  <a:close/>
                  <a:moveTo>
                    <a:pt x="39" y="1"/>
                  </a:moveTo>
                  <a:lnTo>
                    <a:pt x="39" y="1"/>
                  </a:lnTo>
                  <a:lnTo>
                    <a:pt x="39" y="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15" name="Freeform 10">
              <a:extLst>
                <a:ext uri="{FF2B5EF4-FFF2-40B4-BE49-F238E27FC236}">
                  <a16:creationId xmlns:a16="http://schemas.microsoft.com/office/drawing/2014/main" id="{A57E00EB-824C-438E-B985-EC77059E7DCD}"/>
                </a:ext>
              </a:extLst>
            </p:cNvPr>
            <p:cNvSpPr>
              <a:spLocks/>
            </p:cNvSpPr>
            <p:nvPr/>
          </p:nvSpPr>
          <p:spPr bwMode="auto">
            <a:xfrm>
              <a:off x="2107" y="2961"/>
              <a:ext cx="162" cy="161"/>
            </a:xfrm>
            <a:custGeom>
              <a:avLst/>
              <a:gdLst>
                <a:gd name="T0" fmla="*/ 163 w 198"/>
                <a:gd name="T1" fmla="*/ 35 h 197"/>
                <a:gd name="T2" fmla="*/ 163 w 198"/>
                <a:gd name="T3" fmla="*/ 35 h 197"/>
                <a:gd name="T4" fmla="*/ 163 w 198"/>
                <a:gd name="T5" fmla="*/ 162 h 197"/>
                <a:gd name="T6" fmla="*/ 36 w 198"/>
                <a:gd name="T7" fmla="*/ 162 h 197"/>
                <a:gd name="T8" fmla="*/ 36 w 198"/>
                <a:gd name="T9" fmla="*/ 35 h 197"/>
                <a:gd name="T10" fmla="*/ 163 w 198"/>
                <a:gd name="T11" fmla="*/ 35 h 197"/>
              </a:gdLst>
              <a:ahLst/>
              <a:cxnLst>
                <a:cxn ang="0">
                  <a:pos x="T0" y="T1"/>
                </a:cxn>
                <a:cxn ang="0">
                  <a:pos x="T2" y="T3"/>
                </a:cxn>
                <a:cxn ang="0">
                  <a:pos x="T4" y="T5"/>
                </a:cxn>
                <a:cxn ang="0">
                  <a:pos x="T6" y="T7"/>
                </a:cxn>
                <a:cxn ang="0">
                  <a:pos x="T8" y="T9"/>
                </a:cxn>
                <a:cxn ang="0">
                  <a:pos x="T10" y="T11"/>
                </a:cxn>
              </a:cxnLst>
              <a:rect l="0" t="0" r="r" b="b"/>
              <a:pathLst>
                <a:path w="198" h="197">
                  <a:moveTo>
                    <a:pt x="163" y="35"/>
                  </a:moveTo>
                  <a:lnTo>
                    <a:pt x="163" y="35"/>
                  </a:lnTo>
                  <a:cubicBezTo>
                    <a:pt x="198" y="70"/>
                    <a:pt x="198" y="127"/>
                    <a:pt x="163" y="162"/>
                  </a:cubicBezTo>
                  <a:cubicBezTo>
                    <a:pt x="128" y="197"/>
                    <a:pt x="71" y="197"/>
                    <a:pt x="36" y="162"/>
                  </a:cubicBezTo>
                  <a:cubicBezTo>
                    <a:pt x="0" y="127"/>
                    <a:pt x="0" y="70"/>
                    <a:pt x="36" y="35"/>
                  </a:cubicBezTo>
                  <a:cubicBezTo>
                    <a:pt x="71" y="0"/>
                    <a:pt x="128" y="0"/>
                    <a:pt x="163" y="35"/>
                  </a:cubicBezTo>
                  <a:close/>
                </a:path>
              </a:pathLst>
            </a:custGeom>
            <a:solidFill>
              <a:srgbClr val="FFFFFF"/>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16" name="Freeform 11">
              <a:extLst>
                <a:ext uri="{FF2B5EF4-FFF2-40B4-BE49-F238E27FC236}">
                  <a16:creationId xmlns:a16="http://schemas.microsoft.com/office/drawing/2014/main" id="{411BBA6E-93CA-43AD-BBA0-B26F62BD895E}"/>
                </a:ext>
              </a:extLst>
            </p:cNvPr>
            <p:cNvSpPr>
              <a:spLocks/>
            </p:cNvSpPr>
            <p:nvPr/>
          </p:nvSpPr>
          <p:spPr bwMode="auto">
            <a:xfrm>
              <a:off x="2107" y="2961"/>
              <a:ext cx="162" cy="161"/>
            </a:xfrm>
            <a:custGeom>
              <a:avLst/>
              <a:gdLst>
                <a:gd name="T0" fmla="*/ 163 w 198"/>
                <a:gd name="T1" fmla="*/ 35 h 197"/>
                <a:gd name="T2" fmla="*/ 163 w 198"/>
                <a:gd name="T3" fmla="*/ 35 h 197"/>
                <a:gd name="T4" fmla="*/ 163 w 198"/>
                <a:gd name="T5" fmla="*/ 162 h 197"/>
                <a:gd name="T6" fmla="*/ 36 w 198"/>
                <a:gd name="T7" fmla="*/ 162 h 197"/>
                <a:gd name="T8" fmla="*/ 36 w 198"/>
                <a:gd name="T9" fmla="*/ 35 h 197"/>
                <a:gd name="T10" fmla="*/ 163 w 198"/>
                <a:gd name="T11" fmla="*/ 35 h 197"/>
              </a:gdLst>
              <a:ahLst/>
              <a:cxnLst>
                <a:cxn ang="0">
                  <a:pos x="T0" y="T1"/>
                </a:cxn>
                <a:cxn ang="0">
                  <a:pos x="T2" y="T3"/>
                </a:cxn>
                <a:cxn ang="0">
                  <a:pos x="T4" y="T5"/>
                </a:cxn>
                <a:cxn ang="0">
                  <a:pos x="T6" y="T7"/>
                </a:cxn>
                <a:cxn ang="0">
                  <a:pos x="T8" y="T9"/>
                </a:cxn>
                <a:cxn ang="0">
                  <a:pos x="T10" y="T11"/>
                </a:cxn>
              </a:cxnLst>
              <a:rect l="0" t="0" r="r" b="b"/>
              <a:pathLst>
                <a:path w="198" h="197">
                  <a:moveTo>
                    <a:pt x="163" y="35"/>
                  </a:moveTo>
                  <a:lnTo>
                    <a:pt x="163" y="35"/>
                  </a:lnTo>
                  <a:cubicBezTo>
                    <a:pt x="198" y="70"/>
                    <a:pt x="198" y="127"/>
                    <a:pt x="163" y="162"/>
                  </a:cubicBezTo>
                  <a:cubicBezTo>
                    <a:pt x="128" y="197"/>
                    <a:pt x="71" y="197"/>
                    <a:pt x="36" y="162"/>
                  </a:cubicBezTo>
                  <a:cubicBezTo>
                    <a:pt x="0" y="127"/>
                    <a:pt x="0" y="70"/>
                    <a:pt x="36" y="35"/>
                  </a:cubicBezTo>
                  <a:cubicBezTo>
                    <a:pt x="71" y="0"/>
                    <a:pt x="128" y="0"/>
                    <a:pt x="163" y="35"/>
                  </a:cubicBezTo>
                  <a:close/>
                </a:path>
              </a:pathLst>
            </a:custGeom>
            <a:noFill/>
            <a:ln w="17463"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a:p>
          </p:txBody>
        </p:sp>
        <p:sp>
          <p:nvSpPr>
            <p:cNvPr id="17" name="Freeform 12">
              <a:extLst>
                <a:ext uri="{FF2B5EF4-FFF2-40B4-BE49-F238E27FC236}">
                  <a16:creationId xmlns:a16="http://schemas.microsoft.com/office/drawing/2014/main" id="{BD83E7E0-B1A0-47BC-938B-FC0FFEB90E5E}"/>
                </a:ext>
              </a:extLst>
            </p:cNvPr>
            <p:cNvSpPr>
              <a:spLocks/>
            </p:cNvSpPr>
            <p:nvPr/>
          </p:nvSpPr>
          <p:spPr bwMode="auto">
            <a:xfrm>
              <a:off x="2194" y="3116"/>
              <a:ext cx="0" cy="109"/>
            </a:xfrm>
            <a:custGeom>
              <a:avLst/>
              <a:gdLst>
                <a:gd name="T0" fmla="*/ 0 h 134"/>
                <a:gd name="T1" fmla="*/ 0 h 134"/>
                <a:gd name="T2" fmla="*/ 134 h 134"/>
              </a:gdLst>
              <a:ahLst/>
              <a:cxnLst>
                <a:cxn ang="0">
                  <a:pos x="0" y="T0"/>
                </a:cxn>
                <a:cxn ang="0">
                  <a:pos x="0" y="T1"/>
                </a:cxn>
                <a:cxn ang="0">
                  <a:pos x="0" y="T2"/>
                </a:cxn>
              </a:cxnLst>
              <a:rect l="0" t="0" r="r" b="b"/>
              <a:pathLst>
                <a:path h="134">
                  <a:moveTo>
                    <a:pt x="0" y="0"/>
                  </a:moveTo>
                  <a:lnTo>
                    <a:pt x="0" y="0"/>
                  </a:lnTo>
                  <a:lnTo>
                    <a:pt x="0" y="134"/>
                  </a:lnTo>
                </a:path>
              </a:pathLst>
            </a:custGeom>
            <a:noFill/>
            <a:ln w="17463" cap="flat">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a:p>
          </p:txBody>
        </p:sp>
        <p:sp>
          <p:nvSpPr>
            <p:cNvPr id="18" name="Freeform 13">
              <a:extLst>
                <a:ext uri="{FF2B5EF4-FFF2-40B4-BE49-F238E27FC236}">
                  <a16:creationId xmlns:a16="http://schemas.microsoft.com/office/drawing/2014/main" id="{53D4FB97-1BB5-4F7B-9A88-D0BD3954FEBC}"/>
                </a:ext>
              </a:extLst>
            </p:cNvPr>
            <p:cNvSpPr>
              <a:spLocks/>
            </p:cNvSpPr>
            <p:nvPr/>
          </p:nvSpPr>
          <p:spPr bwMode="auto">
            <a:xfrm>
              <a:off x="2107" y="3225"/>
              <a:ext cx="81" cy="148"/>
            </a:xfrm>
            <a:custGeom>
              <a:avLst/>
              <a:gdLst>
                <a:gd name="T0" fmla="*/ 100 w 100"/>
                <a:gd name="T1" fmla="*/ 0 h 180"/>
                <a:gd name="T2" fmla="*/ 100 w 100"/>
                <a:gd name="T3" fmla="*/ 0 h 180"/>
                <a:gd name="T4" fmla="*/ 0 w 100"/>
                <a:gd name="T5" fmla="*/ 180 h 180"/>
              </a:gdLst>
              <a:ahLst/>
              <a:cxnLst>
                <a:cxn ang="0">
                  <a:pos x="T0" y="T1"/>
                </a:cxn>
                <a:cxn ang="0">
                  <a:pos x="T2" y="T3"/>
                </a:cxn>
                <a:cxn ang="0">
                  <a:pos x="T4" y="T5"/>
                </a:cxn>
              </a:cxnLst>
              <a:rect l="0" t="0" r="r" b="b"/>
              <a:pathLst>
                <a:path w="100" h="180">
                  <a:moveTo>
                    <a:pt x="100" y="0"/>
                  </a:moveTo>
                  <a:lnTo>
                    <a:pt x="100" y="0"/>
                  </a:lnTo>
                  <a:lnTo>
                    <a:pt x="0" y="180"/>
                  </a:lnTo>
                </a:path>
              </a:pathLst>
            </a:custGeom>
            <a:noFill/>
            <a:ln w="17463"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a:p>
          </p:txBody>
        </p:sp>
        <p:sp>
          <p:nvSpPr>
            <p:cNvPr id="19" name="Freeform 14">
              <a:extLst>
                <a:ext uri="{FF2B5EF4-FFF2-40B4-BE49-F238E27FC236}">
                  <a16:creationId xmlns:a16="http://schemas.microsoft.com/office/drawing/2014/main" id="{8559CB84-092F-42AA-907A-B91B68E3ED10}"/>
                </a:ext>
              </a:extLst>
            </p:cNvPr>
            <p:cNvSpPr>
              <a:spLocks/>
            </p:cNvSpPr>
            <p:nvPr/>
          </p:nvSpPr>
          <p:spPr bwMode="auto">
            <a:xfrm>
              <a:off x="2188" y="3225"/>
              <a:ext cx="82" cy="148"/>
            </a:xfrm>
            <a:custGeom>
              <a:avLst/>
              <a:gdLst>
                <a:gd name="T0" fmla="*/ 0 w 100"/>
                <a:gd name="T1" fmla="*/ 0 h 180"/>
                <a:gd name="T2" fmla="*/ 0 w 100"/>
                <a:gd name="T3" fmla="*/ 0 h 180"/>
                <a:gd name="T4" fmla="*/ 100 w 100"/>
                <a:gd name="T5" fmla="*/ 180 h 180"/>
              </a:gdLst>
              <a:ahLst/>
              <a:cxnLst>
                <a:cxn ang="0">
                  <a:pos x="T0" y="T1"/>
                </a:cxn>
                <a:cxn ang="0">
                  <a:pos x="T2" y="T3"/>
                </a:cxn>
                <a:cxn ang="0">
                  <a:pos x="T4" y="T5"/>
                </a:cxn>
              </a:cxnLst>
              <a:rect l="0" t="0" r="r" b="b"/>
              <a:pathLst>
                <a:path w="100" h="180">
                  <a:moveTo>
                    <a:pt x="0" y="0"/>
                  </a:moveTo>
                  <a:lnTo>
                    <a:pt x="0" y="0"/>
                  </a:lnTo>
                  <a:lnTo>
                    <a:pt x="100" y="180"/>
                  </a:lnTo>
                </a:path>
              </a:pathLst>
            </a:custGeom>
            <a:noFill/>
            <a:ln w="17463"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a:p>
          </p:txBody>
        </p:sp>
        <p:sp>
          <p:nvSpPr>
            <p:cNvPr id="20" name="Freeform 15">
              <a:extLst>
                <a:ext uri="{FF2B5EF4-FFF2-40B4-BE49-F238E27FC236}">
                  <a16:creationId xmlns:a16="http://schemas.microsoft.com/office/drawing/2014/main" id="{0009804F-8586-4D33-A11F-FBDB71562B8A}"/>
                </a:ext>
              </a:extLst>
            </p:cNvPr>
            <p:cNvSpPr>
              <a:spLocks/>
            </p:cNvSpPr>
            <p:nvPr/>
          </p:nvSpPr>
          <p:spPr bwMode="auto">
            <a:xfrm>
              <a:off x="2107" y="3174"/>
              <a:ext cx="163" cy="1"/>
            </a:xfrm>
            <a:custGeom>
              <a:avLst/>
              <a:gdLst>
                <a:gd name="T0" fmla="*/ 200 w 200"/>
                <a:gd name="T1" fmla="*/ 2 h 2"/>
                <a:gd name="T2" fmla="*/ 200 w 200"/>
                <a:gd name="T3" fmla="*/ 2 h 2"/>
                <a:gd name="T4" fmla="*/ 0 w 200"/>
                <a:gd name="T5" fmla="*/ 0 h 2"/>
              </a:gdLst>
              <a:ahLst/>
              <a:cxnLst>
                <a:cxn ang="0">
                  <a:pos x="T0" y="T1"/>
                </a:cxn>
                <a:cxn ang="0">
                  <a:pos x="T2" y="T3"/>
                </a:cxn>
                <a:cxn ang="0">
                  <a:pos x="T4" y="T5"/>
                </a:cxn>
              </a:cxnLst>
              <a:rect l="0" t="0" r="r" b="b"/>
              <a:pathLst>
                <a:path w="200" h="2">
                  <a:moveTo>
                    <a:pt x="200" y="2"/>
                  </a:moveTo>
                  <a:lnTo>
                    <a:pt x="200" y="2"/>
                  </a:lnTo>
                  <a:lnTo>
                    <a:pt x="0" y="0"/>
                  </a:lnTo>
                </a:path>
              </a:pathLst>
            </a:custGeom>
            <a:noFill/>
            <a:ln w="17463"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a:p>
          </p:txBody>
        </p:sp>
        <p:sp>
          <p:nvSpPr>
            <p:cNvPr id="21" name="Freeform 16">
              <a:extLst>
                <a:ext uri="{FF2B5EF4-FFF2-40B4-BE49-F238E27FC236}">
                  <a16:creationId xmlns:a16="http://schemas.microsoft.com/office/drawing/2014/main" id="{08AE419E-0675-4D09-9A3F-132378DA3CFC}"/>
                </a:ext>
              </a:extLst>
            </p:cNvPr>
            <p:cNvSpPr>
              <a:spLocks/>
            </p:cNvSpPr>
            <p:nvPr/>
          </p:nvSpPr>
          <p:spPr bwMode="auto">
            <a:xfrm>
              <a:off x="3162" y="2658"/>
              <a:ext cx="665" cy="359"/>
            </a:xfrm>
            <a:custGeom>
              <a:avLst/>
              <a:gdLst>
                <a:gd name="T0" fmla="*/ 668 w 812"/>
                <a:gd name="T1" fmla="*/ 77 h 438"/>
                <a:gd name="T2" fmla="*/ 668 w 812"/>
                <a:gd name="T3" fmla="*/ 77 h 438"/>
                <a:gd name="T4" fmla="*/ 668 w 812"/>
                <a:gd name="T5" fmla="*/ 360 h 438"/>
                <a:gd name="T6" fmla="*/ 145 w 812"/>
                <a:gd name="T7" fmla="*/ 360 h 438"/>
                <a:gd name="T8" fmla="*/ 145 w 812"/>
                <a:gd name="T9" fmla="*/ 77 h 438"/>
                <a:gd name="T10" fmla="*/ 668 w 812"/>
                <a:gd name="T11" fmla="*/ 77 h 438"/>
              </a:gdLst>
              <a:ahLst/>
              <a:cxnLst>
                <a:cxn ang="0">
                  <a:pos x="T0" y="T1"/>
                </a:cxn>
                <a:cxn ang="0">
                  <a:pos x="T2" y="T3"/>
                </a:cxn>
                <a:cxn ang="0">
                  <a:pos x="T4" y="T5"/>
                </a:cxn>
                <a:cxn ang="0">
                  <a:pos x="T6" y="T7"/>
                </a:cxn>
                <a:cxn ang="0">
                  <a:pos x="T8" y="T9"/>
                </a:cxn>
                <a:cxn ang="0">
                  <a:pos x="T10" y="T11"/>
                </a:cxn>
              </a:cxnLst>
              <a:rect l="0" t="0" r="r" b="b"/>
              <a:pathLst>
                <a:path w="812" h="438">
                  <a:moveTo>
                    <a:pt x="668" y="77"/>
                  </a:moveTo>
                  <a:lnTo>
                    <a:pt x="668" y="77"/>
                  </a:lnTo>
                  <a:cubicBezTo>
                    <a:pt x="812" y="155"/>
                    <a:pt x="812" y="282"/>
                    <a:pt x="668" y="360"/>
                  </a:cubicBezTo>
                  <a:cubicBezTo>
                    <a:pt x="523" y="438"/>
                    <a:pt x="289" y="438"/>
                    <a:pt x="145" y="360"/>
                  </a:cubicBezTo>
                  <a:cubicBezTo>
                    <a:pt x="0" y="282"/>
                    <a:pt x="0" y="155"/>
                    <a:pt x="145" y="77"/>
                  </a:cubicBezTo>
                  <a:cubicBezTo>
                    <a:pt x="289" y="0"/>
                    <a:pt x="523" y="0"/>
                    <a:pt x="668" y="77"/>
                  </a:cubicBezTo>
                  <a:close/>
                </a:path>
              </a:pathLst>
            </a:custGeom>
            <a:solidFill>
              <a:srgbClr val="FFFFFF"/>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22" name="Freeform 17">
              <a:extLst>
                <a:ext uri="{FF2B5EF4-FFF2-40B4-BE49-F238E27FC236}">
                  <a16:creationId xmlns:a16="http://schemas.microsoft.com/office/drawing/2014/main" id="{9ACDC7F1-F1B0-4E55-BAFE-34B8EBAD6931}"/>
                </a:ext>
              </a:extLst>
            </p:cNvPr>
            <p:cNvSpPr>
              <a:spLocks/>
            </p:cNvSpPr>
            <p:nvPr/>
          </p:nvSpPr>
          <p:spPr bwMode="auto">
            <a:xfrm>
              <a:off x="3162" y="2658"/>
              <a:ext cx="665" cy="359"/>
            </a:xfrm>
            <a:custGeom>
              <a:avLst/>
              <a:gdLst>
                <a:gd name="T0" fmla="*/ 668 w 812"/>
                <a:gd name="T1" fmla="*/ 77 h 438"/>
                <a:gd name="T2" fmla="*/ 668 w 812"/>
                <a:gd name="T3" fmla="*/ 77 h 438"/>
                <a:gd name="T4" fmla="*/ 668 w 812"/>
                <a:gd name="T5" fmla="*/ 360 h 438"/>
                <a:gd name="T6" fmla="*/ 145 w 812"/>
                <a:gd name="T7" fmla="*/ 360 h 438"/>
                <a:gd name="T8" fmla="*/ 145 w 812"/>
                <a:gd name="T9" fmla="*/ 77 h 438"/>
                <a:gd name="T10" fmla="*/ 668 w 812"/>
                <a:gd name="T11" fmla="*/ 77 h 438"/>
              </a:gdLst>
              <a:ahLst/>
              <a:cxnLst>
                <a:cxn ang="0">
                  <a:pos x="T0" y="T1"/>
                </a:cxn>
                <a:cxn ang="0">
                  <a:pos x="T2" y="T3"/>
                </a:cxn>
                <a:cxn ang="0">
                  <a:pos x="T4" y="T5"/>
                </a:cxn>
                <a:cxn ang="0">
                  <a:pos x="T6" y="T7"/>
                </a:cxn>
                <a:cxn ang="0">
                  <a:pos x="T8" y="T9"/>
                </a:cxn>
                <a:cxn ang="0">
                  <a:pos x="T10" y="T11"/>
                </a:cxn>
              </a:cxnLst>
              <a:rect l="0" t="0" r="r" b="b"/>
              <a:pathLst>
                <a:path w="812" h="438">
                  <a:moveTo>
                    <a:pt x="668" y="77"/>
                  </a:moveTo>
                  <a:lnTo>
                    <a:pt x="668" y="77"/>
                  </a:lnTo>
                  <a:cubicBezTo>
                    <a:pt x="812" y="155"/>
                    <a:pt x="812" y="282"/>
                    <a:pt x="668" y="360"/>
                  </a:cubicBezTo>
                  <a:cubicBezTo>
                    <a:pt x="523" y="438"/>
                    <a:pt x="289" y="438"/>
                    <a:pt x="145" y="360"/>
                  </a:cubicBezTo>
                  <a:cubicBezTo>
                    <a:pt x="0" y="282"/>
                    <a:pt x="0" y="155"/>
                    <a:pt x="145" y="77"/>
                  </a:cubicBezTo>
                  <a:cubicBezTo>
                    <a:pt x="289" y="0"/>
                    <a:pt x="523" y="0"/>
                    <a:pt x="668" y="77"/>
                  </a:cubicBezTo>
                  <a:close/>
                </a:path>
              </a:pathLst>
            </a:custGeom>
            <a:noFill/>
            <a:ln w="17463"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dirty="0"/>
            </a:p>
          </p:txBody>
        </p:sp>
        <p:sp>
          <p:nvSpPr>
            <p:cNvPr id="23" name="Freeform 18">
              <a:extLst>
                <a:ext uri="{FF2B5EF4-FFF2-40B4-BE49-F238E27FC236}">
                  <a16:creationId xmlns:a16="http://schemas.microsoft.com/office/drawing/2014/main" id="{54094678-E5BE-460D-8A06-4040BC90D22C}"/>
                </a:ext>
              </a:extLst>
            </p:cNvPr>
            <p:cNvSpPr>
              <a:spLocks noEditPoints="1"/>
            </p:cNvSpPr>
            <p:nvPr/>
          </p:nvSpPr>
          <p:spPr bwMode="auto">
            <a:xfrm>
              <a:off x="3053" y="3086"/>
              <a:ext cx="75" cy="93"/>
            </a:xfrm>
            <a:custGeom>
              <a:avLst/>
              <a:gdLst>
                <a:gd name="T0" fmla="*/ 0 w 92"/>
                <a:gd name="T1" fmla="*/ 0 h 113"/>
                <a:gd name="T2" fmla="*/ 0 w 92"/>
                <a:gd name="T3" fmla="*/ 0 h 113"/>
                <a:gd name="T4" fmla="*/ 0 w 92"/>
                <a:gd name="T5" fmla="*/ 113 h 113"/>
                <a:gd name="T6" fmla="*/ 15 w 92"/>
                <a:gd name="T7" fmla="*/ 113 h 113"/>
                <a:gd name="T8" fmla="*/ 15 w 92"/>
                <a:gd name="T9" fmla="*/ 65 h 113"/>
                <a:gd name="T10" fmla="*/ 52 w 92"/>
                <a:gd name="T11" fmla="*/ 65 h 113"/>
                <a:gd name="T12" fmla="*/ 61 w 92"/>
                <a:gd name="T13" fmla="*/ 66 h 113"/>
                <a:gd name="T14" fmla="*/ 66 w 92"/>
                <a:gd name="T15" fmla="*/ 71 h 113"/>
                <a:gd name="T16" fmla="*/ 69 w 92"/>
                <a:gd name="T17" fmla="*/ 77 h 113"/>
                <a:gd name="T18" fmla="*/ 71 w 92"/>
                <a:gd name="T19" fmla="*/ 85 h 113"/>
                <a:gd name="T20" fmla="*/ 72 w 92"/>
                <a:gd name="T21" fmla="*/ 94 h 113"/>
                <a:gd name="T22" fmla="*/ 72 w 92"/>
                <a:gd name="T23" fmla="*/ 102 h 113"/>
                <a:gd name="T24" fmla="*/ 73 w 92"/>
                <a:gd name="T25" fmla="*/ 108 h 113"/>
                <a:gd name="T26" fmla="*/ 75 w 92"/>
                <a:gd name="T27" fmla="*/ 113 h 113"/>
                <a:gd name="T28" fmla="*/ 92 w 92"/>
                <a:gd name="T29" fmla="*/ 113 h 113"/>
                <a:gd name="T30" fmla="*/ 88 w 92"/>
                <a:gd name="T31" fmla="*/ 107 h 113"/>
                <a:gd name="T32" fmla="*/ 86 w 92"/>
                <a:gd name="T33" fmla="*/ 99 h 113"/>
                <a:gd name="T34" fmla="*/ 86 w 92"/>
                <a:gd name="T35" fmla="*/ 90 h 113"/>
                <a:gd name="T36" fmla="*/ 85 w 92"/>
                <a:gd name="T37" fmla="*/ 82 h 113"/>
                <a:gd name="T38" fmla="*/ 84 w 92"/>
                <a:gd name="T39" fmla="*/ 74 h 113"/>
                <a:gd name="T40" fmla="*/ 81 w 92"/>
                <a:gd name="T41" fmla="*/ 67 h 113"/>
                <a:gd name="T42" fmla="*/ 76 w 92"/>
                <a:gd name="T43" fmla="*/ 62 h 113"/>
                <a:gd name="T44" fmla="*/ 68 w 92"/>
                <a:gd name="T45" fmla="*/ 59 h 113"/>
                <a:gd name="T46" fmla="*/ 68 w 92"/>
                <a:gd name="T47" fmla="*/ 58 h 113"/>
                <a:gd name="T48" fmla="*/ 83 w 92"/>
                <a:gd name="T49" fmla="*/ 48 h 113"/>
                <a:gd name="T50" fmla="*/ 88 w 92"/>
                <a:gd name="T51" fmla="*/ 29 h 113"/>
                <a:gd name="T52" fmla="*/ 79 w 92"/>
                <a:gd name="T53" fmla="*/ 8 h 113"/>
                <a:gd name="T54" fmla="*/ 53 w 92"/>
                <a:gd name="T55" fmla="*/ 0 h 113"/>
                <a:gd name="T56" fmla="*/ 0 w 92"/>
                <a:gd name="T57" fmla="*/ 0 h 113"/>
                <a:gd name="T58" fmla="*/ 46 w 92"/>
                <a:gd name="T59" fmla="*/ 52 h 113"/>
                <a:gd name="T60" fmla="*/ 46 w 92"/>
                <a:gd name="T61" fmla="*/ 52 h 113"/>
                <a:gd name="T62" fmla="*/ 15 w 92"/>
                <a:gd name="T63" fmla="*/ 52 h 113"/>
                <a:gd name="T64" fmla="*/ 15 w 92"/>
                <a:gd name="T65" fmla="*/ 12 h 113"/>
                <a:gd name="T66" fmla="*/ 52 w 92"/>
                <a:gd name="T67" fmla="*/ 12 h 113"/>
                <a:gd name="T68" fmla="*/ 68 w 92"/>
                <a:gd name="T69" fmla="*/ 18 h 113"/>
                <a:gd name="T70" fmla="*/ 73 w 92"/>
                <a:gd name="T71" fmla="*/ 32 h 113"/>
                <a:gd name="T72" fmla="*/ 70 w 92"/>
                <a:gd name="T73" fmla="*/ 42 h 113"/>
                <a:gd name="T74" fmla="*/ 65 w 92"/>
                <a:gd name="T75" fmla="*/ 48 h 113"/>
                <a:gd name="T76" fmla="*/ 56 w 92"/>
                <a:gd name="T77" fmla="*/ 51 h 113"/>
                <a:gd name="T78" fmla="*/ 46 w 92"/>
                <a:gd name="T79" fmla="*/ 52 h 113"/>
                <a:gd name="T80" fmla="*/ 46 w 92"/>
                <a:gd name="T81" fmla="*/ 52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2" h="113">
                  <a:moveTo>
                    <a:pt x="0" y="0"/>
                  </a:moveTo>
                  <a:lnTo>
                    <a:pt x="0" y="0"/>
                  </a:lnTo>
                  <a:lnTo>
                    <a:pt x="0" y="113"/>
                  </a:lnTo>
                  <a:lnTo>
                    <a:pt x="15" y="113"/>
                  </a:lnTo>
                  <a:lnTo>
                    <a:pt x="15" y="65"/>
                  </a:lnTo>
                  <a:lnTo>
                    <a:pt x="52" y="65"/>
                  </a:lnTo>
                  <a:cubicBezTo>
                    <a:pt x="56" y="65"/>
                    <a:pt x="58" y="65"/>
                    <a:pt x="61" y="66"/>
                  </a:cubicBezTo>
                  <a:cubicBezTo>
                    <a:pt x="63" y="68"/>
                    <a:pt x="65" y="69"/>
                    <a:pt x="66" y="71"/>
                  </a:cubicBezTo>
                  <a:cubicBezTo>
                    <a:pt x="67" y="73"/>
                    <a:pt x="68" y="75"/>
                    <a:pt x="69" y="77"/>
                  </a:cubicBezTo>
                  <a:cubicBezTo>
                    <a:pt x="70" y="80"/>
                    <a:pt x="70" y="83"/>
                    <a:pt x="71" y="85"/>
                  </a:cubicBezTo>
                  <a:cubicBezTo>
                    <a:pt x="71" y="88"/>
                    <a:pt x="72" y="91"/>
                    <a:pt x="72" y="94"/>
                  </a:cubicBezTo>
                  <a:cubicBezTo>
                    <a:pt x="72" y="97"/>
                    <a:pt x="72" y="99"/>
                    <a:pt x="72" y="102"/>
                  </a:cubicBezTo>
                  <a:cubicBezTo>
                    <a:pt x="72" y="104"/>
                    <a:pt x="72" y="106"/>
                    <a:pt x="73" y="108"/>
                  </a:cubicBezTo>
                  <a:cubicBezTo>
                    <a:pt x="73" y="111"/>
                    <a:pt x="74" y="112"/>
                    <a:pt x="75" y="113"/>
                  </a:cubicBezTo>
                  <a:lnTo>
                    <a:pt x="92" y="113"/>
                  </a:lnTo>
                  <a:cubicBezTo>
                    <a:pt x="90" y="111"/>
                    <a:pt x="89" y="109"/>
                    <a:pt x="88" y="107"/>
                  </a:cubicBezTo>
                  <a:cubicBezTo>
                    <a:pt x="87" y="104"/>
                    <a:pt x="87" y="102"/>
                    <a:pt x="86" y="99"/>
                  </a:cubicBezTo>
                  <a:cubicBezTo>
                    <a:pt x="86" y="96"/>
                    <a:pt x="86" y="93"/>
                    <a:pt x="86" y="90"/>
                  </a:cubicBezTo>
                  <a:cubicBezTo>
                    <a:pt x="85" y="88"/>
                    <a:pt x="85" y="85"/>
                    <a:pt x="85" y="82"/>
                  </a:cubicBezTo>
                  <a:cubicBezTo>
                    <a:pt x="85" y="79"/>
                    <a:pt x="84" y="77"/>
                    <a:pt x="84" y="74"/>
                  </a:cubicBezTo>
                  <a:cubicBezTo>
                    <a:pt x="83" y="71"/>
                    <a:pt x="82" y="69"/>
                    <a:pt x="81" y="67"/>
                  </a:cubicBezTo>
                  <a:cubicBezTo>
                    <a:pt x="80" y="65"/>
                    <a:pt x="78" y="63"/>
                    <a:pt x="76" y="62"/>
                  </a:cubicBezTo>
                  <a:cubicBezTo>
                    <a:pt x="74" y="60"/>
                    <a:pt x="71" y="59"/>
                    <a:pt x="68" y="59"/>
                  </a:cubicBezTo>
                  <a:lnTo>
                    <a:pt x="68" y="58"/>
                  </a:lnTo>
                  <a:cubicBezTo>
                    <a:pt x="75" y="56"/>
                    <a:pt x="80" y="53"/>
                    <a:pt x="83" y="48"/>
                  </a:cubicBezTo>
                  <a:cubicBezTo>
                    <a:pt x="86" y="42"/>
                    <a:pt x="88" y="36"/>
                    <a:pt x="88" y="29"/>
                  </a:cubicBezTo>
                  <a:cubicBezTo>
                    <a:pt x="88" y="20"/>
                    <a:pt x="85" y="13"/>
                    <a:pt x="79" y="8"/>
                  </a:cubicBezTo>
                  <a:cubicBezTo>
                    <a:pt x="73" y="2"/>
                    <a:pt x="64" y="0"/>
                    <a:pt x="53" y="0"/>
                  </a:cubicBezTo>
                  <a:lnTo>
                    <a:pt x="0" y="0"/>
                  </a:lnTo>
                  <a:close/>
                  <a:moveTo>
                    <a:pt x="46" y="52"/>
                  </a:moveTo>
                  <a:lnTo>
                    <a:pt x="46" y="52"/>
                  </a:lnTo>
                  <a:lnTo>
                    <a:pt x="15" y="52"/>
                  </a:lnTo>
                  <a:lnTo>
                    <a:pt x="15" y="12"/>
                  </a:lnTo>
                  <a:lnTo>
                    <a:pt x="52" y="12"/>
                  </a:lnTo>
                  <a:cubicBezTo>
                    <a:pt x="60" y="12"/>
                    <a:pt x="65" y="14"/>
                    <a:pt x="68" y="18"/>
                  </a:cubicBezTo>
                  <a:cubicBezTo>
                    <a:pt x="71" y="21"/>
                    <a:pt x="73" y="26"/>
                    <a:pt x="73" y="32"/>
                  </a:cubicBezTo>
                  <a:cubicBezTo>
                    <a:pt x="73" y="36"/>
                    <a:pt x="72" y="39"/>
                    <a:pt x="70" y="42"/>
                  </a:cubicBezTo>
                  <a:cubicBezTo>
                    <a:pt x="69" y="45"/>
                    <a:pt x="67" y="47"/>
                    <a:pt x="65" y="48"/>
                  </a:cubicBezTo>
                  <a:cubicBezTo>
                    <a:pt x="62" y="50"/>
                    <a:pt x="60" y="51"/>
                    <a:pt x="56" y="51"/>
                  </a:cubicBezTo>
                  <a:cubicBezTo>
                    <a:pt x="53" y="52"/>
                    <a:pt x="50" y="52"/>
                    <a:pt x="46" y="52"/>
                  </a:cubicBezTo>
                  <a:lnTo>
                    <a:pt x="46" y="5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24" name="Freeform 19">
              <a:extLst>
                <a:ext uri="{FF2B5EF4-FFF2-40B4-BE49-F238E27FC236}">
                  <a16:creationId xmlns:a16="http://schemas.microsoft.com/office/drawing/2014/main" id="{0412B110-0028-47F6-81D9-862FAE27FC47}"/>
                </a:ext>
              </a:extLst>
            </p:cNvPr>
            <p:cNvSpPr>
              <a:spLocks noEditPoints="1"/>
            </p:cNvSpPr>
            <p:nvPr/>
          </p:nvSpPr>
          <p:spPr bwMode="auto">
            <a:xfrm>
              <a:off x="3137" y="3110"/>
              <a:ext cx="62" cy="70"/>
            </a:xfrm>
            <a:custGeom>
              <a:avLst/>
              <a:gdLst>
                <a:gd name="T0" fmla="*/ 61 w 76"/>
                <a:gd name="T1" fmla="*/ 35 h 86"/>
                <a:gd name="T2" fmla="*/ 61 w 76"/>
                <a:gd name="T3" fmla="*/ 35 h 86"/>
                <a:gd name="T4" fmla="*/ 14 w 76"/>
                <a:gd name="T5" fmla="*/ 35 h 86"/>
                <a:gd name="T6" fmla="*/ 16 w 76"/>
                <a:gd name="T7" fmla="*/ 26 h 86"/>
                <a:gd name="T8" fmla="*/ 21 w 76"/>
                <a:gd name="T9" fmla="*/ 19 h 86"/>
                <a:gd name="T10" fmla="*/ 28 w 76"/>
                <a:gd name="T11" fmla="*/ 14 h 86"/>
                <a:gd name="T12" fmla="*/ 38 w 76"/>
                <a:gd name="T13" fmla="*/ 12 h 86"/>
                <a:gd name="T14" fmla="*/ 47 w 76"/>
                <a:gd name="T15" fmla="*/ 14 h 86"/>
                <a:gd name="T16" fmla="*/ 54 w 76"/>
                <a:gd name="T17" fmla="*/ 19 h 86"/>
                <a:gd name="T18" fmla="*/ 59 w 76"/>
                <a:gd name="T19" fmla="*/ 26 h 86"/>
                <a:gd name="T20" fmla="*/ 61 w 76"/>
                <a:gd name="T21" fmla="*/ 35 h 86"/>
                <a:gd name="T22" fmla="*/ 61 w 76"/>
                <a:gd name="T23" fmla="*/ 35 h 86"/>
                <a:gd name="T24" fmla="*/ 74 w 76"/>
                <a:gd name="T25" fmla="*/ 58 h 86"/>
                <a:gd name="T26" fmla="*/ 74 w 76"/>
                <a:gd name="T27" fmla="*/ 58 h 86"/>
                <a:gd name="T28" fmla="*/ 61 w 76"/>
                <a:gd name="T29" fmla="*/ 58 h 86"/>
                <a:gd name="T30" fmla="*/ 54 w 76"/>
                <a:gd name="T31" fmla="*/ 70 h 86"/>
                <a:gd name="T32" fmla="*/ 40 w 76"/>
                <a:gd name="T33" fmla="*/ 74 h 86"/>
                <a:gd name="T34" fmla="*/ 28 w 76"/>
                <a:gd name="T35" fmla="*/ 72 h 86"/>
                <a:gd name="T36" fmla="*/ 20 w 76"/>
                <a:gd name="T37" fmla="*/ 66 h 86"/>
                <a:gd name="T38" fmla="*/ 15 w 76"/>
                <a:gd name="T39" fmla="*/ 57 h 86"/>
                <a:gd name="T40" fmla="*/ 14 w 76"/>
                <a:gd name="T41" fmla="*/ 47 h 86"/>
                <a:gd name="T42" fmla="*/ 76 w 76"/>
                <a:gd name="T43" fmla="*/ 47 h 86"/>
                <a:gd name="T44" fmla="*/ 74 w 76"/>
                <a:gd name="T45" fmla="*/ 31 h 86"/>
                <a:gd name="T46" fmla="*/ 68 w 76"/>
                <a:gd name="T47" fmla="*/ 16 h 86"/>
                <a:gd name="T48" fmla="*/ 57 w 76"/>
                <a:gd name="T49" fmla="*/ 5 h 86"/>
                <a:gd name="T50" fmla="*/ 38 w 76"/>
                <a:gd name="T51" fmla="*/ 0 h 86"/>
                <a:gd name="T52" fmla="*/ 23 w 76"/>
                <a:gd name="T53" fmla="*/ 3 h 86"/>
                <a:gd name="T54" fmla="*/ 11 w 76"/>
                <a:gd name="T55" fmla="*/ 12 h 86"/>
                <a:gd name="T56" fmla="*/ 3 w 76"/>
                <a:gd name="T57" fmla="*/ 26 h 86"/>
                <a:gd name="T58" fmla="*/ 0 w 76"/>
                <a:gd name="T59" fmla="*/ 43 h 86"/>
                <a:gd name="T60" fmla="*/ 3 w 76"/>
                <a:gd name="T61" fmla="*/ 60 h 86"/>
                <a:gd name="T62" fmla="*/ 10 w 76"/>
                <a:gd name="T63" fmla="*/ 74 h 86"/>
                <a:gd name="T64" fmla="*/ 22 w 76"/>
                <a:gd name="T65" fmla="*/ 83 h 86"/>
                <a:gd name="T66" fmla="*/ 39 w 76"/>
                <a:gd name="T67" fmla="*/ 86 h 86"/>
                <a:gd name="T68" fmla="*/ 62 w 76"/>
                <a:gd name="T69" fmla="*/ 79 h 86"/>
                <a:gd name="T70" fmla="*/ 74 w 76"/>
                <a:gd name="T71" fmla="*/ 58 h 86"/>
                <a:gd name="T72" fmla="*/ 74 w 76"/>
                <a:gd name="T73" fmla="*/ 58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6">
                  <a:moveTo>
                    <a:pt x="61" y="35"/>
                  </a:moveTo>
                  <a:lnTo>
                    <a:pt x="61" y="35"/>
                  </a:lnTo>
                  <a:lnTo>
                    <a:pt x="14" y="35"/>
                  </a:lnTo>
                  <a:cubicBezTo>
                    <a:pt x="14" y="32"/>
                    <a:pt x="15" y="29"/>
                    <a:pt x="16" y="26"/>
                  </a:cubicBezTo>
                  <a:cubicBezTo>
                    <a:pt x="17" y="23"/>
                    <a:pt x="19" y="21"/>
                    <a:pt x="21" y="19"/>
                  </a:cubicBezTo>
                  <a:cubicBezTo>
                    <a:pt x="23" y="17"/>
                    <a:pt x="25" y="15"/>
                    <a:pt x="28" y="14"/>
                  </a:cubicBezTo>
                  <a:cubicBezTo>
                    <a:pt x="31" y="13"/>
                    <a:pt x="34" y="12"/>
                    <a:pt x="38" y="12"/>
                  </a:cubicBezTo>
                  <a:cubicBezTo>
                    <a:pt x="41" y="12"/>
                    <a:pt x="44" y="13"/>
                    <a:pt x="47" y="14"/>
                  </a:cubicBezTo>
                  <a:cubicBezTo>
                    <a:pt x="50" y="15"/>
                    <a:pt x="52" y="17"/>
                    <a:pt x="54" y="19"/>
                  </a:cubicBezTo>
                  <a:cubicBezTo>
                    <a:pt x="56" y="21"/>
                    <a:pt x="58" y="23"/>
                    <a:pt x="59" y="26"/>
                  </a:cubicBezTo>
                  <a:cubicBezTo>
                    <a:pt x="60" y="29"/>
                    <a:pt x="61" y="32"/>
                    <a:pt x="61" y="35"/>
                  </a:cubicBezTo>
                  <a:lnTo>
                    <a:pt x="61" y="35"/>
                  </a:lnTo>
                  <a:close/>
                  <a:moveTo>
                    <a:pt x="74" y="58"/>
                  </a:moveTo>
                  <a:lnTo>
                    <a:pt x="74" y="58"/>
                  </a:lnTo>
                  <a:lnTo>
                    <a:pt x="61" y="58"/>
                  </a:lnTo>
                  <a:cubicBezTo>
                    <a:pt x="60" y="64"/>
                    <a:pt x="57" y="68"/>
                    <a:pt x="54" y="70"/>
                  </a:cubicBezTo>
                  <a:cubicBezTo>
                    <a:pt x="50" y="73"/>
                    <a:pt x="45" y="74"/>
                    <a:pt x="40" y="74"/>
                  </a:cubicBezTo>
                  <a:cubicBezTo>
                    <a:pt x="35" y="74"/>
                    <a:pt x="31" y="74"/>
                    <a:pt x="28" y="72"/>
                  </a:cubicBezTo>
                  <a:cubicBezTo>
                    <a:pt x="25" y="71"/>
                    <a:pt x="22" y="69"/>
                    <a:pt x="20" y="66"/>
                  </a:cubicBezTo>
                  <a:cubicBezTo>
                    <a:pt x="18" y="64"/>
                    <a:pt x="16" y="61"/>
                    <a:pt x="15" y="57"/>
                  </a:cubicBezTo>
                  <a:cubicBezTo>
                    <a:pt x="14" y="54"/>
                    <a:pt x="14" y="51"/>
                    <a:pt x="14" y="47"/>
                  </a:cubicBezTo>
                  <a:lnTo>
                    <a:pt x="76" y="47"/>
                  </a:lnTo>
                  <a:cubicBezTo>
                    <a:pt x="76" y="42"/>
                    <a:pt x="75" y="37"/>
                    <a:pt x="74" y="31"/>
                  </a:cubicBezTo>
                  <a:cubicBezTo>
                    <a:pt x="73" y="26"/>
                    <a:pt x="71" y="21"/>
                    <a:pt x="68" y="16"/>
                  </a:cubicBezTo>
                  <a:cubicBezTo>
                    <a:pt x="65" y="12"/>
                    <a:pt x="61" y="8"/>
                    <a:pt x="57" y="5"/>
                  </a:cubicBezTo>
                  <a:cubicBezTo>
                    <a:pt x="52" y="2"/>
                    <a:pt x="46" y="0"/>
                    <a:pt x="38" y="0"/>
                  </a:cubicBezTo>
                  <a:cubicBezTo>
                    <a:pt x="33" y="0"/>
                    <a:pt x="28" y="1"/>
                    <a:pt x="23" y="3"/>
                  </a:cubicBezTo>
                  <a:cubicBezTo>
                    <a:pt x="18" y="5"/>
                    <a:pt x="14" y="8"/>
                    <a:pt x="11" y="12"/>
                  </a:cubicBezTo>
                  <a:cubicBezTo>
                    <a:pt x="7" y="16"/>
                    <a:pt x="4" y="21"/>
                    <a:pt x="3" y="26"/>
                  </a:cubicBezTo>
                  <a:cubicBezTo>
                    <a:pt x="1" y="31"/>
                    <a:pt x="0" y="37"/>
                    <a:pt x="0" y="43"/>
                  </a:cubicBezTo>
                  <a:cubicBezTo>
                    <a:pt x="0" y="49"/>
                    <a:pt x="1" y="55"/>
                    <a:pt x="3" y="60"/>
                  </a:cubicBezTo>
                  <a:cubicBezTo>
                    <a:pt x="4" y="66"/>
                    <a:pt x="7" y="70"/>
                    <a:pt x="10" y="74"/>
                  </a:cubicBezTo>
                  <a:cubicBezTo>
                    <a:pt x="13" y="78"/>
                    <a:pt x="17" y="81"/>
                    <a:pt x="22" y="83"/>
                  </a:cubicBezTo>
                  <a:cubicBezTo>
                    <a:pt x="27" y="85"/>
                    <a:pt x="33" y="86"/>
                    <a:pt x="39" y="86"/>
                  </a:cubicBezTo>
                  <a:cubicBezTo>
                    <a:pt x="48" y="86"/>
                    <a:pt x="56" y="84"/>
                    <a:pt x="62" y="79"/>
                  </a:cubicBezTo>
                  <a:cubicBezTo>
                    <a:pt x="69" y="74"/>
                    <a:pt x="72" y="67"/>
                    <a:pt x="74" y="58"/>
                  </a:cubicBezTo>
                  <a:lnTo>
                    <a:pt x="74" y="58"/>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25" name="Freeform 20">
              <a:extLst>
                <a:ext uri="{FF2B5EF4-FFF2-40B4-BE49-F238E27FC236}">
                  <a16:creationId xmlns:a16="http://schemas.microsoft.com/office/drawing/2014/main" id="{173E21C8-EE02-4F01-B54E-1328DB7502DB}"/>
                </a:ext>
              </a:extLst>
            </p:cNvPr>
            <p:cNvSpPr>
              <a:spLocks noEditPoints="1"/>
            </p:cNvSpPr>
            <p:nvPr/>
          </p:nvSpPr>
          <p:spPr bwMode="auto">
            <a:xfrm>
              <a:off x="3207" y="3110"/>
              <a:ext cx="62" cy="96"/>
            </a:xfrm>
            <a:custGeom>
              <a:avLst/>
              <a:gdLst>
                <a:gd name="T0" fmla="*/ 75 w 75"/>
                <a:gd name="T1" fmla="*/ 77 h 117"/>
                <a:gd name="T2" fmla="*/ 75 w 75"/>
                <a:gd name="T3" fmla="*/ 77 h 117"/>
                <a:gd name="T4" fmla="*/ 75 w 75"/>
                <a:gd name="T5" fmla="*/ 2 h 117"/>
                <a:gd name="T6" fmla="*/ 62 w 75"/>
                <a:gd name="T7" fmla="*/ 2 h 117"/>
                <a:gd name="T8" fmla="*/ 62 w 75"/>
                <a:gd name="T9" fmla="*/ 14 h 117"/>
                <a:gd name="T10" fmla="*/ 62 w 75"/>
                <a:gd name="T11" fmla="*/ 14 h 117"/>
                <a:gd name="T12" fmla="*/ 52 w 75"/>
                <a:gd name="T13" fmla="*/ 4 h 117"/>
                <a:gd name="T14" fmla="*/ 38 w 75"/>
                <a:gd name="T15" fmla="*/ 0 h 117"/>
                <a:gd name="T16" fmla="*/ 20 w 75"/>
                <a:gd name="T17" fmla="*/ 4 h 117"/>
                <a:gd name="T18" fmla="*/ 8 w 75"/>
                <a:gd name="T19" fmla="*/ 15 h 117"/>
                <a:gd name="T20" fmla="*/ 2 w 75"/>
                <a:gd name="T21" fmla="*/ 29 h 117"/>
                <a:gd name="T22" fmla="*/ 0 w 75"/>
                <a:gd name="T23" fmla="*/ 44 h 117"/>
                <a:gd name="T24" fmla="*/ 2 w 75"/>
                <a:gd name="T25" fmla="*/ 60 h 117"/>
                <a:gd name="T26" fmla="*/ 9 w 75"/>
                <a:gd name="T27" fmla="*/ 73 h 117"/>
                <a:gd name="T28" fmla="*/ 20 w 75"/>
                <a:gd name="T29" fmla="*/ 82 h 117"/>
                <a:gd name="T30" fmla="*/ 36 w 75"/>
                <a:gd name="T31" fmla="*/ 85 h 117"/>
                <a:gd name="T32" fmla="*/ 51 w 75"/>
                <a:gd name="T33" fmla="*/ 81 h 117"/>
                <a:gd name="T34" fmla="*/ 62 w 75"/>
                <a:gd name="T35" fmla="*/ 70 h 117"/>
                <a:gd name="T36" fmla="*/ 62 w 75"/>
                <a:gd name="T37" fmla="*/ 70 h 117"/>
                <a:gd name="T38" fmla="*/ 62 w 75"/>
                <a:gd name="T39" fmla="*/ 76 h 117"/>
                <a:gd name="T40" fmla="*/ 61 w 75"/>
                <a:gd name="T41" fmla="*/ 88 h 117"/>
                <a:gd name="T42" fmla="*/ 57 w 75"/>
                <a:gd name="T43" fmla="*/ 98 h 117"/>
                <a:gd name="T44" fmla="*/ 49 w 75"/>
                <a:gd name="T45" fmla="*/ 104 h 117"/>
                <a:gd name="T46" fmla="*/ 38 w 75"/>
                <a:gd name="T47" fmla="*/ 107 h 117"/>
                <a:gd name="T48" fmla="*/ 31 w 75"/>
                <a:gd name="T49" fmla="*/ 106 h 117"/>
                <a:gd name="T50" fmla="*/ 24 w 75"/>
                <a:gd name="T51" fmla="*/ 104 h 117"/>
                <a:gd name="T52" fmla="*/ 19 w 75"/>
                <a:gd name="T53" fmla="*/ 100 h 117"/>
                <a:gd name="T54" fmla="*/ 16 w 75"/>
                <a:gd name="T55" fmla="*/ 93 h 117"/>
                <a:gd name="T56" fmla="*/ 3 w 75"/>
                <a:gd name="T57" fmla="*/ 93 h 117"/>
                <a:gd name="T58" fmla="*/ 6 w 75"/>
                <a:gd name="T59" fmla="*/ 105 h 117"/>
                <a:gd name="T60" fmla="*/ 14 w 75"/>
                <a:gd name="T61" fmla="*/ 112 h 117"/>
                <a:gd name="T62" fmla="*/ 25 w 75"/>
                <a:gd name="T63" fmla="*/ 116 h 117"/>
                <a:gd name="T64" fmla="*/ 37 w 75"/>
                <a:gd name="T65" fmla="*/ 117 h 117"/>
                <a:gd name="T66" fmla="*/ 66 w 75"/>
                <a:gd name="T67" fmla="*/ 107 h 117"/>
                <a:gd name="T68" fmla="*/ 75 w 75"/>
                <a:gd name="T69" fmla="*/ 77 h 117"/>
                <a:gd name="T70" fmla="*/ 75 w 75"/>
                <a:gd name="T71" fmla="*/ 77 h 117"/>
                <a:gd name="T72" fmla="*/ 37 w 75"/>
                <a:gd name="T73" fmla="*/ 73 h 117"/>
                <a:gd name="T74" fmla="*/ 37 w 75"/>
                <a:gd name="T75" fmla="*/ 73 h 117"/>
                <a:gd name="T76" fmla="*/ 26 w 75"/>
                <a:gd name="T77" fmla="*/ 71 h 117"/>
                <a:gd name="T78" fmla="*/ 19 w 75"/>
                <a:gd name="T79" fmla="*/ 63 h 117"/>
                <a:gd name="T80" fmla="*/ 15 w 75"/>
                <a:gd name="T81" fmla="*/ 53 h 117"/>
                <a:gd name="T82" fmla="*/ 14 w 75"/>
                <a:gd name="T83" fmla="*/ 42 h 117"/>
                <a:gd name="T84" fmla="*/ 15 w 75"/>
                <a:gd name="T85" fmla="*/ 31 h 117"/>
                <a:gd name="T86" fmla="*/ 20 w 75"/>
                <a:gd name="T87" fmla="*/ 21 h 117"/>
                <a:gd name="T88" fmla="*/ 27 w 75"/>
                <a:gd name="T89" fmla="*/ 15 h 117"/>
                <a:gd name="T90" fmla="*/ 38 w 75"/>
                <a:gd name="T91" fmla="*/ 12 h 117"/>
                <a:gd name="T92" fmla="*/ 49 w 75"/>
                <a:gd name="T93" fmla="*/ 15 h 117"/>
                <a:gd name="T94" fmla="*/ 56 w 75"/>
                <a:gd name="T95" fmla="*/ 21 h 117"/>
                <a:gd name="T96" fmla="*/ 60 w 75"/>
                <a:gd name="T97" fmla="*/ 31 h 117"/>
                <a:gd name="T98" fmla="*/ 62 w 75"/>
                <a:gd name="T99" fmla="*/ 41 h 117"/>
                <a:gd name="T100" fmla="*/ 60 w 75"/>
                <a:gd name="T101" fmla="*/ 53 h 117"/>
                <a:gd name="T102" fmla="*/ 56 w 75"/>
                <a:gd name="T103" fmla="*/ 63 h 117"/>
                <a:gd name="T104" fmla="*/ 49 w 75"/>
                <a:gd name="T105" fmla="*/ 71 h 117"/>
                <a:gd name="T106" fmla="*/ 37 w 75"/>
                <a:gd name="T107" fmla="*/ 73 h 117"/>
                <a:gd name="T108" fmla="*/ 37 w 75"/>
                <a:gd name="T109" fmla="*/ 73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5" h="117">
                  <a:moveTo>
                    <a:pt x="75" y="77"/>
                  </a:moveTo>
                  <a:lnTo>
                    <a:pt x="75" y="77"/>
                  </a:lnTo>
                  <a:lnTo>
                    <a:pt x="75" y="2"/>
                  </a:lnTo>
                  <a:lnTo>
                    <a:pt x="62" y="2"/>
                  </a:lnTo>
                  <a:lnTo>
                    <a:pt x="62" y="14"/>
                  </a:lnTo>
                  <a:lnTo>
                    <a:pt x="62" y="14"/>
                  </a:lnTo>
                  <a:cubicBezTo>
                    <a:pt x="60" y="9"/>
                    <a:pt x="56" y="6"/>
                    <a:pt x="52" y="4"/>
                  </a:cubicBezTo>
                  <a:cubicBezTo>
                    <a:pt x="48" y="1"/>
                    <a:pt x="43" y="0"/>
                    <a:pt x="38" y="0"/>
                  </a:cubicBezTo>
                  <a:cubicBezTo>
                    <a:pt x="31" y="0"/>
                    <a:pt x="25" y="2"/>
                    <a:pt x="20" y="4"/>
                  </a:cubicBezTo>
                  <a:cubicBezTo>
                    <a:pt x="15" y="7"/>
                    <a:pt x="11" y="10"/>
                    <a:pt x="8" y="15"/>
                  </a:cubicBezTo>
                  <a:cubicBezTo>
                    <a:pt x="5" y="19"/>
                    <a:pt x="3" y="23"/>
                    <a:pt x="2" y="29"/>
                  </a:cubicBezTo>
                  <a:cubicBezTo>
                    <a:pt x="0" y="34"/>
                    <a:pt x="0" y="39"/>
                    <a:pt x="0" y="44"/>
                  </a:cubicBezTo>
                  <a:cubicBezTo>
                    <a:pt x="0" y="49"/>
                    <a:pt x="0" y="55"/>
                    <a:pt x="2" y="60"/>
                  </a:cubicBezTo>
                  <a:cubicBezTo>
                    <a:pt x="3" y="65"/>
                    <a:pt x="6" y="69"/>
                    <a:pt x="9" y="73"/>
                  </a:cubicBezTo>
                  <a:cubicBezTo>
                    <a:pt x="12" y="76"/>
                    <a:pt x="16" y="79"/>
                    <a:pt x="20" y="82"/>
                  </a:cubicBezTo>
                  <a:cubicBezTo>
                    <a:pt x="25" y="84"/>
                    <a:pt x="30" y="85"/>
                    <a:pt x="36" y="85"/>
                  </a:cubicBezTo>
                  <a:cubicBezTo>
                    <a:pt x="42" y="85"/>
                    <a:pt x="47" y="84"/>
                    <a:pt x="51" y="81"/>
                  </a:cubicBezTo>
                  <a:cubicBezTo>
                    <a:pt x="56" y="79"/>
                    <a:pt x="60" y="75"/>
                    <a:pt x="62" y="70"/>
                  </a:cubicBezTo>
                  <a:lnTo>
                    <a:pt x="62" y="70"/>
                  </a:lnTo>
                  <a:lnTo>
                    <a:pt x="62" y="76"/>
                  </a:lnTo>
                  <a:cubicBezTo>
                    <a:pt x="62" y="80"/>
                    <a:pt x="62" y="84"/>
                    <a:pt x="61" y="88"/>
                  </a:cubicBezTo>
                  <a:cubicBezTo>
                    <a:pt x="60" y="92"/>
                    <a:pt x="59" y="95"/>
                    <a:pt x="57" y="98"/>
                  </a:cubicBezTo>
                  <a:cubicBezTo>
                    <a:pt x="55" y="101"/>
                    <a:pt x="52" y="103"/>
                    <a:pt x="49" y="104"/>
                  </a:cubicBezTo>
                  <a:cubicBezTo>
                    <a:pt x="46" y="106"/>
                    <a:pt x="42" y="107"/>
                    <a:pt x="38" y="107"/>
                  </a:cubicBezTo>
                  <a:cubicBezTo>
                    <a:pt x="35" y="107"/>
                    <a:pt x="33" y="106"/>
                    <a:pt x="31" y="106"/>
                  </a:cubicBezTo>
                  <a:cubicBezTo>
                    <a:pt x="28" y="105"/>
                    <a:pt x="26" y="105"/>
                    <a:pt x="24" y="104"/>
                  </a:cubicBezTo>
                  <a:cubicBezTo>
                    <a:pt x="22" y="103"/>
                    <a:pt x="20" y="101"/>
                    <a:pt x="19" y="100"/>
                  </a:cubicBezTo>
                  <a:cubicBezTo>
                    <a:pt x="17" y="98"/>
                    <a:pt x="16" y="96"/>
                    <a:pt x="16" y="93"/>
                  </a:cubicBezTo>
                  <a:lnTo>
                    <a:pt x="3" y="93"/>
                  </a:lnTo>
                  <a:cubicBezTo>
                    <a:pt x="3" y="98"/>
                    <a:pt x="4" y="102"/>
                    <a:pt x="6" y="105"/>
                  </a:cubicBezTo>
                  <a:cubicBezTo>
                    <a:pt x="8" y="108"/>
                    <a:pt x="11" y="110"/>
                    <a:pt x="14" y="112"/>
                  </a:cubicBezTo>
                  <a:cubicBezTo>
                    <a:pt x="18" y="114"/>
                    <a:pt x="21" y="115"/>
                    <a:pt x="25" y="116"/>
                  </a:cubicBezTo>
                  <a:cubicBezTo>
                    <a:pt x="29" y="117"/>
                    <a:pt x="33" y="117"/>
                    <a:pt x="37" y="117"/>
                  </a:cubicBezTo>
                  <a:cubicBezTo>
                    <a:pt x="50" y="117"/>
                    <a:pt x="60" y="114"/>
                    <a:pt x="66" y="107"/>
                  </a:cubicBezTo>
                  <a:cubicBezTo>
                    <a:pt x="72" y="101"/>
                    <a:pt x="75" y="91"/>
                    <a:pt x="75" y="77"/>
                  </a:cubicBezTo>
                  <a:lnTo>
                    <a:pt x="75" y="77"/>
                  </a:lnTo>
                  <a:close/>
                  <a:moveTo>
                    <a:pt x="37" y="73"/>
                  </a:moveTo>
                  <a:lnTo>
                    <a:pt x="37" y="73"/>
                  </a:lnTo>
                  <a:cubicBezTo>
                    <a:pt x="33" y="73"/>
                    <a:pt x="29" y="72"/>
                    <a:pt x="26" y="71"/>
                  </a:cubicBezTo>
                  <a:cubicBezTo>
                    <a:pt x="23" y="69"/>
                    <a:pt x="21" y="66"/>
                    <a:pt x="19" y="63"/>
                  </a:cubicBezTo>
                  <a:cubicBezTo>
                    <a:pt x="17" y="60"/>
                    <a:pt x="16" y="57"/>
                    <a:pt x="15" y="53"/>
                  </a:cubicBezTo>
                  <a:cubicBezTo>
                    <a:pt x="14" y="49"/>
                    <a:pt x="14" y="46"/>
                    <a:pt x="14" y="42"/>
                  </a:cubicBezTo>
                  <a:cubicBezTo>
                    <a:pt x="14" y="38"/>
                    <a:pt x="14" y="34"/>
                    <a:pt x="15" y="31"/>
                  </a:cubicBezTo>
                  <a:cubicBezTo>
                    <a:pt x="16" y="27"/>
                    <a:pt x="18" y="24"/>
                    <a:pt x="20" y="21"/>
                  </a:cubicBezTo>
                  <a:cubicBezTo>
                    <a:pt x="22" y="18"/>
                    <a:pt x="24" y="16"/>
                    <a:pt x="27" y="15"/>
                  </a:cubicBezTo>
                  <a:cubicBezTo>
                    <a:pt x="30" y="13"/>
                    <a:pt x="34" y="12"/>
                    <a:pt x="38" y="12"/>
                  </a:cubicBezTo>
                  <a:cubicBezTo>
                    <a:pt x="43" y="12"/>
                    <a:pt x="46" y="13"/>
                    <a:pt x="49" y="15"/>
                  </a:cubicBezTo>
                  <a:cubicBezTo>
                    <a:pt x="52" y="16"/>
                    <a:pt x="54" y="19"/>
                    <a:pt x="56" y="21"/>
                  </a:cubicBezTo>
                  <a:cubicBezTo>
                    <a:pt x="58" y="24"/>
                    <a:pt x="60" y="27"/>
                    <a:pt x="60" y="31"/>
                  </a:cubicBezTo>
                  <a:cubicBezTo>
                    <a:pt x="61" y="34"/>
                    <a:pt x="62" y="38"/>
                    <a:pt x="62" y="41"/>
                  </a:cubicBezTo>
                  <a:cubicBezTo>
                    <a:pt x="62" y="45"/>
                    <a:pt x="61" y="49"/>
                    <a:pt x="60" y="53"/>
                  </a:cubicBezTo>
                  <a:cubicBezTo>
                    <a:pt x="59" y="57"/>
                    <a:pt x="58" y="60"/>
                    <a:pt x="56" y="63"/>
                  </a:cubicBezTo>
                  <a:cubicBezTo>
                    <a:pt x="54" y="66"/>
                    <a:pt x="52" y="69"/>
                    <a:pt x="49" y="71"/>
                  </a:cubicBezTo>
                  <a:cubicBezTo>
                    <a:pt x="45" y="72"/>
                    <a:pt x="42" y="73"/>
                    <a:pt x="37" y="73"/>
                  </a:cubicBezTo>
                  <a:lnTo>
                    <a:pt x="37" y="7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26" name="Freeform 21">
              <a:extLst>
                <a:ext uri="{FF2B5EF4-FFF2-40B4-BE49-F238E27FC236}">
                  <a16:creationId xmlns:a16="http://schemas.microsoft.com/office/drawing/2014/main" id="{9B57EBC2-FA40-4C6E-A4A1-83890842CDD4}"/>
                </a:ext>
              </a:extLst>
            </p:cNvPr>
            <p:cNvSpPr>
              <a:spLocks noEditPoints="1"/>
            </p:cNvSpPr>
            <p:nvPr/>
          </p:nvSpPr>
          <p:spPr bwMode="auto">
            <a:xfrm>
              <a:off x="3287" y="3086"/>
              <a:ext cx="10" cy="93"/>
            </a:xfrm>
            <a:custGeom>
              <a:avLst/>
              <a:gdLst>
                <a:gd name="T0" fmla="*/ 13 w 13"/>
                <a:gd name="T1" fmla="*/ 16 h 113"/>
                <a:gd name="T2" fmla="*/ 13 w 13"/>
                <a:gd name="T3" fmla="*/ 16 h 113"/>
                <a:gd name="T4" fmla="*/ 13 w 13"/>
                <a:gd name="T5" fmla="*/ 0 h 113"/>
                <a:gd name="T6" fmla="*/ 0 w 13"/>
                <a:gd name="T7" fmla="*/ 0 h 113"/>
                <a:gd name="T8" fmla="*/ 0 w 13"/>
                <a:gd name="T9" fmla="*/ 16 h 113"/>
                <a:gd name="T10" fmla="*/ 13 w 13"/>
                <a:gd name="T11" fmla="*/ 16 h 113"/>
                <a:gd name="T12" fmla="*/ 0 w 13"/>
                <a:gd name="T13" fmla="*/ 31 h 113"/>
                <a:gd name="T14" fmla="*/ 0 w 13"/>
                <a:gd name="T15" fmla="*/ 31 h 113"/>
                <a:gd name="T16" fmla="*/ 0 w 13"/>
                <a:gd name="T17" fmla="*/ 113 h 113"/>
                <a:gd name="T18" fmla="*/ 13 w 13"/>
                <a:gd name="T19" fmla="*/ 113 h 113"/>
                <a:gd name="T20" fmla="*/ 13 w 13"/>
                <a:gd name="T21" fmla="*/ 31 h 113"/>
                <a:gd name="T22" fmla="*/ 0 w 13"/>
                <a:gd name="T23" fmla="*/ 31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 h="113">
                  <a:moveTo>
                    <a:pt x="13" y="16"/>
                  </a:moveTo>
                  <a:lnTo>
                    <a:pt x="13" y="16"/>
                  </a:lnTo>
                  <a:lnTo>
                    <a:pt x="13" y="0"/>
                  </a:lnTo>
                  <a:lnTo>
                    <a:pt x="0" y="0"/>
                  </a:lnTo>
                  <a:lnTo>
                    <a:pt x="0" y="16"/>
                  </a:lnTo>
                  <a:lnTo>
                    <a:pt x="13" y="16"/>
                  </a:lnTo>
                  <a:close/>
                  <a:moveTo>
                    <a:pt x="0" y="31"/>
                  </a:moveTo>
                  <a:lnTo>
                    <a:pt x="0" y="31"/>
                  </a:lnTo>
                  <a:lnTo>
                    <a:pt x="0" y="113"/>
                  </a:lnTo>
                  <a:lnTo>
                    <a:pt x="13" y="113"/>
                  </a:lnTo>
                  <a:lnTo>
                    <a:pt x="13" y="31"/>
                  </a:lnTo>
                  <a:lnTo>
                    <a:pt x="0" y="3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27" name="Freeform 22">
              <a:extLst>
                <a:ext uri="{FF2B5EF4-FFF2-40B4-BE49-F238E27FC236}">
                  <a16:creationId xmlns:a16="http://schemas.microsoft.com/office/drawing/2014/main" id="{2BC10293-C108-4966-B343-D7EC20737331}"/>
                </a:ext>
              </a:extLst>
            </p:cNvPr>
            <p:cNvSpPr>
              <a:spLocks/>
            </p:cNvSpPr>
            <p:nvPr/>
          </p:nvSpPr>
          <p:spPr bwMode="auto">
            <a:xfrm>
              <a:off x="3310" y="3110"/>
              <a:ext cx="58" cy="70"/>
            </a:xfrm>
            <a:custGeom>
              <a:avLst/>
              <a:gdLst>
                <a:gd name="T0" fmla="*/ 14 w 70"/>
                <a:gd name="T1" fmla="*/ 58 h 86"/>
                <a:gd name="T2" fmla="*/ 14 w 70"/>
                <a:gd name="T3" fmla="*/ 58 h 86"/>
                <a:gd name="T4" fmla="*/ 0 w 70"/>
                <a:gd name="T5" fmla="*/ 58 h 86"/>
                <a:gd name="T6" fmla="*/ 3 w 70"/>
                <a:gd name="T7" fmla="*/ 71 h 86"/>
                <a:gd name="T8" fmla="*/ 11 w 70"/>
                <a:gd name="T9" fmla="*/ 80 h 86"/>
                <a:gd name="T10" fmla="*/ 22 w 70"/>
                <a:gd name="T11" fmla="*/ 85 h 86"/>
                <a:gd name="T12" fmla="*/ 35 w 70"/>
                <a:gd name="T13" fmla="*/ 86 h 86"/>
                <a:gd name="T14" fmla="*/ 48 w 70"/>
                <a:gd name="T15" fmla="*/ 85 h 86"/>
                <a:gd name="T16" fmla="*/ 59 w 70"/>
                <a:gd name="T17" fmla="*/ 81 h 86"/>
                <a:gd name="T18" fmla="*/ 67 w 70"/>
                <a:gd name="T19" fmla="*/ 73 h 86"/>
                <a:gd name="T20" fmla="*/ 70 w 70"/>
                <a:gd name="T21" fmla="*/ 60 h 86"/>
                <a:gd name="T22" fmla="*/ 68 w 70"/>
                <a:gd name="T23" fmla="*/ 50 h 86"/>
                <a:gd name="T24" fmla="*/ 62 w 70"/>
                <a:gd name="T25" fmla="*/ 44 h 86"/>
                <a:gd name="T26" fmla="*/ 53 w 70"/>
                <a:gd name="T27" fmla="*/ 40 h 86"/>
                <a:gd name="T28" fmla="*/ 43 w 70"/>
                <a:gd name="T29" fmla="*/ 37 h 86"/>
                <a:gd name="T30" fmla="*/ 34 w 70"/>
                <a:gd name="T31" fmla="*/ 35 h 86"/>
                <a:gd name="T32" fmla="*/ 25 w 70"/>
                <a:gd name="T33" fmla="*/ 32 h 86"/>
                <a:gd name="T34" fmla="*/ 19 w 70"/>
                <a:gd name="T35" fmla="*/ 28 h 86"/>
                <a:gd name="T36" fmla="*/ 16 w 70"/>
                <a:gd name="T37" fmla="*/ 23 h 86"/>
                <a:gd name="T38" fmla="*/ 18 w 70"/>
                <a:gd name="T39" fmla="*/ 17 h 86"/>
                <a:gd name="T40" fmla="*/ 22 w 70"/>
                <a:gd name="T41" fmla="*/ 14 h 86"/>
                <a:gd name="T42" fmla="*/ 28 w 70"/>
                <a:gd name="T43" fmla="*/ 13 h 86"/>
                <a:gd name="T44" fmla="*/ 34 w 70"/>
                <a:gd name="T45" fmla="*/ 12 h 86"/>
                <a:gd name="T46" fmla="*/ 40 w 70"/>
                <a:gd name="T47" fmla="*/ 13 h 86"/>
                <a:gd name="T48" fmla="*/ 46 w 70"/>
                <a:gd name="T49" fmla="*/ 15 h 86"/>
                <a:gd name="T50" fmla="*/ 51 w 70"/>
                <a:gd name="T51" fmla="*/ 19 h 86"/>
                <a:gd name="T52" fmla="*/ 53 w 70"/>
                <a:gd name="T53" fmla="*/ 26 h 86"/>
                <a:gd name="T54" fmla="*/ 66 w 70"/>
                <a:gd name="T55" fmla="*/ 26 h 86"/>
                <a:gd name="T56" fmla="*/ 63 w 70"/>
                <a:gd name="T57" fmla="*/ 13 h 86"/>
                <a:gd name="T58" fmla="*/ 56 w 70"/>
                <a:gd name="T59" fmla="*/ 5 h 86"/>
                <a:gd name="T60" fmla="*/ 46 w 70"/>
                <a:gd name="T61" fmla="*/ 1 h 86"/>
                <a:gd name="T62" fmla="*/ 33 w 70"/>
                <a:gd name="T63" fmla="*/ 0 h 86"/>
                <a:gd name="T64" fmla="*/ 22 w 70"/>
                <a:gd name="T65" fmla="*/ 2 h 86"/>
                <a:gd name="T66" fmla="*/ 12 w 70"/>
                <a:gd name="T67" fmla="*/ 6 h 86"/>
                <a:gd name="T68" fmla="*/ 5 w 70"/>
                <a:gd name="T69" fmla="*/ 13 h 86"/>
                <a:gd name="T70" fmla="*/ 2 w 70"/>
                <a:gd name="T71" fmla="*/ 24 h 86"/>
                <a:gd name="T72" fmla="*/ 6 w 70"/>
                <a:gd name="T73" fmla="*/ 36 h 86"/>
                <a:gd name="T74" fmla="*/ 16 w 70"/>
                <a:gd name="T75" fmla="*/ 43 h 86"/>
                <a:gd name="T76" fmla="*/ 29 w 70"/>
                <a:gd name="T77" fmla="*/ 47 h 86"/>
                <a:gd name="T78" fmla="*/ 42 w 70"/>
                <a:gd name="T79" fmla="*/ 50 h 86"/>
                <a:gd name="T80" fmla="*/ 52 w 70"/>
                <a:gd name="T81" fmla="*/ 54 h 86"/>
                <a:gd name="T82" fmla="*/ 56 w 70"/>
                <a:gd name="T83" fmla="*/ 62 h 86"/>
                <a:gd name="T84" fmla="*/ 54 w 70"/>
                <a:gd name="T85" fmla="*/ 68 h 86"/>
                <a:gd name="T86" fmla="*/ 49 w 70"/>
                <a:gd name="T87" fmla="*/ 72 h 86"/>
                <a:gd name="T88" fmla="*/ 43 w 70"/>
                <a:gd name="T89" fmla="*/ 74 h 86"/>
                <a:gd name="T90" fmla="*/ 36 w 70"/>
                <a:gd name="T91" fmla="*/ 74 h 86"/>
                <a:gd name="T92" fmla="*/ 28 w 70"/>
                <a:gd name="T93" fmla="*/ 73 h 86"/>
                <a:gd name="T94" fmla="*/ 21 w 70"/>
                <a:gd name="T95" fmla="*/ 71 h 86"/>
                <a:gd name="T96" fmla="*/ 16 w 70"/>
                <a:gd name="T97" fmla="*/ 66 h 86"/>
                <a:gd name="T98" fmla="*/ 14 w 70"/>
                <a:gd name="T99" fmla="*/ 58 h 86"/>
                <a:gd name="T100" fmla="*/ 14 w 70"/>
                <a:gd name="T101" fmla="*/ 58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0" h="86">
                  <a:moveTo>
                    <a:pt x="14" y="58"/>
                  </a:moveTo>
                  <a:lnTo>
                    <a:pt x="14" y="58"/>
                  </a:lnTo>
                  <a:lnTo>
                    <a:pt x="0" y="58"/>
                  </a:lnTo>
                  <a:cubicBezTo>
                    <a:pt x="0" y="63"/>
                    <a:pt x="1" y="68"/>
                    <a:pt x="3" y="71"/>
                  </a:cubicBezTo>
                  <a:cubicBezTo>
                    <a:pt x="5" y="75"/>
                    <a:pt x="8" y="78"/>
                    <a:pt x="11" y="80"/>
                  </a:cubicBezTo>
                  <a:cubicBezTo>
                    <a:pt x="14" y="82"/>
                    <a:pt x="18" y="84"/>
                    <a:pt x="22" y="85"/>
                  </a:cubicBezTo>
                  <a:cubicBezTo>
                    <a:pt x="26" y="86"/>
                    <a:pt x="30" y="86"/>
                    <a:pt x="35" y="86"/>
                  </a:cubicBezTo>
                  <a:cubicBezTo>
                    <a:pt x="39" y="86"/>
                    <a:pt x="43" y="86"/>
                    <a:pt x="48" y="85"/>
                  </a:cubicBezTo>
                  <a:cubicBezTo>
                    <a:pt x="52" y="84"/>
                    <a:pt x="55" y="83"/>
                    <a:pt x="59" y="81"/>
                  </a:cubicBezTo>
                  <a:cubicBezTo>
                    <a:pt x="62" y="79"/>
                    <a:pt x="65" y="76"/>
                    <a:pt x="67" y="73"/>
                  </a:cubicBezTo>
                  <a:cubicBezTo>
                    <a:pt x="69" y="69"/>
                    <a:pt x="70" y="65"/>
                    <a:pt x="70" y="60"/>
                  </a:cubicBezTo>
                  <a:cubicBezTo>
                    <a:pt x="70" y="56"/>
                    <a:pt x="69" y="53"/>
                    <a:pt x="68" y="50"/>
                  </a:cubicBezTo>
                  <a:cubicBezTo>
                    <a:pt x="66" y="48"/>
                    <a:pt x="64" y="46"/>
                    <a:pt x="62" y="44"/>
                  </a:cubicBezTo>
                  <a:cubicBezTo>
                    <a:pt x="59" y="42"/>
                    <a:pt x="56" y="41"/>
                    <a:pt x="53" y="40"/>
                  </a:cubicBezTo>
                  <a:cubicBezTo>
                    <a:pt x="50" y="39"/>
                    <a:pt x="47" y="38"/>
                    <a:pt x="43" y="37"/>
                  </a:cubicBezTo>
                  <a:cubicBezTo>
                    <a:pt x="40" y="36"/>
                    <a:pt x="37" y="35"/>
                    <a:pt x="34" y="35"/>
                  </a:cubicBezTo>
                  <a:cubicBezTo>
                    <a:pt x="30" y="34"/>
                    <a:pt x="28" y="33"/>
                    <a:pt x="25" y="32"/>
                  </a:cubicBezTo>
                  <a:cubicBezTo>
                    <a:pt x="22" y="31"/>
                    <a:pt x="20" y="30"/>
                    <a:pt x="19" y="28"/>
                  </a:cubicBezTo>
                  <a:cubicBezTo>
                    <a:pt x="17" y="27"/>
                    <a:pt x="16" y="25"/>
                    <a:pt x="16" y="23"/>
                  </a:cubicBezTo>
                  <a:cubicBezTo>
                    <a:pt x="16" y="20"/>
                    <a:pt x="17" y="19"/>
                    <a:pt x="18" y="17"/>
                  </a:cubicBezTo>
                  <a:cubicBezTo>
                    <a:pt x="19" y="16"/>
                    <a:pt x="20" y="15"/>
                    <a:pt x="22" y="14"/>
                  </a:cubicBezTo>
                  <a:cubicBezTo>
                    <a:pt x="24" y="13"/>
                    <a:pt x="26" y="13"/>
                    <a:pt x="28" y="13"/>
                  </a:cubicBezTo>
                  <a:cubicBezTo>
                    <a:pt x="30" y="12"/>
                    <a:pt x="32" y="12"/>
                    <a:pt x="34" y="12"/>
                  </a:cubicBezTo>
                  <a:cubicBezTo>
                    <a:pt x="36" y="12"/>
                    <a:pt x="38" y="12"/>
                    <a:pt x="40" y="13"/>
                  </a:cubicBezTo>
                  <a:cubicBezTo>
                    <a:pt x="43" y="13"/>
                    <a:pt x="45" y="14"/>
                    <a:pt x="46" y="15"/>
                  </a:cubicBezTo>
                  <a:cubicBezTo>
                    <a:pt x="48" y="16"/>
                    <a:pt x="50" y="18"/>
                    <a:pt x="51" y="19"/>
                  </a:cubicBezTo>
                  <a:cubicBezTo>
                    <a:pt x="52" y="21"/>
                    <a:pt x="53" y="23"/>
                    <a:pt x="53" y="26"/>
                  </a:cubicBezTo>
                  <a:lnTo>
                    <a:pt x="66" y="26"/>
                  </a:lnTo>
                  <a:cubicBezTo>
                    <a:pt x="66" y="21"/>
                    <a:pt x="65" y="17"/>
                    <a:pt x="63" y="13"/>
                  </a:cubicBezTo>
                  <a:cubicBezTo>
                    <a:pt x="61" y="10"/>
                    <a:pt x="59" y="7"/>
                    <a:pt x="56" y="5"/>
                  </a:cubicBezTo>
                  <a:cubicBezTo>
                    <a:pt x="53" y="4"/>
                    <a:pt x="49" y="2"/>
                    <a:pt x="46" y="1"/>
                  </a:cubicBezTo>
                  <a:cubicBezTo>
                    <a:pt x="42" y="1"/>
                    <a:pt x="37" y="0"/>
                    <a:pt x="33" y="0"/>
                  </a:cubicBezTo>
                  <a:cubicBezTo>
                    <a:pt x="29" y="0"/>
                    <a:pt x="25" y="1"/>
                    <a:pt x="22" y="2"/>
                  </a:cubicBezTo>
                  <a:cubicBezTo>
                    <a:pt x="18" y="2"/>
                    <a:pt x="15" y="4"/>
                    <a:pt x="12" y="6"/>
                  </a:cubicBezTo>
                  <a:cubicBezTo>
                    <a:pt x="9" y="7"/>
                    <a:pt x="7" y="10"/>
                    <a:pt x="5" y="13"/>
                  </a:cubicBezTo>
                  <a:cubicBezTo>
                    <a:pt x="3" y="16"/>
                    <a:pt x="2" y="19"/>
                    <a:pt x="2" y="24"/>
                  </a:cubicBezTo>
                  <a:cubicBezTo>
                    <a:pt x="2" y="29"/>
                    <a:pt x="3" y="33"/>
                    <a:pt x="6" y="36"/>
                  </a:cubicBezTo>
                  <a:cubicBezTo>
                    <a:pt x="9" y="39"/>
                    <a:pt x="12" y="41"/>
                    <a:pt x="16" y="43"/>
                  </a:cubicBezTo>
                  <a:cubicBezTo>
                    <a:pt x="20" y="44"/>
                    <a:pt x="24" y="46"/>
                    <a:pt x="29" y="47"/>
                  </a:cubicBezTo>
                  <a:cubicBezTo>
                    <a:pt x="33" y="48"/>
                    <a:pt x="38" y="49"/>
                    <a:pt x="42" y="50"/>
                  </a:cubicBezTo>
                  <a:cubicBezTo>
                    <a:pt x="46" y="51"/>
                    <a:pt x="49" y="52"/>
                    <a:pt x="52" y="54"/>
                  </a:cubicBezTo>
                  <a:cubicBezTo>
                    <a:pt x="54" y="56"/>
                    <a:pt x="56" y="59"/>
                    <a:pt x="56" y="62"/>
                  </a:cubicBezTo>
                  <a:cubicBezTo>
                    <a:pt x="56" y="65"/>
                    <a:pt x="55" y="67"/>
                    <a:pt x="54" y="68"/>
                  </a:cubicBezTo>
                  <a:cubicBezTo>
                    <a:pt x="53" y="70"/>
                    <a:pt x="51" y="71"/>
                    <a:pt x="49" y="72"/>
                  </a:cubicBezTo>
                  <a:cubicBezTo>
                    <a:pt x="47" y="73"/>
                    <a:pt x="45" y="73"/>
                    <a:pt x="43" y="74"/>
                  </a:cubicBezTo>
                  <a:cubicBezTo>
                    <a:pt x="40" y="74"/>
                    <a:pt x="38" y="74"/>
                    <a:pt x="36" y="74"/>
                  </a:cubicBezTo>
                  <a:cubicBezTo>
                    <a:pt x="33" y="74"/>
                    <a:pt x="30" y="74"/>
                    <a:pt x="28" y="73"/>
                  </a:cubicBezTo>
                  <a:cubicBezTo>
                    <a:pt x="25" y="73"/>
                    <a:pt x="23" y="72"/>
                    <a:pt x="21" y="71"/>
                  </a:cubicBezTo>
                  <a:cubicBezTo>
                    <a:pt x="19" y="70"/>
                    <a:pt x="17" y="68"/>
                    <a:pt x="16" y="66"/>
                  </a:cubicBezTo>
                  <a:cubicBezTo>
                    <a:pt x="15" y="64"/>
                    <a:pt x="14" y="61"/>
                    <a:pt x="14" y="58"/>
                  </a:cubicBezTo>
                  <a:lnTo>
                    <a:pt x="14" y="58"/>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28" name="Freeform 23">
              <a:extLst>
                <a:ext uri="{FF2B5EF4-FFF2-40B4-BE49-F238E27FC236}">
                  <a16:creationId xmlns:a16="http://schemas.microsoft.com/office/drawing/2014/main" id="{4381B44E-1E0B-4751-B5D1-C0E35643876B}"/>
                </a:ext>
              </a:extLst>
            </p:cNvPr>
            <p:cNvSpPr>
              <a:spLocks/>
            </p:cNvSpPr>
            <p:nvPr/>
          </p:nvSpPr>
          <p:spPr bwMode="auto">
            <a:xfrm>
              <a:off x="3373" y="3091"/>
              <a:ext cx="36" cy="88"/>
            </a:xfrm>
            <a:custGeom>
              <a:avLst/>
              <a:gdLst>
                <a:gd name="T0" fmla="*/ 27 w 44"/>
                <a:gd name="T1" fmla="*/ 25 h 107"/>
                <a:gd name="T2" fmla="*/ 27 w 44"/>
                <a:gd name="T3" fmla="*/ 25 h 107"/>
                <a:gd name="T4" fmla="*/ 27 w 44"/>
                <a:gd name="T5" fmla="*/ 0 h 107"/>
                <a:gd name="T6" fmla="*/ 14 w 44"/>
                <a:gd name="T7" fmla="*/ 0 h 107"/>
                <a:gd name="T8" fmla="*/ 14 w 44"/>
                <a:gd name="T9" fmla="*/ 25 h 107"/>
                <a:gd name="T10" fmla="*/ 0 w 44"/>
                <a:gd name="T11" fmla="*/ 25 h 107"/>
                <a:gd name="T12" fmla="*/ 0 w 44"/>
                <a:gd name="T13" fmla="*/ 37 h 107"/>
                <a:gd name="T14" fmla="*/ 14 w 44"/>
                <a:gd name="T15" fmla="*/ 37 h 107"/>
                <a:gd name="T16" fmla="*/ 14 w 44"/>
                <a:gd name="T17" fmla="*/ 89 h 107"/>
                <a:gd name="T18" fmla="*/ 15 w 44"/>
                <a:gd name="T19" fmla="*/ 99 h 107"/>
                <a:gd name="T20" fmla="*/ 18 w 44"/>
                <a:gd name="T21" fmla="*/ 104 h 107"/>
                <a:gd name="T22" fmla="*/ 24 w 44"/>
                <a:gd name="T23" fmla="*/ 107 h 107"/>
                <a:gd name="T24" fmla="*/ 33 w 44"/>
                <a:gd name="T25" fmla="*/ 107 h 107"/>
                <a:gd name="T26" fmla="*/ 44 w 44"/>
                <a:gd name="T27" fmla="*/ 107 h 107"/>
                <a:gd name="T28" fmla="*/ 44 w 44"/>
                <a:gd name="T29" fmla="*/ 95 h 107"/>
                <a:gd name="T30" fmla="*/ 37 w 44"/>
                <a:gd name="T31" fmla="*/ 95 h 107"/>
                <a:gd name="T32" fmla="*/ 32 w 44"/>
                <a:gd name="T33" fmla="*/ 95 h 107"/>
                <a:gd name="T34" fmla="*/ 29 w 44"/>
                <a:gd name="T35" fmla="*/ 94 h 107"/>
                <a:gd name="T36" fmla="*/ 28 w 44"/>
                <a:gd name="T37" fmla="*/ 92 h 107"/>
                <a:gd name="T38" fmla="*/ 27 w 44"/>
                <a:gd name="T39" fmla="*/ 88 h 107"/>
                <a:gd name="T40" fmla="*/ 27 w 44"/>
                <a:gd name="T41" fmla="*/ 37 h 107"/>
                <a:gd name="T42" fmla="*/ 44 w 44"/>
                <a:gd name="T43" fmla="*/ 37 h 107"/>
                <a:gd name="T44" fmla="*/ 44 w 44"/>
                <a:gd name="T45" fmla="*/ 25 h 107"/>
                <a:gd name="T46" fmla="*/ 27 w 44"/>
                <a:gd name="T47" fmla="*/ 25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4" h="107">
                  <a:moveTo>
                    <a:pt x="27" y="25"/>
                  </a:moveTo>
                  <a:lnTo>
                    <a:pt x="27" y="25"/>
                  </a:lnTo>
                  <a:lnTo>
                    <a:pt x="27" y="0"/>
                  </a:lnTo>
                  <a:lnTo>
                    <a:pt x="14" y="0"/>
                  </a:lnTo>
                  <a:lnTo>
                    <a:pt x="14" y="25"/>
                  </a:lnTo>
                  <a:lnTo>
                    <a:pt x="0" y="25"/>
                  </a:lnTo>
                  <a:lnTo>
                    <a:pt x="0" y="37"/>
                  </a:lnTo>
                  <a:lnTo>
                    <a:pt x="14" y="37"/>
                  </a:lnTo>
                  <a:lnTo>
                    <a:pt x="14" y="89"/>
                  </a:lnTo>
                  <a:cubicBezTo>
                    <a:pt x="14" y="93"/>
                    <a:pt x="14" y="96"/>
                    <a:pt x="15" y="99"/>
                  </a:cubicBezTo>
                  <a:cubicBezTo>
                    <a:pt x="16" y="101"/>
                    <a:pt x="17" y="103"/>
                    <a:pt x="18" y="104"/>
                  </a:cubicBezTo>
                  <a:cubicBezTo>
                    <a:pt x="20" y="105"/>
                    <a:pt x="22" y="106"/>
                    <a:pt x="24" y="107"/>
                  </a:cubicBezTo>
                  <a:cubicBezTo>
                    <a:pt x="27" y="107"/>
                    <a:pt x="30" y="107"/>
                    <a:pt x="33" y="107"/>
                  </a:cubicBezTo>
                  <a:lnTo>
                    <a:pt x="44" y="107"/>
                  </a:lnTo>
                  <a:lnTo>
                    <a:pt x="44" y="95"/>
                  </a:lnTo>
                  <a:lnTo>
                    <a:pt x="37" y="95"/>
                  </a:lnTo>
                  <a:cubicBezTo>
                    <a:pt x="35" y="95"/>
                    <a:pt x="34" y="95"/>
                    <a:pt x="32" y="95"/>
                  </a:cubicBezTo>
                  <a:cubicBezTo>
                    <a:pt x="31" y="95"/>
                    <a:pt x="30" y="95"/>
                    <a:pt x="29" y="94"/>
                  </a:cubicBezTo>
                  <a:cubicBezTo>
                    <a:pt x="28" y="94"/>
                    <a:pt x="28" y="93"/>
                    <a:pt x="28" y="92"/>
                  </a:cubicBezTo>
                  <a:cubicBezTo>
                    <a:pt x="27" y="91"/>
                    <a:pt x="27" y="90"/>
                    <a:pt x="27" y="88"/>
                  </a:cubicBezTo>
                  <a:lnTo>
                    <a:pt x="27" y="37"/>
                  </a:lnTo>
                  <a:lnTo>
                    <a:pt x="44" y="37"/>
                  </a:lnTo>
                  <a:lnTo>
                    <a:pt x="44" y="25"/>
                  </a:lnTo>
                  <a:lnTo>
                    <a:pt x="27" y="25"/>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29" name="Freeform 24">
              <a:extLst>
                <a:ext uri="{FF2B5EF4-FFF2-40B4-BE49-F238E27FC236}">
                  <a16:creationId xmlns:a16="http://schemas.microsoft.com/office/drawing/2014/main" id="{89EF46FA-BFB4-4A42-84F0-C3B273867456}"/>
                </a:ext>
              </a:extLst>
            </p:cNvPr>
            <p:cNvSpPr>
              <a:spLocks/>
            </p:cNvSpPr>
            <p:nvPr/>
          </p:nvSpPr>
          <p:spPr bwMode="auto">
            <a:xfrm>
              <a:off x="3421" y="3110"/>
              <a:ext cx="36" cy="69"/>
            </a:xfrm>
            <a:custGeom>
              <a:avLst/>
              <a:gdLst>
                <a:gd name="T0" fmla="*/ 0 w 44"/>
                <a:gd name="T1" fmla="*/ 2 h 84"/>
                <a:gd name="T2" fmla="*/ 0 w 44"/>
                <a:gd name="T3" fmla="*/ 2 h 84"/>
                <a:gd name="T4" fmla="*/ 0 w 44"/>
                <a:gd name="T5" fmla="*/ 84 h 84"/>
                <a:gd name="T6" fmla="*/ 14 w 44"/>
                <a:gd name="T7" fmla="*/ 84 h 84"/>
                <a:gd name="T8" fmla="*/ 14 w 44"/>
                <a:gd name="T9" fmla="*/ 48 h 84"/>
                <a:gd name="T10" fmla="*/ 15 w 44"/>
                <a:gd name="T11" fmla="*/ 34 h 84"/>
                <a:gd name="T12" fmla="*/ 21 w 44"/>
                <a:gd name="T13" fmla="*/ 23 h 84"/>
                <a:gd name="T14" fmla="*/ 30 w 44"/>
                <a:gd name="T15" fmla="*/ 17 h 84"/>
                <a:gd name="T16" fmla="*/ 44 w 44"/>
                <a:gd name="T17" fmla="*/ 14 h 84"/>
                <a:gd name="T18" fmla="*/ 44 w 44"/>
                <a:gd name="T19" fmla="*/ 0 h 84"/>
                <a:gd name="T20" fmla="*/ 26 w 44"/>
                <a:gd name="T21" fmla="*/ 5 h 84"/>
                <a:gd name="T22" fmla="*/ 13 w 44"/>
                <a:gd name="T23" fmla="*/ 19 h 84"/>
                <a:gd name="T24" fmla="*/ 13 w 44"/>
                <a:gd name="T25" fmla="*/ 19 h 84"/>
                <a:gd name="T26" fmla="*/ 13 w 44"/>
                <a:gd name="T27" fmla="*/ 2 h 84"/>
                <a:gd name="T28" fmla="*/ 0 w 44"/>
                <a:gd name="T29" fmla="*/ 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4" h="84">
                  <a:moveTo>
                    <a:pt x="0" y="2"/>
                  </a:moveTo>
                  <a:lnTo>
                    <a:pt x="0" y="2"/>
                  </a:lnTo>
                  <a:lnTo>
                    <a:pt x="0" y="84"/>
                  </a:lnTo>
                  <a:lnTo>
                    <a:pt x="14" y="84"/>
                  </a:lnTo>
                  <a:lnTo>
                    <a:pt x="14" y="48"/>
                  </a:lnTo>
                  <a:cubicBezTo>
                    <a:pt x="14" y="42"/>
                    <a:pt x="14" y="38"/>
                    <a:pt x="15" y="34"/>
                  </a:cubicBezTo>
                  <a:cubicBezTo>
                    <a:pt x="17" y="30"/>
                    <a:pt x="18" y="26"/>
                    <a:pt x="21" y="23"/>
                  </a:cubicBezTo>
                  <a:cubicBezTo>
                    <a:pt x="23" y="20"/>
                    <a:pt x="26" y="18"/>
                    <a:pt x="30" y="17"/>
                  </a:cubicBezTo>
                  <a:cubicBezTo>
                    <a:pt x="34" y="15"/>
                    <a:pt x="38" y="14"/>
                    <a:pt x="44" y="14"/>
                  </a:cubicBezTo>
                  <a:lnTo>
                    <a:pt x="44" y="0"/>
                  </a:lnTo>
                  <a:cubicBezTo>
                    <a:pt x="36" y="0"/>
                    <a:pt x="30" y="1"/>
                    <a:pt x="26" y="5"/>
                  </a:cubicBezTo>
                  <a:cubicBezTo>
                    <a:pt x="21" y="8"/>
                    <a:pt x="17" y="13"/>
                    <a:pt x="13" y="19"/>
                  </a:cubicBezTo>
                  <a:lnTo>
                    <a:pt x="13" y="19"/>
                  </a:lnTo>
                  <a:lnTo>
                    <a:pt x="13" y="2"/>
                  </a:lnTo>
                  <a:lnTo>
                    <a:pt x="0" y="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30" name="Freeform 25">
              <a:extLst>
                <a:ext uri="{FF2B5EF4-FFF2-40B4-BE49-F238E27FC236}">
                  <a16:creationId xmlns:a16="http://schemas.microsoft.com/office/drawing/2014/main" id="{7547F8B4-64C7-40F1-A000-52CA1819D31A}"/>
                </a:ext>
              </a:extLst>
            </p:cNvPr>
            <p:cNvSpPr>
              <a:spLocks noEditPoints="1"/>
            </p:cNvSpPr>
            <p:nvPr/>
          </p:nvSpPr>
          <p:spPr bwMode="auto">
            <a:xfrm>
              <a:off x="3462" y="3110"/>
              <a:ext cx="63" cy="70"/>
            </a:xfrm>
            <a:custGeom>
              <a:avLst/>
              <a:gdLst>
                <a:gd name="T0" fmla="*/ 77 w 77"/>
                <a:gd name="T1" fmla="*/ 84 h 86"/>
                <a:gd name="T2" fmla="*/ 77 w 77"/>
                <a:gd name="T3" fmla="*/ 84 h 86"/>
                <a:gd name="T4" fmla="*/ 67 w 77"/>
                <a:gd name="T5" fmla="*/ 86 h 86"/>
                <a:gd name="T6" fmla="*/ 59 w 77"/>
                <a:gd name="T7" fmla="*/ 83 h 86"/>
                <a:gd name="T8" fmla="*/ 56 w 77"/>
                <a:gd name="T9" fmla="*/ 73 h 86"/>
                <a:gd name="T10" fmla="*/ 43 w 77"/>
                <a:gd name="T11" fmla="*/ 83 h 86"/>
                <a:gd name="T12" fmla="*/ 27 w 77"/>
                <a:gd name="T13" fmla="*/ 86 h 86"/>
                <a:gd name="T14" fmla="*/ 16 w 77"/>
                <a:gd name="T15" fmla="*/ 85 h 86"/>
                <a:gd name="T16" fmla="*/ 8 w 77"/>
                <a:gd name="T17" fmla="*/ 81 h 86"/>
                <a:gd name="T18" fmla="*/ 2 w 77"/>
                <a:gd name="T19" fmla="*/ 74 h 86"/>
                <a:gd name="T20" fmla="*/ 0 w 77"/>
                <a:gd name="T21" fmla="*/ 63 h 86"/>
                <a:gd name="T22" fmla="*/ 2 w 77"/>
                <a:gd name="T23" fmla="*/ 52 h 86"/>
                <a:gd name="T24" fmla="*/ 8 w 77"/>
                <a:gd name="T25" fmla="*/ 44 h 86"/>
                <a:gd name="T26" fmla="*/ 17 w 77"/>
                <a:gd name="T27" fmla="*/ 40 h 86"/>
                <a:gd name="T28" fmla="*/ 28 w 77"/>
                <a:gd name="T29" fmla="*/ 38 h 86"/>
                <a:gd name="T30" fmla="*/ 38 w 77"/>
                <a:gd name="T31" fmla="*/ 36 h 86"/>
                <a:gd name="T32" fmla="*/ 47 w 77"/>
                <a:gd name="T33" fmla="*/ 35 h 86"/>
                <a:gd name="T34" fmla="*/ 53 w 77"/>
                <a:gd name="T35" fmla="*/ 32 h 86"/>
                <a:gd name="T36" fmla="*/ 55 w 77"/>
                <a:gd name="T37" fmla="*/ 26 h 86"/>
                <a:gd name="T38" fmla="*/ 54 w 77"/>
                <a:gd name="T39" fmla="*/ 19 h 86"/>
                <a:gd name="T40" fmla="*/ 49 w 77"/>
                <a:gd name="T41" fmla="*/ 14 h 86"/>
                <a:gd name="T42" fmla="*/ 43 w 77"/>
                <a:gd name="T43" fmla="*/ 13 h 86"/>
                <a:gd name="T44" fmla="*/ 37 w 77"/>
                <a:gd name="T45" fmla="*/ 12 h 86"/>
                <a:gd name="T46" fmla="*/ 23 w 77"/>
                <a:gd name="T47" fmla="*/ 15 h 86"/>
                <a:gd name="T48" fmla="*/ 16 w 77"/>
                <a:gd name="T49" fmla="*/ 28 h 86"/>
                <a:gd name="T50" fmla="*/ 3 w 77"/>
                <a:gd name="T51" fmla="*/ 28 h 86"/>
                <a:gd name="T52" fmla="*/ 6 w 77"/>
                <a:gd name="T53" fmla="*/ 15 h 86"/>
                <a:gd name="T54" fmla="*/ 14 w 77"/>
                <a:gd name="T55" fmla="*/ 6 h 86"/>
                <a:gd name="T56" fmla="*/ 25 w 77"/>
                <a:gd name="T57" fmla="*/ 2 h 86"/>
                <a:gd name="T58" fmla="*/ 38 w 77"/>
                <a:gd name="T59" fmla="*/ 0 h 86"/>
                <a:gd name="T60" fmla="*/ 49 w 77"/>
                <a:gd name="T61" fmla="*/ 1 h 86"/>
                <a:gd name="T62" fmla="*/ 59 w 77"/>
                <a:gd name="T63" fmla="*/ 4 h 86"/>
                <a:gd name="T64" fmla="*/ 66 w 77"/>
                <a:gd name="T65" fmla="*/ 11 h 86"/>
                <a:gd name="T66" fmla="*/ 69 w 77"/>
                <a:gd name="T67" fmla="*/ 23 h 86"/>
                <a:gd name="T68" fmla="*/ 69 w 77"/>
                <a:gd name="T69" fmla="*/ 65 h 86"/>
                <a:gd name="T70" fmla="*/ 69 w 77"/>
                <a:gd name="T71" fmla="*/ 72 h 86"/>
                <a:gd name="T72" fmla="*/ 73 w 77"/>
                <a:gd name="T73" fmla="*/ 74 h 86"/>
                <a:gd name="T74" fmla="*/ 77 w 77"/>
                <a:gd name="T75" fmla="*/ 73 h 86"/>
                <a:gd name="T76" fmla="*/ 77 w 77"/>
                <a:gd name="T77" fmla="*/ 84 h 86"/>
                <a:gd name="T78" fmla="*/ 55 w 77"/>
                <a:gd name="T79" fmla="*/ 42 h 86"/>
                <a:gd name="T80" fmla="*/ 55 w 77"/>
                <a:gd name="T81" fmla="*/ 42 h 86"/>
                <a:gd name="T82" fmla="*/ 48 w 77"/>
                <a:gd name="T83" fmla="*/ 45 h 86"/>
                <a:gd name="T84" fmla="*/ 40 w 77"/>
                <a:gd name="T85" fmla="*/ 46 h 86"/>
                <a:gd name="T86" fmla="*/ 31 w 77"/>
                <a:gd name="T87" fmla="*/ 47 h 86"/>
                <a:gd name="T88" fmla="*/ 22 w 77"/>
                <a:gd name="T89" fmla="*/ 50 h 86"/>
                <a:gd name="T90" fmla="*/ 16 w 77"/>
                <a:gd name="T91" fmla="*/ 54 h 86"/>
                <a:gd name="T92" fmla="*/ 14 w 77"/>
                <a:gd name="T93" fmla="*/ 62 h 86"/>
                <a:gd name="T94" fmla="*/ 15 w 77"/>
                <a:gd name="T95" fmla="*/ 68 h 86"/>
                <a:gd name="T96" fmla="*/ 19 w 77"/>
                <a:gd name="T97" fmla="*/ 72 h 86"/>
                <a:gd name="T98" fmla="*/ 24 w 77"/>
                <a:gd name="T99" fmla="*/ 74 h 86"/>
                <a:gd name="T100" fmla="*/ 30 w 77"/>
                <a:gd name="T101" fmla="*/ 74 h 86"/>
                <a:gd name="T102" fmla="*/ 41 w 77"/>
                <a:gd name="T103" fmla="*/ 72 h 86"/>
                <a:gd name="T104" fmla="*/ 49 w 77"/>
                <a:gd name="T105" fmla="*/ 68 h 86"/>
                <a:gd name="T106" fmla="*/ 54 w 77"/>
                <a:gd name="T107" fmla="*/ 62 h 86"/>
                <a:gd name="T108" fmla="*/ 55 w 77"/>
                <a:gd name="T109" fmla="*/ 56 h 86"/>
                <a:gd name="T110" fmla="*/ 55 w 77"/>
                <a:gd name="T111" fmla="*/ 4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7" h="86">
                  <a:moveTo>
                    <a:pt x="77" y="84"/>
                  </a:moveTo>
                  <a:lnTo>
                    <a:pt x="77" y="84"/>
                  </a:lnTo>
                  <a:cubicBezTo>
                    <a:pt x="75" y="85"/>
                    <a:pt x="71" y="86"/>
                    <a:pt x="67" y="86"/>
                  </a:cubicBezTo>
                  <a:cubicBezTo>
                    <a:pt x="64" y="86"/>
                    <a:pt x="61" y="85"/>
                    <a:pt x="59" y="83"/>
                  </a:cubicBezTo>
                  <a:cubicBezTo>
                    <a:pt x="57" y="81"/>
                    <a:pt x="56" y="78"/>
                    <a:pt x="56" y="73"/>
                  </a:cubicBezTo>
                  <a:cubicBezTo>
                    <a:pt x="52" y="78"/>
                    <a:pt x="48" y="81"/>
                    <a:pt x="43" y="83"/>
                  </a:cubicBezTo>
                  <a:cubicBezTo>
                    <a:pt x="38" y="85"/>
                    <a:pt x="33" y="86"/>
                    <a:pt x="27" y="86"/>
                  </a:cubicBezTo>
                  <a:cubicBezTo>
                    <a:pt x="23" y="86"/>
                    <a:pt x="20" y="86"/>
                    <a:pt x="16" y="85"/>
                  </a:cubicBezTo>
                  <a:cubicBezTo>
                    <a:pt x="13" y="84"/>
                    <a:pt x="10" y="83"/>
                    <a:pt x="8" y="81"/>
                  </a:cubicBezTo>
                  <a:cubicBezTo>
                    <a:pt x="5" y="79"/>
                    <a:pt x="3" y="77"/>
                    <a:pt x="2" y="74"/>
                  </a:cubicBezTo>
                  <a:cubicBezTo>
                    <a:pt x="0" y="71"/>
                    <a:pt x="0" y="67"/>
                    <a:pt x="0" y="63"/>
                  </a:cubicBezTo>
                  <a:cubicBezTo>
                    <a:pt x="0" y="58"/>
                    <a:pt x="0" y="55"/>
                    <a:pt x="2" y="52"/>
                  </a:cubicBezTo>
                  <a:cubicBezTo>
                    <a:pt x="4" y="49"/>
                    <a:pt x="6" y="46"/>
                    <a:pt x="8" y="44"/>
                  </a:cubicBezTo>
                  <a:cubicBezTo>
                    <a:pt x="11" y="43"/>
                    <a:pt x="14" y="41"/>
                    <a:pt x="17" y="40"/>
                  </a:cubicBezTo>
                  <a:cubicBezTo>
                    <a:pt x="21" y="39"/>
                    <a:pt x="24" y="38"/>
                    <a:pt x="28" y="38"/>
                  </a:cubicBezTo>
                  <a:cubicBezTo>
                    <a:pt x="31" y="37"/>
                    <a:pt x="35" y="37"/>
                    <a:pt x="38" y="36"/>
                  </a:cubicBezTo>
                  <a:cubicBezTo>
                    <a:pt x="41" y="36"/>
                    <a:pt x="44" y="35"/>
                    <a:pt x="47" y="35"/>
                  </a:cubicBezTo>
                  <a:cubicBezTo>
                    <a:pt x="49" y="34"/>
                    <a:pt x="51" y="33"/>
                    <a:pt x="53" y="32"/>
                  </a:cubicBezTo>
                  <a:cubicBezTo>
                    <a:pt x="54" y="30"/>
                    <a:pt x="55" y="28"/>
                    <a:pt x="55" y="26"/>
                  </a:cubicBezTo>
                  <a:cubicBezTo>
                    <a:pt x="55" y="23"/>
                    <a:pt x="55" y="20"/>
                    <a:pt x="54" y="19"/>
                  </a:cubicBezTo>
                  <a:cubicBezTo>
                    <a:pt x="52" y="17"/>
                    <a:pt x="51" y="15"/>
                    <a:pt x="49" y="14"/>
                  </a:cubicBezTo>
                  <a:cubicBezTo>
                    <a:pt x="47" y="14"/>
                    <a:pt x="46" y="13"/>
                    <a:pt x="43" y="13"/>
                  </a:cubicBezTo>
                  <a:cubicBezTo>
                    <a:pt x="41" y="12"/>
                    <a:pt x="39" y="12"/>
                    <a:pt x="37" y="12"/>
                  </a:cubicBezTo>
                  <a:cubicBezTo>
                    <a:pt x="31" y="12"/>
                    <a:pt x="26" y="13"/>
                    <a:pt x="23" y="15"/>
                  </a:cubicBezTo>
                  <a:cubicBezTo>
                    <a:pt x="19" y="18"/>
                    <a:pt x="17" y="22"/>
                    <a:pt x="16" y="28"/>
                  </a:cubicBezTo>
                  <a:lnTo>
                    <a:pt x="3" y="28"/>
                  </a:lnTo>
                  <a:cubicBezTo>
                    <a:pt x="3" y="23"/>
                    <a:pt x="4" y="18"/>
                    <a:pt x="6" y="15"/>
                  </a:cubicBezTo>
                  <a:cubicBezTo>
                    <a:pt x="8" y="11"/>
                    <a:pt x="11" y="8"/>
                    <a:pt x="14" y="6"/>
                  </a:cubicBezTo>
                  <a:cubicBezTo>
                    <a:pt x="17" y="4"/>
                    <a:pt x="20" y="3"/>
                    <a:pt x="25" y="2"/>
                  </a:cubicBezTo>
                  <a:cubicBezTo>
                    <a:pt x="29" y="1"/>
                    <a:pt x="33" y="0"/>
                    <a:pt x="38" y="0"/>
                  </a:cubicBezTo>
                  <a:cubicBezTo>
                    <a:pt x="41" y="0"/>
                    <a:pt x="45" y="0"/>
                    <a:pt x="49" y="1"/>
                  </a:cubicBezTo>
                  <a:cubicBezTo>
                    <a:pt x="52" y="1"/>
                    <a:pt x="56" y="3"/>
                    <a:pt x="59" y="4"/>
                  </a:cubicBezTo>
                  <a:cubicBezTo>
                    <a:pt x="62" y="6"/>
                    <a:pt x="64" y="8"/>
                    <a:pt x="66" y="11"/>
                  </a:cubicBezTo>
                  <a:cubicBezTo>
                    <a:pt x="68" y="14"/>
                    <a:pt x="69" y="18"/>
                    <a:pt x="69" y="23"/>
                  </a:cubicBezTo>
                  <a:lnTo>
                    <a:pt x="69" y="65"/>
                  </a:lnTo>
                  <a:cubicBezTo>
                    <a:pt x="69" y="68"/>
                    <a:pt x="69" y="71"/>
                    <a:pt x="69" y="72"/>
                  </a:cubicBezTo>
                  <a:cubicBezTo>
                    <a:pt x="69" y="74"/>
                    <a:pt x="71" y="74"/>
                    <a:pt x="73" y="74"/>
                  </a:cubicBezTo>
                  <a:cubicBezTo>
                    <a:pt x="74" y="74"/>
                    <a:pt x="75" y="74"/>
                    <a:pt x="77" y="73"/>
                  </a:cubicBezTo>
                  <a:lnTo>
                    <a:pt x="77" y="84"/>
                  </a:lnTo>
                  <a:close/>
                  <a:moveTo>
                    <a:pt x="55" y="42"/>
                  </a:moveTo>
                  <a:lnTo>
                    <a:pt x="55" y="42"/>
                  </a:lnTo>
                  <a:cubicBezTo>
                    <a:pt x="53" y="43"/>
                    <a:pt x="51" y="44"/>
                    <a:pt x="48" y="45"/>
                  </a:cubicBezTo>
                  <a:cubicBezTo>
                    <a:pt x="46" y="45"/>
                    <a:pt x="43" y="46"/>
                    <a:pt x="40" y="46"/>
                  </a:cubicBezTo>
                  <a:cubicBezTo>
                    <a:pt x="37" y="46"/>
                    <a:pt x="34" y="47"/>
                    <a:pt x="31" y="47"/>
                  </a:cubicBezTo>
                  <a:cubicBezTo>
                    <a:pt x="27" y="48"/>
                    <a:pt x="25" y="49"/>
                    <a:pt x="22" y="50"/>
                  </a:cubicBezTo>
                  <a:cubicBezTo>
                    <a:pt x="20" y="51"/>
                    <a:pt x="18" y="52"/>
                    <a:pt x="16" y="54"/>
                  </a:cubicBezTo>
                  <a:cubicBezTo>
                    <a:pt x="15" y="56"/>
                    <a:pt x="14" y="59"/>
                    <a:pt x="14" y="62"/>
                  </a:cubicBezTo>
                  <a:cubicBezTo>
                    <a:pt x="14" y="64"/>
                    <a:pt x="14" y="66"/>
                    <a:pt x="15" y="68"/>
                  </a:cubicBezTo>
                  <a:cubicBezTo>
                    <a:pt x="16" y="69"/>
                    <a:pt x="17" y="71"/>
                    <a:pt x="19" y="72"/>
                  </a:cubicBezTo>
                  <a:cubicBezTo>
                    <a:pt x="20" y="73"/>
                    <a:pt x="22" y="73"/>
                    <a:pt x="24" y="74"/>
                  </a:cubicBezTo>
                  <a:cubicBezTo>
                    <a:pt x="26" y="74"/>
                    <a:pt x="28" y="74"/>
                    <a:pt x="30" y="74"/>
                  </a:cubicBezTo>
                  <a:cubicBezTo>
                    <a:pt x="34" y="74"/>
                    <a:pt x="38" y="74"/>
                    <a:pt x="41" y="72"/>
                  </a:cubicBezTo>
                  <a:cubicBezTo>
                    <a:pt x="45" y="71"/>
                    <a:pt x="47" y="70"/>
                    <a:pt x="49" y="68"/>
                  </a:cubicBezTo>
                  <a:cubicBezTo>
                    <a:pt x="51" y="66"/>
                    <a:pt x="53" y="64"/>
                    <a:pt x="54" y="62"/>
                  </a:cubicBezTo>
                  <a:cubicBezTo>
                    <a:pt x="55" y="60"/>
                    <a:pt x="55" y="58"/>
                    <a:pt x="55" y="56"/>
                  </a:cubicBezTo>
                  <a:lnTo>
                    <a:pt x="55" y="4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31" name="Freeform 26">
              <a:extLst>
                <a:ext uri="{FF2B5EF4-FFF2-40B4-BE49-F238E27FC236}">
                  <a16:creationId xmlns:a16="http://schemas.microsoft.com/office/drawing/2014/main" id="{D7D9440A-6279-425C-A771-4C16FB60A130}"/>
                </a:ext>
              </a:extLst>
            </p:cNvPr>
            <p:cNvSpPr>
              <a:spLocks/>
            </p:cNvSpPr>
            <p:nvPr/>
          </p:nvSpPr>
          <p:spPr bwMode="auto">
            <a:xfrm>
              <a:off x="3535" y="3110"/>
              <a:ext cx="35" cy="69"/>
            </a:xfrm>
            <a:custGeom>
              <a:avLst/>
              <a:gdLst>
                <a:gd name="T0" fmla="*/ 0 w 43"/>
                <a:gd name="T1" fmla="*/ 2 h 84"/>
                <a:gd name="T2" fmla="*/ 0 w 43"/>
                <a:gd name="T3" fmla="*/ 2 h 84"/>
                <a:gd name="T4" fmla="*/ 0 w 43"/>
                <a:gd name="T5" fmla="*/ 84 h 84"/>
                <a:gd name="T6" fmla="*/ 13 w 43"/>
                <a:gd name="T7" fmla="*/ 84 h 84"/>
                <a:gd name="T8" fmla="*/ 13 w 43"/>
                <a:gd name="T9" fmla="*/ 48 h 84"/>
                <a:gd name="T10" fmla="*/ 15 w 43"/>
                <a:gd name="T11" fmla="*/ 34 h 84"/>
                <a:gd name="T12" fmla="*/ 20 w 43"/>
                <a:gd name="T13" fmla="*/ 23 h 84"/>
                <a:gd name="T14" fmla="*/ 29 w 43"/>
                <a:gd name="T15" fmla="*/ 17 h 84"/>
                <a:gd name="T16" fmla="*/ 43 w 43"/>
                <a:gd name="T17" fmla="*/ 14 h 84"/>
                <a:gd name="T18" fmla="*/ 43 w 43"/>
                <a:gd name="T19" fmla="*/ 0 h 84"/>
                <a:gd name="T20" fmla="*/ 25 w 43"/>
                <a:gd name="T21" fmla="*/ 5 h 84"/>
                <a:gd name="T22" fmla="*/ 13 w 43"/>
                <a:gd name="T23" fmla="*/ 19 h 84"/>
                <a:gd name="T24" fmla="*/ 12 w 43"/>
                <a:gd name="T25" fmla="*/ 19 h 84"/>
                <a:gd name="T26" fmla="*/ 12 w 43"/>
                <a:gd name="T27" fmla="*/ 2 h 84"/>
                <a:gd name="T28" fmla="*/ 0 w 43"/>
                <a:gd name="T29" fmla="*/ 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 h="84">
                  <a:moveTo>
                    <a:pt x="0" y="2"/>
                  </a:moveTo>
                  <a:lnTo>
                    <a:pt x="0" y="2"/>
                  </a:lnTo>
                  <a:lnTo>
                    <a:pt x="0" y="84"/>
                  </a:lnTo>
                  <a:lnTo>
                    <a:pt x="13" y="84"/>
                  </a:lnTo>
                  <a:lnTo>
                    <a:pt x="13" y="48"/>
                  </a:lnTo>
                  <a:cubicBezTo>
                    <a:pt x="13" y="42"/>
                    <a:pt x="14" y="38"/>
                    <a:pt x="15" y="34"/>
                  </a:cubicBezTo>
                  <a:cubicBezTo>
                    <a:pt x="16" y="30"/>
                    <a:pt x="17" y="26"/>
                    <a:pt x="20" y="23"/>
                  </a:cubicBezTo>
                  <a:cubicBezTo>
                    <a:pt x="22" y="20"/>
                    <a:pt x="25" y="18"/>
                    <a:pt x="29" y="17"/>
                  </a:cubicBezTo>
                  <a:cubicBezTo>
                    <a:pt x="33" y="15"/>
                    <a:pt x="37" y="14"/>
                    <a:pt x="43" y="14"/>
                  </a:cubicBezTo>
                  <a:lnTo>
                    <a:pt x="43" y="0"/>
                  </a:lnTo>
                  <a:cubicBezTo>
                    <a:pt x="36" y="0"/>
                    <a:pt x="29" y="1"/>
                    <a:pt x="25" y="5"/>
                  </a:cubicBezTo>
                  <a:cubicBezTo>
                    <a:pt x="20" y="8"/>
                    <a:pt x="16" y="13"/>
                    <a:pt x="13" y="19"/>
                  </a:cubicBezTo>
                  <a:lnTo>
                    <a:pt x="12" y="19"/>
                  </a:lnTo>
                  <a:lnTo>
                    <a:pt x="12" y="2"/>
                  </a:lnTo>
                  <a:lnTo>
                    <a:pt x="0" y="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32" name="Freeform 27">
              <a:extLst>
                <a:ext uri="{FF2B5EF4-FFF2-40B4-BE49-F238E27FC236}">
                  <a16:creationId xmlns:a16="http://schemas.microsoft.com/office/drawing/2014/main" id="{5AFA9842-BAD5-4212-AF77-C25BB5F329E3}"/>
                </a:ext>
              </a:extLst>
            </p:cNvPr>
            <p:cNvSpPr>
              <a:spLocks/>
            </p:cNvSpPr>
            <p:nvPr/>
          </p:nvSpPr>
          <p:spPr bwMode="auto">
            <a:xfrm>
              <a:off x="3612" y="3084"/>
              <a:ext cx="75" cy="97"/>
            </a:xfrm>
            <a:custGeom>
              <a:avLst/>
              <a:gdLst>
                <a:gd name="T0" fmla="*/ 72 w 91"/>
                <a:gd name="T1" fmla="*/ 36 h 119"/>
                <a:gd name="T2" fmla="*/ 72 w 91"/>
                <a:gd name="T3" fmla="*/ 36 h 119"/>
                <a:gd name="T4" fmla="*/ 86 w 91"/>
                <a:gd name="T5" fmla="*/ 36 h 119"/>
                <a:gd name="T6" fmla="*/ 82 w 91"/>
                <a:gd name="T7" fmla="*/ 20 h 119"/>
                <a:gd name="T8" fmla="*/ 74 w 91"/>
                <a:gd name="T9" fmla="*/ 9 h 119"/>
                <a:gd name="T10" fmla="*/ 60 w 91"/>
                <a:gd name="T11" fmla="*/ 2 h 119"/>
                <a:gd name="T12" fmla="*/ 44 w 91"/>
                <a:gd name="T13" fmla="*/ 0 h 119"/>
                <a:gd name="T14" fmla="*/ 29 w 91"/>
                <a:gd name="T15" fmla="*/ 2 h 119"/>
                <a:gd name="T16" fmla="*/ 16 w 91"/>
                <a:gd name="T17" fmla="*/ 8 h 119"/>
                <a:gd name="T18" fmla="*/ 7 w 91"/>
                <a:gd name="T19" fmla="*/ 18 h 119"/>
                <a:gd name="T20" fmla="*/ 3 w 91"/>
                <a:gd name="T21" fmla="*/ 33 h 119"/>
                <a:gd name="T22" fmla="*/ 6 w 91"/>
                <a:gd name="T23" fmla="*/ 46 h 119"/>
                <a:gd name="T24" fmla="*/ 14 w 91"/>
                <a:gd name="T25" fmla="*/ 55 h 119"/>
                <a:gd name="T26" fmla="*/ 26 w 91"/>
                <a:gd name="T27" fmla="*/ 60 h 119"/>
                <a:gd name="T28" fmla="*/ 39 w 91"/>
                <a:gd name="T29" fmla="*/ 63 h 119"/>
                <a:gd name="T30" fmla="*/ 53 w 91"/>
                <a:gd name="T31" fmla="*/ 66 h 119"/>
                <a:gd name="T32" fmla="*/ 64 w 91"/>
                <a:gd name="T33" fmla="*/ 70 h 119"/>
                <a:gd name="T34" fmla="*/ 73 w 91"/>
                <a:gd name="T35" fmla="*/ 76 h 119"/>
                <a:gd name="T36" fmla="*/ 76 w 91"/>
                <a:gd name="T37" fmla="*/ 86 h 119"/>
                <a:gd name="T38" fmla="*/ 73 w 91"/>
                <a:gd name="T39" fmla="*/ 96 h 119"/>
                <a:gd name="T40" fmla="*/ 66 w 91"/>
                <a:gd name="T41" fmla="*/ 102 h 119"/>
                <a:gd name="T42" fmla="*/ 57 w 91"/>
                <a:gd name="T43" fmla="*/ 105 h 119"/>
                <a:gd name="T44" fmla="*/ 47 w 91"/>
                <a:gd name="T45" fmla="*/ 106 h 119"/>
                <a:gd name="T46" fmla="*/ 35 w 91"/>
                <a:gd name="T47" fmla="*/ 105 h 119"/>
                <a:gd name="T48" fmla="*/ 24 w 91"/>
                <a:gd name="T49" fmla="*/ 100 h 119"/>
                <a:gd name="T50" fmla="*/ 17 w 91"/>
                <a:gd name="T51" fmla="*/ 91 h 119"/>
                <a:gd name="T52" fmla="*/ 14 w 91"/>
                <a:gd name="T53" fmla="*/ 79 h 119"/>
                <a:gd name="T54" fmla="*/ 0 w 91"/>
                <a:gd name="T55" fmla="*/ 79 h 119"/>
                <a:gd name="T56" fmla="*/ 3 w 91"/>
                <a:gd name="T57" fmla="*/ 97 h 119"/>
                <a:gd name="T58" fmla="*/ 13 w 91"/>
                <a:gd name="T59" fmla="*/ 109 h 119"/>
                <a:gd name="T60" fmla="*/ 28 w 91"/>
                <a:gd name="T61" fmla="*/ 116 h 119"/>
                <a:gd name="T62" fmla="*/ 46 w 91"/>
                <a:gd name="T63" fmla="*/ 119 h 119"/>
                <a:gd name="T64" fmla="*/ 62 w 91"/>
                <a:gd name="T65" fmla="*/ 117 h 119"/>
                <a:gd name="T66" fmla="*/ 76 w 91"/>
                <a:gd name="T67" fmla="*/ 111 h 119"/>
                <a:gd name="T68" fmla="*/ 87 w 91"/>
                <a:gd name="T69" fmla="*/ 101 h 119"/>
                <a:gd name="T70" fmla="*/ 91 w 91"/>
                <a:gd name="T71" fmla="*/ 85 h 119"/>
                <a:gd name="T72" fmla="*/ 88 w 91"/>
                <a:gd name="T73" fmla="*/ 71 h 119"/>
                <a:gd name="T74" fmla="*/ 79 w 91"/>
                <a:gd name="T75" fmla="*/ 62 h 119"/>
                <a:gd name="T76" fmla="*/ 68 w 91"/>
                <a:gd name="T77" fmla="*/ 56 h 119"/>
                <a:gd name="T78" fmla="*/ 54 w 91"/>
                <a:gd name="T79" fmla="*/ 52 h 119"/>
                <a:gd name="T80" fmla="*/ 41 w 91"/>
                <a:gd name="T81" fmla="*/ 49 h 119"/>
                <a:gd name="T82" fmla="*/ 29 w 91"/>
                <a:gd name="T83" fmla="*/ 46 h 119"/>
                <a:gd name="T84" fmla="*/ 21 w 91"/>
                <a:gd name="T85" fmla="*/ 41 h 119"/>
                <a:gd name="T86" fmla="*/ 18 w 91"/>
                <a:gd name="T87" fmla="*/ 32 h 119"/>
                <a:gd name="T88" fmla="*/ 20 w 91"/>
                <a:gd name="T89" fmla="*/ 23 h 119"/>
                <a:gd name="T90" fmla="*/ 26 w 91"/>
                <a:gd name="T91" fmla="*/ 17 h 119"/>
                <a:gd name="T92" fmla="*/ 34 w 91"/>
                <a:gd name="T93" fmla="*/ 14 h 119"/>
                <a:gd name="T94" fmla="*/ 44 w 91"/>
                <a:gd name="T95" fmla="*/ 13 h 119"/>
                <a:gd name="T96" fmla="*/ 63 w 91"/>
                <a:gd name="T97" fmla="*/ 18 h 119"/>
                <a:gd name="T98" fmla="*/ 72 w 91"/>
                <a:gd name="T99" fmla="*/ 36 h 119"/>
                <a:gd name="T100" fmla="*/ 72 w 91"/>
                <a:gd name="T101" fmla="*/ 36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1" h="119">
                  <a:moveTo>
                    <a:pt x="72" y="36"/>
                  </a:moveTo>
                  <a:lnTo>
                    <a:pt x="72" y="36"/>
                  </a:lnTo>
                  <a:lnTo>
                    <a:pt x="86" y="36"/>
                  </a:lnTo>
                  <a:cubicBezTo>
                    <a:pt x="86" y="30"/>
                    <a:pt x="85" y="24"/>
                    <a:pt x="82" y="20"/>
                  </a:cubicBezTo>
                  <a:cubicBezTo>
                    <a:pt x="80" y="15"/>
                    <a:pt x="77" y="12"/>
                    <a:pt x="74" y="9"/>
                  </a:cubicBezTo>
                  <a:cubicBezTo>
                    <a:pt x="70" y="6"/>
                    <a:pt x="65" y="3"/>
                    <a:pt x="60" y="2"/>
                  </a:cubicBezTo>
                  <a:cubicBezTo>
                    <a:pt x="55" y="1"/>
                    <a:pt x="50" y="0"/>
                    <a:pt x="44" y="0"/>
                  </a:cubicBezTo>
                  <a:cubicBezTo>
                    <a:pt x="39" y="0"/>
                    <a:pt x="34" y="1"/>
                    <a:pt x="29" y="2"/>
                  </a:cubicBezTo>
                  <a:cubicBezTo>
                    <a:pt x="24" y="3"/>
                    <a:pt x="20" y="5"/>
                    <a:pt x="16" y="8"/>
                  </a:cubicBezTo>
                  <a:cubicBezTo>
                    <a:pt x="12" y="11"/>
                    <a:pt x="9" y="14"/>
                    <a:pt x="7" y="18"/>
                  </a:cubicBezTo>
                  <a:cubicBezTo>
                    <a:pt x="4" y="23"/>
                    <a:pt x="3" y="28"/>
                    <a:pt x="3" y="33"/>
                  </a:cubicBezTo>
                  <a:cubicBezTo>
                    <a:pt x="3" y="38"/>
                    <a:pt x="4" y="43"/>
                    <a:pt x="6" y="46"/>
                  </a:cubicBezTo>
                  <a:cubicBezTo>
                    <a:pt x="8" y="50"/>
                    <a:pt x="11" y="52"/>
                    <a:pt x="14" y="55"/>
                  </a:cubicBezTo>
                  <a:cubicBezTo>
                    <a:pt x="18" y="57"/>
                    <a:pt x="22" y="59"/>
                    <a:pt x="26" y="60"/>
                  </a:cubicBezTo>
                  <a:cubicBezTo>
                    <a:pt x="30" y="61"/>
                    <a:pt x="35" y="62"/>
                    <a:pt x="39" y="63"/>
                  </a:cubicBezTo>
                  <a:cubicBezTo>
                    <a:pt x="44" y="64"/>
                    <a:pt x="48" y="65"/>
                    <a:pt x="53" y="66"/>
                  </a:cubicBezTo>
                  <a:cubicBezTo>
                    <a:pt x="57" y="67"/>
                    <a:pt x="61" y="69"/>
                    <a:pt x="64" y="70"/>
                  </a:cubicBezTo>
                  <a:cubicBezTo>
                    <a:pt x="68" y="72"/>
                    <a:pt x="71" y="74"/>
                    <a:pt x="73" y="76"/>
                  </a:cubicBezTo>
                  <a:cubicBezTo>
                    <a:pt x="75" y="78"/>
                    <a:pt x="76" y="82"/>
                    <a:pt x="76" y="86"/>
                  </a:cubicBezTo>
                  <a:cubicBezTo>
                    <a:pt x="76" y="90"/>
                    <a:pt x="75" y="93"/>
                    <a:pt x="73" y="96"/>
                  </a:cubicBezTo>
                  <a:cubicBezTo>
                    <a:pt x="71" y="98"/>
                    <a:pt x="69" y="101"/>
                    <a:pt x="66" y="102"/>
                  </a:cubicBezTo>
                  <a:cubicBezTo>
                    <a:pt x="64" y="104"/>
                    <a:pt x="61" y="105"/>
                    <a:pt x="57" y="105"/>
                  </a:cubicBezTo>
                  <a:cubicBezTo>
                    <a:pt x="54" y="106"/>
                    <a:pt x="50" y="106"/>
                    <a:pt x="47" y="106"/>
                  </a:cubicBezTo>
                  <a:cubicBezTo>
                    <a:pt x="43" y="106"/>
                    <a:pt x="39" y="106"/>
                    <a:pt x="35" y="105"/>
                  </a:cubicBezTo>
                  <a:cubicBezTo>
                    <a:pt x="30" y="104"/>
                    <a:pt x="27" y="102"/>
                    <a:pt x="24" y="100"/>
                  </a:cubicBezTo>
                  <a:cubicBezTo>
                    <a:pt x="21" y="98"/>
                    <a:pt x="18" y="95"/>
                    <a:pt x="17" y="91"/>
                  </a:cubicBezTo>
                  <a:cubicBezTo>
                    <a:pt x="15" y="88"/>
                    <a:pt x="14" y="84"/>
                    <a:pt x="14" y="79"/>
                  </a:cubicBezTo>
                  <a:lnTo>
                    <a:pt x="0" y="79"/>
                  </a:lnTo>
                  <a:cubicBezTo>
                    <a:pt x="0" y="86"/>
                    <a:pt x="1" y="92"/>
                    <a:pt x="3" y="97"/>
                  </a:cubicBezTo>
                  <a:cubicBezTo>
                    <a:pt x="6" y="102"/>
                    <a:pt x="9" y="106"/>
                    <a:pt x="13" y="109"/>
                  </a:cubicBezTo>
                  <a:cubicBezTo>
                    <a:pt x="18" y="112"/>
                    <a:pt x="23" y="115"/>
                    <a:pt x="28" y="116"/>
                  </a:cubicBezTo>
                  <a:cubicBezTo>
                    <a:pt x="34" y="118"/>
                    <a:pt x="40" y="119"/>
                    <a:pt x="46" y="119"/>
                  </a:cubicBezTo>
                  <a:cubicBezTo>
                    <a:pt x="52" y="119"/>
                    <a:pt x="57" y="118"/>
                    <a:pt x="62" y="117"/>
                  </a:cubicBezTo>
                  <a:cubicBezTo>
                    <a:pt x="67" y="116"/>
                    <a:pt x="72" y="114"/>
                    <a:pt x="76" y="111"/>
                  </a:cubicBezTo>
                  <a:cubicBezTo>
                    <a:pt x="81" y="108"/>
                    <a:pt x="84" y="105"/>
                    <a:pt x="87" y="101"/>
                  </a:cubicBezTo>
                  <a:cubicBezTo>
                    <a:pt x="89" y="96"/>
                    <a:pt x="91" y="91"/>
                    <a:pt x="91" y="85"/>
                  </a:cubicBezTo>
                  <a:cubicBezTo>
                    <a:pt x="91" y="79"/>
                    <a:pt x="90" y="75"/>
                    <a:pt x="88" y="71"/>
                  </a:cubicBezTo>
                  <a:cubicBezTo>
                    <a:pt x="86" y="67"/>
                    <a:pt x="83" y="64"/>
                    <a:pt x="79" y="62"/>
                  </a:cubicBezTo>
                  <a:cubicBezTo>
                    <a:pt x="76" y="59"/>
                    <a:pt x="72" y="58"/>
                    <a:pt x="68" y="56"/>
                  </a:cubicBezTo>
                  <a:cubicBezTo>
                    <a:pt x="63" y="55"/>
                    <a:pt x="59" y="53"/>
                    <a:pt x="54" y="52"/>
                  </a:cubicBezTo>
                  <a:cubicBezTo>
                    <a:pt x="50" y="51"/>
                    <a:pt x="46" y="50"/>
                    <a:pt x="41" y="49"/>
                  </a:cubicBezTo>
                  <a:cubicBezTo>
                    <a:pt x="37" y="48"/>
                    <a:pt x="33" y="47"/>
                    <a:pt x="29" y="46"/>
                  </a:cubicBezTo>
                  <a:cubicBezTo>
                    <a:pt x="26" y="45"/>
                    <a:pt x="23" y="43"/>
                    <a:pt x="21" y="41"/>
                  </a:cubicBezTo>
                  <a:cubicBezTo>
                    <a:pt x="19" y="38"/>
                    <a:pt x="18" y="36"/>
                    <a:pt x="18" y="32"/>
                  </a:cubicBezTo>
                  <a:cubicBezTo>
                    <a:pt x="18" y="28"/>
                    <a:pt x="19" y="25"/>
                    <a:pt x="20" y="23"/>
                  </a:cubicBezTo>
                  <a:cubicBezTo>
                    <a:pt x="22" y="20"/>
                    <a:pt x="24" y="18"/>
                    <a:pt x="26" y="17"/>
                  </a:cubicBezTo>
                  <a:cubicBezTo>
                    <a:pt x="28" y="15"/>
                    <a:pt x="31" y="14"/>
                    <a:pt x="34" y="14"/>
                  </a:cubicBezTo>
                  <a:cubicBezTo>
                    <a:pt x="37" y="13"/>
                    <a:pt x="40" y="13"/>
                    <a:pt x="44" y="13"/>
                  </a:cubicBezTo>
                  <a:cubicBezTo>
                    <a:pt x="51" y="13"/>
                    <a:pt x="58" y="15"/>
                    <a:pt x="63" y="18"/>
                  </a:cubicBezTo>
                  <a:cubicBezTo>
                    <a:pt x="68" y="22"/>
                    <a:pt x="71" y="28"/>
                    <a:pt x="72" y="36"/>
                  </a:cubicBezTo>
                  <a:lnTo>
                    <a:pt x="72" y="36"/>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33" name="Freeform 28">
              <a:extLst>
                <a:ext uri="{FF2B5EF4-FFF2-40B4-BE49-F238E27FC236}">
                  <a16:creationId xmlns:a16="http://schemas.microsoft.com/office/drawing/2014/main" id="{5E90919B-67A4-443C-83D3-FE979B834E55}"/>
                </a:ext>
              </a:extLst>
            </p:cNvPr>
            <p:cNvSpPr>
              <a:spLocks noEditPoints="1"/>
            </p:cNvSpPr>
            <p:nvPr/>
          </p:nvSpPr>
          <p:spPr bwMode="auto">
            <a:xfrm>
              <a:off x="3696" y="3110"/>
              <a:ext cx="66" cy="70"/>
            </a:xfrm>
            <a:custGeom>
              <a:avLst/>
              <a:gdLst>
                <a:gd name="T0" fmla="*/ 14 w 80"/>
                <a:gd name="T1" fmla="*/ 43 h 86"/>
                <a:gd name="T2" fmla="*/ 14 w 80"/>
                <a:gd name="T3" fmla="*/ 43 h 86"/>
                <a:gd name="T4" fmla="*/ 16 w 80"/>
                <a:gd name="T5" fmla="*/ 30 h 86"/>
                <a:gd name="T6" fmla="*/ 22 w 80"/>
                <a:gd name="T7" fmla="*/ 20 h 86"/>
                <a:gd name="T8" fmla="*/ 30 w 80"/>
                <a:gd name="T9" fmla="*/ 14 h 86"/>
                <a:gd name="T10" fmla="*/ 40 w 80"/>
                <a:gd name="T11" fmla="*/ 12 h 86"/>
                <a:gd name="T12" fmla="*/ 50 w 80"/>
                <a:gd name="T13" fmla="*/ 14 h 86"/>
                <a:gd name="T14" fmla="*/ 58 w 80"/>
                <a:gd name="T15" fmla="*/ 20 h 86"/>
                <a:gd name="T16" fmla="*/ 64 w 80"/>
                <a:gd name="T17" fmla="*/ 30 h 86"/>
                <a:gd name="T18" fmla="*/ 66 w 80"/>
                <a:gd name="T19" fmla="*/ 43 h 86"/>
                <a:gd name="T20" fmla="*/ 64 w 80"/>
                <a:gd name="T21" fmla="*/ 57 h 86"/>
                <a:gd name="T22" fmla="*/ 58 w 80"/>
                <a:gd name="T23" fmla="*/ 66 h 86"/>
                <a:gd name="T24" fmla="*/ 50 w 80"/>
                <a:gd name="T25" fmla="*/ 72 h 86"/>
                <a:gd name="T26" fmla="*/ 40 w 80"/>
                <a:gd name="T27" fmla="*/ 74 h 86"/>
                <a:gd name="T28" fmla="*/ 30 w 80"/>
                <a:gd name="T29" fmla="*/ 72 h 86"/>
                <a:gd name="T30" fmla="*/ 22 w 80"/>
                <a:gd name="T31" fmla="*/ 66 h 86"/>
                <a:gd name="T32" fmla="*/ 16 w 80"/>
                <a:gd name="T33" fmla="*/ 57 h 86"/>
                <a:gd name="T34" fmla="*/ 14 w 80"/>
                <a:gd name="T35" fmla="*/ 43 h 86"/>
                <a:gd name="T36" fmla="*/ 14 w 80"/>
                <a:gd name="T37" fmla="*/ 43 h 86"/>
                <a:gd name="T38" fmla="*/ 0 w 80"/>
                <a:gd name="T39" fmla="*/ 43 h 86"/>
                <a:gd name="T40" fmla="*/ 0 w 80"/>
                <a:gd name="T41" fmla="*/ 43 h 86"/>
                <a:gd name="T42" fmla="*/ 3 w 80"/>
                <a:gd name="T43" fmla="*/ 60 h 86"/>
                <a:gd name="T44" fmla="*/ 10 w 80"/>
                <a:gd name="T45" fmla="*/ 74 h 86"/>
                <a:gd name="T46" fmla="*/ 23 w 80"/>
                <a:gd name="T47" fmla="*/ 83 h 86"/>
                <a:gd name="T48" fmla="*/ 40 w 80"/>
                <a:gd name="T49" fmla="*/ 86 h 86"/>
                <a:gd name="T50" fmla="*/ 57 w 80"/>
                <a:gd name="T51" fmla="*/ 83 h 86"/>
                <a:gd name="T52" fmla="*/ 70 w 80"/>
                <a:gd name="T53" fmla="*/ 74 h 86"/>
                <a:gd name="T54" fmla="*/ 77 w 80"/>
                <a:gd name="T55" fmla="*/ 60 h 86"/>
                <a:gd name="T56" fmla="*/ 80 w 80"/>
                <a:gd name="T57" fmla="*/ 43 h 86"/>
                <a:gd name="T58" fmla="*/ 77 w 80"/>
                <a:gd name="T59" fmla="*/ 26 h 86"/>
                <a:gd name="T60" fmla="*/ 70 w 80"/>
                <a:gd name="T61" fmla="*/ 13 h 86"/>
                <a:gd name="T62" fmla="*/ 57 w 80"/>
                <a:gd name="T63" fmla="*/ 3 h 86"/>
                <a:gd name="T64" fmla="*/ 40 w 80"/>
                <a:gd name="T65" fmla="*/ 0 h 86"/>
                <a:gd name="T66" fmla="*/ 23 w 80"/>
                <a:gd name="T67" fmla="*/ 3 h 86"/>
                <a:gd name="T68" fmla="*/ 10 w 80"/>
                <a:gd name="T69" fmla="*/ 13 h 86"/>
                <a:gd name="T70" fmla="*/ 3 w 80"/>
                <a:gd name="T71" fmla="*/ 26 h 86"/>
                <a:gd name="T72" fmla="*/ 0 w 80"/>
                <a:gd name="T73" fmla="*/ 43 h 86"/>
                <a:gd name="T74" fmla="*/ 0 w 80"/>
                <a:gd name="T75" fmla="*/ 4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0" h="86">
                  <a:moveTo>
                    <a:pt x="14" y="43"/>
                  </a:moveTo>
                  <a:lnTo>
                    <a:pt x="14" y="43"/>
                  </a:lnTo>
                  <a:cubicBezTo>
                    <a:pt x="14" y="38"/>
                    <a:pt x="15" y="34"/>
                    <a:pt x="16" y="30"/>
                  </a:cubicBezTo>
                  <a:cubicBezTo>
                    <a:pt x="18" y="26"/>
                    <a:pt x="20" y="23"/>
                    <a:pt x="22" y="20"/>
                  </a:cubicBezTo>
                  <a:cubicBezTo>
                    <a:pt x="24" y="18"/>
                    <a:pt x="27" y="16"/>
                    <a:pt x="30" y="14"/>
                  </a:cubicBezTo>
                  <a:cubicBezTo>
                    <a:pt x="33" y="13"/>
                    <a:pt x="36" y="12"/>
                    <a:pt x="40" y="12"/>
                  </a:cubicBezTo>
                  <a:cubicBezTo>
                    <a:pt x="43" y="12"/>
                    <a:pt x="47" y="13"/>
                    <a:pt x="50" y="14"/>
                  </a:cubicBezTo>
                  <a:cubicBezTo>
                    <a:pt x="53" y="16"/>
                    <a:pt x="56" y="18"/>
                    <a:pt x="58" y="20"/>
                  </a:cubicBezTo>
                  <a:cubicBezTo>
                    <a:pt x="60" y="23"/>
                    <a:pt x="62" y="26"/>
                    <a:pt x="64" y="30"/>
                  </a:cubicBezTo>
                  <a:cubicBezTo>
                    <a:pt x="65" y="34"/>
                    <a:pt x="66" y="38"/>
                    <a:pt x="66" y="43"/>
                  </a:cubicBezTo>
                  <a:cubicBezTo>
                    <a:pt x="66" y="48"/>
                    <a:pt x="65" y="53"/>
                    <a:pt x="64" y="57"/>
                  </a:cubicBezTo>
                  <a:cubicBezTo>
                    <a:pt x="62" y="60"/>
                    <a:pt x="60" y="64"/>
                    <a:pt x="58" y="66"/>
                  </a:cubicBezTo>
                  <a:cubicBezTo>
                    <a:pt x="56" y="69"/>
                    <a:pt x="53" y="71"/>
                    <a:pt x="50" y="72"/>
                  </a:cubicBezTo>
                  <a:cubicBezTo>
                    <a:pt x="47" y="74"/>
                    <a:pt x="43" y="74"/>
                    <a:pt x="40" y="74"/>
                  </a:cubicBezTo>
                  <a:cubicBezTo>
                    <a:pt x="36" y="74"/>
                    <a:pt x="33" y="74"/>
                    <a:pt x="30" y="72"/>
                  </a:cubicBezTo>
                  <a:cubicBezTo>
                    <a:pt x="27" y="71"/>
                    <a:pt x="24" y="69"/>
                    <a:pt x="22" y="66"/>
                  </a:cubicBezTo>
                  <a:cubicBezTo>
                    <a:pt x="20" y="64"/>
                    <a:pt x="18" y="60"/>
                    <a:pt x="16" y="57"/>
                  </a:cubicBezTo>
                  <a:cubicBezTo>
                    <a:pt x="15" y="53"/>
                    <a:pt x="14" y="48"/>
                    <a:pt x="14" y="43"/>
                  </a:cubicBezTo>
                  <a:lnTo>
                    <a:pt x="14" y="43"/>
                  </a:lnTo>
                  <a:close/>
                  <a:moveTo>
                    <a:pt x="0" y="43"/>
                  </a:moveTo>
                  <a:lnTo>
                    <a:pt x="0" y="43"/>
                  </a:lnTo>
                  <a:cubicBezTo>
                    <a:pt x="0" y="49"/>
                    <a:pt x="1" y="55"/>
                    <a:pt x="3" y="60"/>
                  </a:cubicBezTo>
                  <a:cubicBezTo>
                    <a:pt x="4" y="65"/>
                    <a:pt x="7" y="70"/>
                    <a:pt x="10" y="74"/>
                  </a:cubicBezTo>
                  <a:cubicBezTo>
                    <a:pt x="14" y="78"/>
                    <a:pt x="18" y="81"/>
                    <a:pt x="23" y="83"/>
                  </a:cubicBezTo>
                  <a:cubicBezTo>
                    <a:pt x="28" y="85"/>
                    <a:pt x="34" y="86"/>
                    <a:pt x="40" y="86"/>
                  </a:cubicBezTo>
                  <a:cubicBezTo>
                    <a:pt x="47" y="86"/>
                    <a:pt x="52" y="85"/>
                    <a:pt x="57" y="83"/>
                  </a:cubicBezTo>
                  <a:cubicBezTo>
                    <a:pt x="62" y="81"/>
                    <a:pt x="66" y="78"/>
                    <a:pt x="70" y="74"/>
                  </a:cubicBezTo>
                  <a:cubicBezTo>
                    <a:pt x="73" y="70"/>
                    <a:pt x="76" y="65"/>
                    <a:pt x="77" y="60"/>
                  </a:cubicBezTo>
                  <a:cubicBezTo>
                    <a:pt x="79" y="55"/>
                    <a:pt x="80" y="49"/>
                    <a:pt x="80" y="43"/>
                  </a:cubicBezTo>
                  <a:cubicBezTo>
                    <a:pt x="80" y="37"/>
                    <a:pt x="79" y="32"/>
                    <a:pt x="77" y="26"/>
                  </a:cubicBezTo>
                  <a:cubicBezTo>
                    <a:pt x="76" y="21"/>
                    <a:pt x="73" y="17"/>
                    <a:pt x="70" y="13"/>
                  </a:cubicBezTo>
                  <a:cubicBezTo>
                    <a:pt x="66" y="9"/>
                    <a:pt x="62" y="6"/>
                    <a:pt x="57" y="3"/>
                  </a:cubicBezTo>
                  <a:cubicBezTo>
                    <a:pt x="52" y="1"/>
                    <a:pt x="47" y="0"/>
                    <a:pt x="40" y="0"/>
                  </a:cubicBezTo>
                  <a:cubicBezTo>
                    <a:pt x="34" y="0"/>
                    <a:pt x="28" y="1"/>
                    <a:pt x="23" y="3"/>
                  </a:cubicBezTo>
                  <a:cubicBezTo>
                    <a:pt x="18" y="6"/>
                    <a:pt x="14" y="9"/>
                    <a:pt x="10" y="13"/>
                  </a:cubicBezTo>
                  <a:cubicBezTo>
                    <a:pt x="7" y="17"/>
                    <a:pt x="4" y="21"/>
                    <a:pt x="3" y="26"/>
                  </a:cubicBezTo>
                  <a:cubicBezTo>
                    <a:pt x="1" y="32"/>
                    <a:pt x="0" y="37"/>
                    <a:pt x="0" y="43"/>
                  </a:cubicBezTo>
                  <a:lnTo>
                    <a:pt x="0" y="4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34" name="Freeform 29">
              <a:extLst>
                <a:ext uri="{FF2B5EF4-FFF2-40B4-BE49-F238E27FC236}">
                  <a16:creationId xmlns:a16="http://schemas.microsoft.com/office/drawing/2014/main" id="{6AC34897-ED39-45E0-8A91-D9F2ED346C8E}"/>
                </a:ext>
              </a:extLst>
            </p:cNvPr>
            <p:cNvSpPr>
              <a:spLocks/>
            </p:cNvSpPr>
            <p:nvPr/>
          </p:nvSpPr>
          <p:spPr bwMode="auto">
            <a:xfrm>
              <a:off x="3772" y="3110"/>
              <a:ext cx="61" cy="70"/>
            </a:xfrm>
            <a:custGeom>
              <a:avLst/>
              <a:gdLst>
                <a:gd name="T0" fmla="*/ 60 w 75"/>
                <a:gd name="T1" fmla="*/ 28 h 86"/>
                <a:gd name="T2" fmla="*/ 60 w 75"/>
                <a:gd name="T3" fmla="*/ 28 h 86"/>
                <a:gd name="T4" fmla="*/ 74 w 75"/>
                <a:gd name="T5" fmla="*/ 28 h 86"/>
                <a:gd name="T6" fmla="*/ 70 w 75"/>
                <a:gd name="T7" fmla="*/ 16 h 86"/>
                <a:gd name="T8" fmla="*/ 63 w 75"/>
                <a:gd name="T9" fmla="*/ 7 h 86"/>
                <a:gd name="T10" fmla="*/ 52 w 75"/>
                <a:gd name="T11" fmla="*/ 2 h 86"/>
                <a:gd name="T12" fmla="*/ 39 w 75"/>
                <a:gd name="T13" fmla="*/ 0 h 86"/>
                <a:gd name="T14" fmla="*/ 22 w 75"/>
                <a:gd name="T15" fmla="*/ 4 h 86"/>
                <a:gd name="T16" fmla="*/ 10 w 75"/>
                <a:gd name="T17" fmla="*/ 13 h 86"/>
                <a:gd name="T18" fmla="*/ 2 w 75"/>
                <a:gd name="T19" fmla="*/ 27 h 86"/>
                <a:gd name="T20" fmla="*/ 0 w 75"/>
                <a:gd name="T21" fmla="*/ 44 h 86"/>
                <a:gd name="T22" fmla="*/ 2 w 75"/>
                <a:gd name="T23" fmla="*/ 61 h 86"/>
                <a:gd name="T24" fmla="*/ 10 w 75"/>
                <a:gd name="T25" fmla="*/ 74 h 86"/>
                <a:gd name="T26" fmla="*/ 22 w 75"/>
                <a:gd name="T27" fmla="*/ 83 h 86"/>
                <a:gd name="T28" fmla="*/ 38 w 75"/>
                <a:gd name="T29" fmla="*/ 86 h 86"/>
                <a:gd name="T30" fmla="*/ 63 w 75"/>
                <a:gd name="T31" fmla="*/ 78 h 86"/>
                <a:gd name="T32" fmla="*/ 75 w 75"/>
                <a:gd name="T33" fmla="*/ 54 h 86"/>
                <a:gd name="T34" fmla="*/ 61 w 75"/>
                <a:gd name="T35" fmla="*/ 54 h 86"/>
                <a:gd name="T36" fmla="*/ 54 w 75"/>
                <a:gd name="T37" fmla="*/ 69 h 86"/>
                <a:gd name="T38" fmla="*/ 38 w 75"/>
                <a:gd name="T39" fmla="*/ 74 h 86"/>
                <a:gd name="T40" fmla="*/ 27 w 75"/>
                <a:gd name="T41" fmla="*/ 72 h 86"/>
                <a:gd name="T42" fmla="*/ 20 w 75"/>
                <a:gd name="T43" fmla="*/ 65 h 86"/>
                <a:gd name="T44" fmla="*/ 16 w 75"/>
                <a:gd name="T45" fmla="*/ 55 h 86"/>
                <a:gd name="T46" fmla="*/ 14 w 75"/>
                <a:gd name="T47" fmla="*/ 44 h 86"/>
                <a:gd name="T48" fmla="*/ 15 w 75"/>
                <a:gd name="T49" fmla="*/ 32 h 86"/>
                <a:gd name="T50" fmla="*/ 20 w 75"/>
                <a:gd name="T51" fmla="*/ 22 h 86"/>
                <a:gd name="T52" fmla="*/ 28 w 75"/>
                <a:gd name="T53" fmla="*/ 15 h 86"/>
                <a:gd name="T54" fmla="*/ 40 w 75"/>
                <a:gd name="T55" fmla="*/ 12 h 86"/>
                <a:gd name="T56" fmla="*/ 53 w 75"/>
                <a:gd name="T57" fmla="*/ 16 h 86"/>
                <a:gd name="T58" fmla="*/ 60 w 75"/>
                <a:gd name="T59" fmla="*/ 28 h 86"/>
                <a:gd name="T60" fmla="*/ 60 w 75"/>
                <a:gd name="T61" fmla="*/ 28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5" h="86">
                  <a:moveTo>
                    <a:pt x="60" y="28"/>
                  </a:moveTo>
                  <a:lnTo>
                    <a:pt x="60" y="28"/>
                  </a:lnTo>
                  <a:lnTo>
                    <a:pt x="74" y="28"/>
                  </a:lnTo>
                  <a:cubicBezTo>
                    <a:pt x="74" y="24"/>
                    <a:pt x="72" y="19"/>
                    <a:pt x="70" y="16"/>
                  </a:cubicBezTo>
                  <a:cubicBezTo>
                    <a:pt x="68" y="12"/>
                    <a:pt x="66" y="9"/>
                    <a:pt x="63" y="7"/>
                  </a:cubicBezTo>
                  <a:cubicBezTo>
                    <a:pt x="60" y="5"/>
                    <a:pt x="56" y="3"/>
                    <a:pt x="52" y="2"/>
                  </a:cubicBezTo>
                  <a:cubicBezTo>
                    <a:pt x="48" y="1"/>
                    <a:pt x="43" y="0"/>
                    <a:pt x="39" y="0"/>
                  </a:cubicBezTo>
                  <a:cubicBezTo>
                    <a:pt x="32" y="0"/>
                    <a:pt x="27" y="1"/>
                    <a:pt x="22" y="4"/>
                  </a:cubicBezTo>
                  <a:cubicBezTo>
                    <a:pt x="17" y="6"/>
                    <a:pt x="13" y="9"/>
                    <a:pt x="10" y="13"/>
                  </a:cubicBezTo>
                  <a:cubicBezTo>
                    <a:pt x="6" y="17"/>
                    <a:pt x="4" y="22"/>
                    <a:pt x="2" y="27"/>
                  </a:cubicBezTo>
                  <a:cubicBezTo>
                    <a:pt x="1" y="32"/>
                    <a:pt x="0" y="38"/>
                    <a:pt x="0" y="44"/>
                  </a:cubicBezTo>
                  <a:cubicBezTo>
                    <a:pt x="0" y="50"/>
                    <a:pt x="1" y="56"/>
                    <a:pt x="2" y="61"/>
                  </a:cubicBezTo>
                  <a:cubicBezTo>
                    <a:pt x="4" y="66"/>
                    <a:pt x="6" y="71"/>
                    <a:pt x="10" y="74"/>
                  </a:cubicBezTo>
                  <a:cubicBezTo>
                    <a:pt x="13" y="78"/>
                    <a:pt x="17" y="81"/>
                    <a:pt x="22" y="83"/>
                  </a:cubicBezTo>
                  <a:cubicBezTo>
                    <a:pt x="27" y="85"/>
                    <a:pt x="32" y="86"/>
                    <a:pt x="38" y="86"/>
                  </a:cubicBezTo>
                  <a:cubicBezTo>
                    <a:pt x="49" y="86"/>
                    <a:pt x="57" y="83"/>
                    <a:pt x="63" y="78"/>
                  </a:cubicBezTo>
                  <a:cubicBezTo>
                    <a:pt x="69" y="72"/>
                    <a:pt x="73" y="64"/>
                    <a:pt x="75" y="54"/>
                  </a:cubicBezTo>
                  <a:lnTo>
                    <a:pt x="61" y="54"/>
                  </a:lnTo>
                  <a:cubicBezTo>
                    <a:pt x="60" y="61"/>
                    <a:pt x="58" y="65"/>
                    <a:pt x="54" y="69"/>
                  </a:cubicBezTo>
                  <a:cubicBezTo>
                    <a:pt x="50" y="72"/>
                    <a:pt x="45" y="74"/>
                    <a:pt x="38" y="74"/>
                  </a:cubicBezTo>
                  <a:cubicBezTo>
                    <a:pt x="34" y="74"/>
                    <a:pt x="30" y="73"/>
                    <a:pt x="27" y="72"/>
                  </a:cubicBezTo>
                  <a:cubicBezTo>
                    <a:pt x="24" y="70"/>
                    <a:pt x="22" y="68"/>
                    <a:pt x="20" y="65"/>
                  </a:cubicBezTo>
                  <a:cubicBezTo>
                    <a:pt x="18" y="62"/>
                    <a:pt x="16" y="59"/>
                    <a:pt x="16" y="55"/>
                  </a:cubicBezTo>
                  <a:cubicBezTo>
                    <a:pt x="15" y="52"/>
                    <a:pt x="14" y="48"/>
                    <a:pt x="14" y="44"/>
                  </a:cubicBezTo>
                  <a:cubicBezTo>
                    <a:pt x="14" y="40"/>
                    <a:pt x="15" y="36"/>
                    <a:pt x="15" y="32"/>
                  </a:cubicBezTo>
                  <a:cubicBezTo>
                    <a:pt x="16" y="28"/>
                    <a:pt x="18" y="25"/>
                    <a:pt x="20" y="22"/>
                  </a:cubicBezTo>
                  <a:cubicBezTo>
                    <a:pt x="22" y="19"/>
                    <a:pt x="24" y="17"/>
                    <a:pt x="28" y="15"/>
                  </a:cubicBezTo>
                  <a:cubicBezTo>
                    <a:pt x="31" y="13"/>
                    <a:pt x="35" y="12"/>
                    <a:pt x="40" y="12"/>
                  </a:cubicBezTo>
                  <a:cubicBezTo>
                    <a:pt x="46" y="12"/>
                    <a:pt x="50" y="14"/>
                    <a:pt x="53" y="16"/>
                  </a:cubicBezTo>
                  <a:cubicBezTo>
                    <a:pt x="57" y="19"/>
                    <a:pt x="59" y="23"/>
                    <a:pt x="60" y="28"/>
                  </a:cubicBezTo>
                  <a:lnTo>
                    <a:pt x="60" y="28"/>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35" name="Freeform 30">
              <a:extLst>
                <a:ext uri="{FF2B5EF4-FFF2-40B4-BE49-F238E27FC236}">
                  <a16:creationId xmlns:a16="http://schemas.microsoft.com/office/drawing/2014/main" id="{4B40929A-6FE1-44B4-BBAC-AAD6093DA095}"/>
                </a:ext>
              </a:extLst>
            </p:cNvPr>
            <p:cNvSpPr>
              <a:spLocks noEditPoints="1"/>
            </p:cNvSpPr>
            <p:nvPr/>
          </p:nvSpPr>
          <p:spPr bwMode="auto">
            <a:xfrm>
              <a:off x="3846" y="3086"/>
              <a:ext cx="12" cy="93"/>
            </a:xfrm>
            <a:custGeom>
              <a:avLst/>
              <a:gdLst>
                <a:gd name="T0" fmla="*/ 14 w 14"/>
                <a:gd name="T1" fmla="*/ 16 h 113"/>
                <a:gd name="T2" fmla="*/ 14 w 14"/>
                <a:gd name="T3" fmla="*/ 16 h 113"/>
                <a:gd name="T4" fmla="*/ 14 w 14"/>
                <a:gd name="T5" fmla="*/ 0 h 113"/>
                <a:gd name="T6" fmla="*/ 0 w 14"/>
                <a:gd name="T7" fmla="*/ 0 h 113"/>
                <a:gd name="T8" fmla="*/ 0 w 14"/>
                <a:gd name="T9" fmla="*/ 16 h 113"/>
                <a:gd name="T10" fmla="*/ 14 w 14"/>
                <a:gd name="T11" fmla="*/ 16 h 113"/>
                <a:gd name="T12" fmla="*/ 0 w 14"/>
                <a:gd name="T13" fmla="*/ 31 h 113"/>
                <a:gd name="T14" fmla="*/ 0 w 14"/>
                <a:gd name="T15" fmla="*/ 31 h 113"/>
                <a:gd name="T16" fmla="*/ 0 w 14"/>
                <a:gd name="T17" fmla="*/ 113 h 113"/>
                <a:gd name="T18" fmla="*/ 14 w 14"/>
                <a:gd name="T19" fmla="*/ 113 h 113"/>
                <a:gd name="T20" fmla="*/ 14 w 14"/>
                <a:gd name="T21" fmla="*/ 31 h 113"/>
                <a:gd name="T22" fmla="*/ 0 w 14"/>
                <a:gd name="T23" fmla="*/ 31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 h="113">
                  <a:moveTo>
                    <a:pt x="14" y="16"/>
                  </a:moveTo>
                  <a:lnTo>
                    <a:pt x="14" y="16"/>
                  </a:lnTo>
                  <a:lnTo>
                    <a:pt x="14" y="0"/>
                  </a:lnTo>
                  <a:lnTo>
                    <a:pt x="0" y="0"/>
                  </a:lnTo>
                  <a:lnTo>
                    <a:pt x="0" y="16"/>
                  </a:lnTo>
                  <a:lnTo>
                    <a:pt x="14" y="16"/>
                  </a:lnTo>
                  <a:close/>
                  <a:moveTo>
                    <a:pt x="0" y="31"/>
                  </a:moveTo>
                  <a:lnTo>
                    <a:pt x="0" y="31"/>
                  </a:lnTo>
                  <a:lnTo>
                    <a:pt x="0" y="113"/>
                  </a:lnTo>
                  <a:lnTo>
                    <a:pt x="14" y="113"/>
                  </a:lnTo>
                  <a:lnTo>
                    <a:pt x="14" y="31"/>
                  </a:lnTo>
                  <a:lnTo>
                    <a:pt x="0" y="3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36" name="Freeform 31">
              <a:extLst>
                <a:ext uri="{FF2B5EF4-FFF2-40B4-BE49-F238E27FC236}">
                  <a16:creationId xmlns:a16="http://schemas.microsoft.com/office/drawing/2014/main" id="{3CDF07DC-1C49-4221-9D59-F1069631B43D}"/>
                </a:ext>
              </a:extLst>
            </p:cNvPr>
            <p:cNvSpPr>
              <a:spLocks noEditPoints="1"/>
            </p:cNvSpPr>
            <p:nvPr/>
          </p:nvSpPr>
          <p:spPr bwMode="auto">
            <a:xfrm>
              <a:off x="3871" y="3110"/>
              <a:ext cx="65" cy="70"/>
            </a:xfrm>
            <a:custGeom>
              <a:avLst/>
              <a:gdLst>
                <a:gd name="T0" fmla="*/ 15 w 80"/>
                <a:gd name="T1" fmla="*/ 43 h 86"/>
                <a:gd name="T2" fmla="*/ 15 w 80"/>
                <a:gd name="T3" fmla="*/ 43 h 86"/>
                <a:gd name="T4" fmla="*/ 17 w 80"/>
                <a:gd name="T5" fmla="*/ 30 h 86"/>
                <a:gd name="T6" fmla="*/ 22 w 80"/>
                <a:gd name="T7" fmla="*/ 20 h 86"/>
                <a:gd name="T8" fmla="*/ 30 w 80"/>
                <a:gd name="T9" fmla="*/ 14 h 86"/>
                <a:gd name="T10" fmla="*/ 40 w 80"/>
                <a:gd name="T11" fmla="*/ 12 h 86"/>
                <a:gd name="T12" fmla="*/ 50 w 80"/>
                <a:gd name="T13" fmla="*/ 14 h 86"/>
                <a:gd name="T14" fmla="*/ 58 w 80"/>
                <a:gd name="T15" fmla="*/ 20 h 86"/>
                <a:gd name="T16" fmla="*/ 64 w 80"/>
                <a:gd name="T17" fmla="*/ 30 h 86"/>
                <a:gd name="T18" fmla="*/ 66 w 80"/>
                <a:gd name="T19" fmla="*/ 43 h 86"/>
                <a:gd name="T20" fmla="*/ 64 w 80"/>
                <a:gd name="T21" fmla="*/ 57 h 86"/>
                <a:gd name="T22" fmla="*/ 58 w 80"/>
                <a:gd name="T23" fmla="*/ 66 h 86"/>
                <a:gd name="T24" fmla="*/ 50 w 80"/>
                <a:gd name="T25" fmla="*/ 72 h 86"/>
                <a:gd name="T26" fmla="*/ 40 w 80"/>
                <a:gd name="T27" fmla="*/ 74 h 86"/>
                <a:gd name="T28" fmla="*/ 30 w 80"/>
                <a:gd name="T29" fmla="*/ 72 h 86"/>
                <a:gd name="T30" fmla="*/ 22 w 80"/>
                <a:gd name="T31" fmla="*/ 66 h 86"/>
                <a:gd name="T32" fmla="*/ 17 w 80"/>
                <a:gd name="T33" fmla="*/ 57 h 86"/>
                <a:gd name="T34" fmla="*/ 15 w 80"/>
                <a:gd name="T35" fmla="*/ 43 h 86"/>
                <a:gd name="T36" fmla="*/ 15 w 80"/>
                <a:gd name="T37" fmla="*/ 43 h 86"/>
                <a:gd name="T38" fmla="*/ 0 w 80"/>
                <a:gd name="T39" fmla="*/ 43 h 86"/>
                <a:gd name="T40" fmla="*/ 0 w 80"/>
                <a:gd name="T41" fmla="*/ 43 h 86"/>
                <a:gd name="T42" fmla="*/ 3 w 80"/>
                <a:gd name="T43" fmla="*/ 60 h 86"/>
                <a:gd name="T44" fmla="*/ 11 w 80"/>
                <a:gd name="T45" fmla="*/ 74 h 86"/>
                <a:gd name="T46" fmla="*/ 23 w 80"/>
                <a:gd name="T47" fmla="*/ 83 h 86"/>
                <a:gd name="T48" fmla="*/ 40 w 80"/>
                <a:gd name="T49" fmla="*/ 86 h 86"/>
                <a:gd name="T50" fmla="*/ 57 w 80"/>
                <a:gd name="T51" fmla="*/ 83 h 86"/>
                <a:gd name="T52" fmla="*/ 70 w 80"/>
                <a:gd name="T53" fmla="*/ 74 h 86"/>
                <a:gd name="T54" fmla="*/ 78 w 80"/>
                <a:gd name="T55" fmla="*/ 60 h 86"/>
                <a:gd name="T56" fmla="*/ 80 w 80"/>
                <a:gd name="T57" fmla="*/ 43 h 86"/>
                <a:gd name="T58" fmla="*/ 78 w 80"/>
                <a:gd name="T59" fmla="*/ 26 h 86"/>
                <a:gd name="T60" fmla="*/ 70 w 80"/>
                <a:gd name="T61" fmla="*/ 13 h 86"/>
                <a:gd name="T62" fmla="*/ 57 w 80"/>
                <a:gd name="T63" fmla="*/ 3 h 86"/>
                <a:gd name="T64" fmla="*/ 40 w 80"/>
                <a:gd name="T65" fmla="*/ 0 h 86"/>
                <a:gd name="T66" fmla="*/ 23 w 80"/>
                <a:gd name="T67" fmla="*/ 3 h 86"/>
                <a:gd name="T68" fmla="*/ 11 w 80"/>
                <a:gd name="T69" fmla="*/ 13 h 86"/>
                <a:gd name="T70" fmla="*/ 3 w 80"/>
                <a:gd name="T71" fmla="*/ 26 h 86"/>
                <a:gd name="T72" fmla="*/ 0 w 80"/>
                <a:gd name="T73" fmla="*/ 43 h 86"/>
                <a:gd name="T74" fmla="*/ 0 w 80"/>
                <a:gd name="T75" fmla="*/ 4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0" h="86">
                  <a:moveTo>
                    <a:pt x="15" y="43"/>
                  </a:moveTo>
                  <a:lnTo>
                    <a:pt x="15" y="43"/>
                  </a:lnTo>
                  <a:cubicBezTo>
                    <a:pt x="15" y="38"/>
                    <a:pt x="15" y="34"/>
                    <a:pt x="17" y="30"/>
                  </a:cubicBezTo>
                  <a:cubicBezTo>
                    <a:pt x="18" y="26"/>
                    <a:pt x="20" y="23"/>
                    <a:pt x="22" y="20"/>
                  </a:cubicBezTo>
                  <a:cubicBezTo>
                    <a:pt x="24" y="18"/>
                    <a:pt x="27" y="16"/>
                    <a:pt x="30" y="14"/>
                  </a:cubicBezTo>
                  <a:cubicBezTo>
                    <a:pt x="33" y="13"/>
                    <a:pt x="37" y="12"/>
                    <a:pt x="40" y="12"/>
                  </a:cubicBezTo>
                  <a:cubicBezTo>
                    <a:pt x="44" y="12"/>
                    <a:pt x="47" y="13"/>
                    <a:pt x="50" y="14"/>
                  </a:cubicBezTo>
                  <a:cubicBezTo>
                    <a:pt x="53" y="16"/>
                    <a:pt x="56" y="18"/>
                    <a:pt x="58" y="20"/>
                  </a:cubicBezTo>
                  <a:cubicBezTo>
                    <a:pt x="61" y="23"/>
                    <a:pt x="63" y="26"/>
                    <a:pt x="64" y="30"/>
                  </a:cubicBezTo>
                  <a:cubicBezTo>
                    <a:pt x="65" y="34"/>
                    <a:pt x="66" y="38"/>
                    <a:pt x="66" y="43"/>
                  </a:cubicBezTo>
                  <a:cubicBezTo>
                    <a:pt x="66" y="48"/>
                    <a:pt x="65" y="53"/>
                    <a:pt x="64" y="57"/>
                  </a:cubicBezTo>
                  <a:cubicBezTo>
                    <a:pt x="63" y="60"/>
                    <a:pt x="61" y="64"/>
                    <a:pt x="58" y="66"/>
                  </a:cubicBezTo>
                  <a:cubicBezTo>
                    <a:pt x="56" y="69"/>
                    <a:pt x="53" y="71"/>
                    <a:pt x="50" y="72"/>
                  </a:cubicBezTo>
                  <a:cubicBezTo>
                    <a:pt x="47" y="74"/>
                    <a:pt x="44" y="74"/>
                    <a:pt x="40" y="74"/>
                  </a:cubicBezTo>
                  <a:cubicBezTo>
                    <a:pt x="37" y="74"/>
                    <a:pt x="33" y="74"/>
                    <a:pt x="30" y="72"/>
                  </a:cubicBezTo>
                  <a:cubicBezTo>
                    <a:pt x="27" y="71"/>
                    <a:pt x="24" y="69"/>
                    <a:pt x="22" y="66"/>
                  </a:cubicBezTo>
                  <a:cubicBezTo>
                    <a:pt x="20" y="64"/>
                    <a:pt x="18" y="60"/>
                    <a:pt x="17" y="57"/>
                  </a:cubicBezTo>
                  <a:cubicBezTo>
                    <a:pt x="15" y="53"/>
                    <a:pt x="15" y="48"/>
                    <a:pt x="15" y="43"/>
                  </a:cubicBezTo>
                  <a:lnTo>
                    <a:pt x="15" y="43"/>
                  </a:lnTo>
                  <a:close/>
                  <a:moveTo>
                    <a:pt x="0" y="43"/>
                  </a:moveTo>
                  <a:lnTo>
                    <a:pt x="0" y="43"/>
                  </a:lnTo>
                  <a:cubicBezTo>
                    <a:pt x="0" y="49"/>
                    <a:pt x="1" y="55"/>
                    <a:pt x="3" y="60"/>
                  </a:cubicBezTo>
                  <a:cubicBezTo>
                    <a:pt x="5" y="65"/>
                    <a:pt x="7" y="70"/>
                    <a:pt x="11" y="74"/>
                  </a:cubicBezTo>
                  <a:cubicBezTo>
                    <a:pt x="14" y="78"/>
                    <a:pt x="18" y="81"/>
                    <a:pt x="23" y="83"/>
                  </a:cubicBezTo>
                  <a:cubicBezTo>
                    <a:pt x="28" y="85"/>
                    <a:pt x="34" y="86"/>
                    <a:pt x="40" y="86"/>
                  </a:cubicBezTo>
                  <a:cubicBezTo>
                    <a:pt x="47" y="86"/>
                    <a:pt x="53" y="85"/>
                    <a:pt x="57" y="83"/>
                  </a:cubicBezTo>
                  <a:cubicBezTo>
                    <a:pt x="62" y="81"/>
                    <a:pt x="67" y="78"/>
                    <a:pt x="70" y="74"/>
                  </a:cubicBezTo>
                  <a:cubicBezTo>
                    <a:pt x="73" y="70"/>
                    <a:pt x="76" y="65"/>
                    <a:pt x="78" y="60"/>
                  </a:cubicBezTo>
                  <a:cubicBezTo>
                    <a:pt x="79" y="55"/>
                    <a:pt x="80" y="49"/>
                    <a:pt x="80" y="43"/>
                  </a:cubicBezTo>
                  <a:cubicBezTo>
                    <a:pt x="80" y="37"/>
                    <a:pt x="79" y="32"/>
                    <a:pt x="78" y="26"/>
                  </a:cubicBezTo>
                  <a:cubicBezTo>
                    <a:pt x="76" y="21"/>
                    <a:pt x="73" y="17"/>
                    <a:pt x="70" y="13"/>
                  </a:cubicBezTo>
                  <a:cubicBezTo>
                    <a:pt x="67" y="9"/>
                    <a:pt x="62" y="6"/>
                    <a:pt x="57" y="3"/>
                  </a:cubicBezTo>
                  <a:cubicBezTo>
                    <a:pt x="53" y="1"/>
                    <a:pt x="47" y="0"/>
                    <a:pt x="40" y="0"/>
                  </a:cubicBezTo>
                  <a:cubicBezTo>
                    <a:pt x="34" y="0"/>
                    <a:pt x="28" y="1"/>
                    <a:pt x="23" y="3"/>
                  </a:cubicBezTo>
                  <a:cubicBezTo>
                    <a:pt x="18" y="6"/>
                    <a:pt x="14" y="9"/>
                    <a:pt x="11" y="13"/>
                  </a:cubicBezTo>
                  <a:cubicBezTo>
                    <a:pt x="7" y="17"/>
                    <a:pt x="5" y="21"/>
                    <a:pt x="3" y="26"/>
                  </a:cubicBezTo>
                  <a:cubicBezTo>
                    <a:pt x="1" y="32"/>
                    <a:pt x="0" y="37"/>
                    <a:pt x="0" y="43"/>
                  </a:cubicBezTo>
                  <a:lnTo>
                    <a:pt x="0" y="4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37" name="Freeform 32">
              <a:extLst>
                <a:ext uri="{FF2B5EF4-FFF2-40B4-BE49-F238E27FC236}">
                  <a16:creationId xmlns:a16="http://schemas.microsoft.com/office/drawing/2014/main" id="{E41EF260-1B2B-4D44-9F2B-40499976131A}"/>
                </a:ext>
              </a:extLst>
            </p:cNvPr>
            <p:cNvSpPr>
              <a:spLocks/>
            </p:cNvSpPr>
            <p:nvPr/>
          </p:nvSpPr>
          <p:spPr bwMode="auto">
            <a:xfrm>
              <a:off x="2434" y="2923"/>
              <a:ext cx="803" cy="270"/>
            </a:xfrm>
            <a:custGeom>
              <a:avLst/>
              <a:gdLst>
                <a:gd name="T0" fmla="*/ 0 w 982"/>
                <a:gd name="T1" fmla="*/ 330 h 330"/>
                <a:gd name="T2" fmla="*/ 0 w 982"/>
                <a:gd name="T3" fmla="*/ 330 h 330"/>
                <a:gd name="T4" fmla="*/ 982 w 982"/>
                <a:gd name="T5" fmla="*/ 0 h 330"/>
              </a:gdLst>
              <a:ahLst/>
              <a:cxnLst>
                <a:cxn ang="0">
                  <a:pos x="T0" y="T1"/>
                </a:cxn>
                <a:cxn ang="0">
                  <a:pos x="T2" y="T3"/>
                </a:cxn>
                <a:cxn ang="0">
                  <a:pos x="T4" y="T5"/>
                </a:cxn>
              </a:cxnLst>
              <a:rect l="0" t="0" r="r" b="b"/>
              <a:pathLst>
                <a:path w="982" h="330">
                  <a:moveTo>
                    <a:pt x="0" y="330"/>
                  </a:moveTo>
                  <a:lnTo>
                    <a:pt x="0" y="330"/>
                  </a:lnTo>
                  <a:lnTo>
                    <a:pt x="982" y="0"/>
                  </a:lnTo>
                </a:path>
              </a:pathLst>
            </a:custGeom>
            <a:noFill/>
            <a:ln w="17463"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a:p>
          </p:txBody>
        </p:sp>
        <p:sp>
          <p:nvSpPr>
            <p:cNvPr id="38" name="Freeform 33">
              <a:extLst>
                <a:ext uri="{FF2B5EF4-FFF2-40B4-BE49-F238E27FC236}">
                  <a16:creationId xmlns:a16="http://schemas.microsoft.com/office/drawing/2014/main" id="{DE16A07C-EC8A-47A0-BCFD-DF7399D87B81}"/>
                </a:ext>
              </a:extLst>
            </p:cNvPr>
            <p:cNvSpPr>
              <a:spLocks/>
            </p:cNvSpPr>
            <p:nvPr/>
          </p:nvSpPr>
          <p:spPr bwMode="auto">
            <a:xfrm>
              <a:off x="3160" y="3607"/>
              <a:ext cx="664" cy="359"/>
            </a:xfrm>
            <a:custGeom>
              <a:avLst/>
              <a:gdLst>
                <a:gd name="T0" fmla="*/ 668 w 812"/>
                <a:gd name="T1" fmla="*/ 78 h 439"/>
                <a:gd name="T2" fmla="*/ 668 w 812"/>
                <a:gd name="T3" fmla="*/ 78 h 439"/>
                <a:gd name="T4" fmla="*/ 668 w 812"/>
                <a:gd name="T5" fmla="*/ 361 h 439"/>
                <a:gd name="T6" fmla="*/ 144 w 812"/>
                <a:gd name="T7" fmla="*/ 361 h 439"/>
                <a:gd name="T8" fmla="*/ 144 w 812"/>
                <a:gd name="T9" fmla="*/ 78 h 439"/>
                <a:gd name="T10" fmla="*/ 668 w 812"/>
                <a:gd name="T11" fmla="*/ 78 h 439"/>
              </a:gdLst>
              <a:ahLst/>
              <a:cxnLst>
                <a:cxn ang="0">
                  <a:pos x="T0" y="T1"/>
                </a:cxn>
                <a:cxn ang="0">
                  <a:pos x="T2" y="T3"/>
                </a:cxn>
                <a:cxn ang="0">
                  <a:pos x="T4" y="T5"/>
                </a:cxn>
                <a:cxn ang="0">
                  <a:pos x="T6" y="T7"/>
                </a:cxn>
                <a:cxn ang="0">
                  <a:pos x="T8" y="T9"/>
                </a:cxn>
                <a:cxn ang="0">
                  <a:pos x="T10" y="T11"/>
                </a:cxn>
              </a:cxnLst>
              <a:rect l="0" t="0" r="r" b="b"/>
              <a:pathLst>
                <a:path w="812" h="439">
                  <a:moveTo>
                    <a:pt x="668" y="78"/>
                  </a:moveTo>
                  <a:lnTo>
                    <a:pt x="668" y="78"/>
                  </a:lnTo>
                  <a:cubicBezTo>
                    <a:pt x="812" y="156"/>
                    <a:pt x="812" y="283"/>
                    <a:pt x="668" y="361"/>
                  </a:cubicBezTo>
                  <a:cubicBezTo>
                    <a:pt x="523" y="439"/>
                    <a:pt x="289" y="439"/>
                    <a:pt x="144" y="361"/>
                  </a:cubicBezTo>
                  <a:cubicBezTo>
                    <a:pt x="0" y="283"/>
                    <a:pt x="0" y="156"/>
                    <a:pt x="144" y="78"/>
                  </a:cubicBezTo>
                  <a:cubicBezTo>
                    <a:pt x="289" y="0"/>
                    <a:pt x="523" y="0"/>
                    <a:pt x="668" y="78"/>
                  </a:cubicBezTo>
                  <a:close/>
                </a:path>
              </a:pathLst>
            </a:custGeom>
            <a:solidFill>
              <a:srgbClr val="FFFFFF"/>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39" name="Freeform 34">
              <a:extLst>
                <a:ext uri="{FF2B5EF4-FFF2-40B4-BE49-F238E27FC236}">
                  <a16:creationId xmlns:a16="http://schemas.microsoft.com/office/drawing/2014/main" id="{10748AD4-52B6-40C6-AF3F-3999CB00AE1E}"/>
                </a:ext>
              </a:extLst>
            </p:cNvPr>
            <p:cNvSpPr>
              <a:spLocks/>
            </p:cNvSpPr>
            <p:nvPr/>
          </p:nvSpPr>
          <p:spPr bwMode="auto">
            <a:xfrm>
              <a:off x="3160" y="3607"/>
              <a:ext cx="664" cy="359"/>
            </a:xfrm>
            <a:custGeom>
              <a:avLst/>
              <a:gdLst>
                <a:gd name="T0" fmla="*/ 668 w 812"/>
                <a:gd name="T1" fmla="*/ 78 h 439"/>
                <a:gd name="T2" fmla="*/ 668 w 812"/>
                <a:gd name="T3" fmla="*/ 78 h 439"/>
                <a:gd name="T4" fmla="*/ 668 w 812"/>
                <a:gd name="T5" fmla="*/ 361 h 439"/>
                <a:gd name="T6" fmla="*/ 144 w 812"/>
                <a:gd name="T7" fmla="*/ 361 h 439"/>
                <a:gd name="T8" fmla="*/ 144 w 812"/>
                <a:gd name="T9" fmla="*/ 78 h 439"/>
                <a:gd name="T10" fmla="*/ 668 w 812"/>
                <a:gd name="T11" fmla="*/ 78 h 439"/>
              </a:gdLst>
              <a:ahLst/>
              <a:cxnLst>
                <a:cxn ang="0">
                  <a:pos x="T0" y="T1"/>
                </a:cxn>
                <a:cxn ang="0">
                  <a:pos x="T2" y="T3"/>
                </a:cxn>
                <a:cxn ang="0">
                  <a:pos x="T4" y="T5"/>
                </a:cxn>
                <a:cxn ang="0">
                  <a:pos x="T6" y="T7"/>
                </a:cxn>
                <a:cxn ang="0">
                  <a:pos x="T8" y="T9"/>
                </a:cxn>
                <a:cxn ang="0">
                  <a:pos x="T10" y="T11"/>
                </a:cxn>
              </a:cxnLst>
              <a:rect l="0" t="0" r="r" b="b"/>
              <a:pathLst>
                <a:path w="812" h="439">
                  <a:moveTo>
                    <a:pt x="668" y="78"/>
                  </a:moveTo>
                  <a:lnTo>
                    <a:pt x="668" y="78"/>
                  </a:lnTo>
                  <a:cubicBezTo>
                    <a:pt x="812" y="156"/>
                    <a:pt x="812" y="283"/>
                    <a:pt x="668" y="361"/>
                  </a:cubicBezTo>
                  <a:cubicBezTo>
                    <a:pt x="523" y="439"/>
                    <a:pt x="289" y="439"/>
                    <a:pt x="144" y="361"/>
                  </a:cubicBezTo>
                  <a:cubicBezTo>
                    <a:pt x="0" y="283"/>
                    <a:pt x="0" y="156"/>
                    <a:pt x="144" y="78"/>
                  </a:cubicBezTo>
                  <a:cubicBezTo>
                    <a:pt x="289" y="0"/>
                    <a:pt x="523" y="0"/>
                    <a:pt x="668" y="78"/>
                  </a:cubicBezTo>
                  <a:close/>
                </a:path>
              </a:pathLst>
            </a:custGeom>
            <a:noFill/>
            <a:ln w="17463"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a:p>
          </p:txBody>
        </p:sp>
        <p:sp>
          <p:nvSpPr>
            <p:cNvPr id="40" name="Freeform 35">
              <a:extLst>
                <a:ext uri="{FF2B5EF4-FFF2-40B4-BE49-F238E27FC236}">
                  <a16:creationId xmlns:a16="http://schemas.microsoft.com/office/drawing/2014/main" id="{52DFC57F-23BE-4864-9F92-4D6BC289A3A0}"/>
                </a:ext>
              </a:extLst>
            </p:cNvPr>
            <p:cNvSpPr>
              <a:spLocks noEditPoints="1"/>
            </p:cNvSpPr>
            <p:nvPr/>
          </p:nvSpPr>
          <p:spPr bwMode="auto">
            <a:xfrm>
              <a:off x="2988" y="4036"/>
              <a:ext cx="77" cy="92"/>
            </a:xfrm>
            <a:custGeom>
              <a:avLst/>
              <a:gdLst>
                <a:gd name="T0" fmla="*/ 16 w 94"/>
                <a:gd name="T1" fmla="*/ 101 h 113"/>
                <a:gd name="T2" fmla="*/ 16 w 94"/>
                <a:gd name="T3" fmla="*/ 101 h 113"/>
                <a:gd name="T4" fmla="*/ 16 w 94"/>
                <a:gd name="T5" fmla="*/ 12 h 113"/>
                <a:gd name="T6" fmla="*/ 41 w 94"/>
                <a:gd name="T7" fmla="*/ 12 h 113"/>
                <a:gd name="T8" fmla="*/ 59 w 94"/>
                <a:gd name="T9" fmla="*/ 15 h 113"/>
                <a:gd name="T10" fmla="*/ 70 w 94"/>
                <a:gd name="T11" fmla="*/ 24 h 113"/>
                <a:gd name="T12" fmla="*/ 77 w 94"/>
                <a:gd name="T13" fmla="*/ 38 h 113"/>
                <a:gd name="T14" fmla="*/ 79 w 94"/>
                <a:gd name="T15" fmla="*/ 56 h 113"/>
                <a:gd name="T16" fmla="*/ 77 w 94"/>
                <a:gd name="T17" fmla="*/ 74 h 113"/>
                <a:gd name="T18" fmla="*/ 71 w 94"/>
                <a:gd name="T19" fmla="*/ 86 h 113"/>
                <a:gd name="T20" fmla="*/ 64 w 94"/>
                <a:gd name="T21" fmla="*/ 94 h 113"/>
                <a:gd name="T22" fmla="*/ 55 w 94"/>
                <a:gd name="T23" fmla="*/ 98 h 113"/>
                <a:gd name="T24" fmla="*/ 47 w 94"/>
                <a:gd name="T25" fmla="*/ 100 h 113"/>
                <a:gd name="T26" fmla="*/ 41 w 94"/>
                <a:gd name="T27" fmla="*/ 101 h 113"/>
                <a:gd name="T28" fmla="*/ 16 w 94"/>
                <a:gd name="T29" fmla="*/ 101 h 113"/>
                <a:gd name="T30" fmla="*/ 0 w 94"/>
                <a:gd name="T31" fmla="*/ 0 h 113"/>
                <a:gd name="T32" fmla="*/ 0 w 94"/>
                <a:gd name="T33" fmla="*/ 0 h 113"/>
                <a:gd name="T34" fmla="*/ 0 w 94"/>
                <a:gd name="T35" fmla="*/ 113 h 113"/>
                <a:gd name="T36" fmla="*/ 39 w 94"/>
                <a:gd name="T37" fmla="*/ 113 h 113"/>
                <a:gd name="T38" fmla="*/ 64 w 94"/>
                <a:gd name="T39" fmla="*/ 109 h 113"/>
                <a:gd name="T40" fmla="*/ 81 w 94"/>
                <a:gd name="T41" fmla="*/ 98 h 113"/>
                <a:gd name="T42" fmla="*/ 91 w 94"/>
                <a:gd name="T43" fmla="*/ 79 h 113"/>
                <a:gd name="T44" fmla="*/ 94 w 94"/>
                <a:gd name="T45" fmla="*/ 54 h 113"/>
                <a:gd name="T46" fmla="*/ 80 w 94"/>
                <a:gd name="T47" fmla="*/ 13 h 113"/>
                <a:gd name="T48" fmla="*/ 39 w 94"/>
                <a:gd name="T49" fmla="*/ 0 h 113"/>
                <a:gd name="T50" fmla="*/ 0 w 94"/>
                <a:gd name="T51" fmla="*/ 0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4" h="113">
                  <a:moveTo>
                    <a:pt x="16" y="101"/>
                  </a:moveTo>
                  <a:lnTo>
                    <a:pt x="16" y="101"/>
                  </a:lnTo>
                  <a:lnTo>
                    <a:pt x="16" y="12"/>
                  </a:lnTo>
                  <a:lnTo>
                    <a:pt x="41" y="12"/>
                  </a:lnTo>
                  <a:cubicBezTo>
                    <a:pt x="48" y="12"/>
                    <a:pt x="54" y="13"/>
                    <a:pt x="59" y="15"/>
                  </a:cubicBezTo>
                  <a:cubicBezTo>
                    <a:pt x="63" y="17"/>
                    <a:pt x="67" y="20"/>
                    <a:pt x="70" y="24"/>
                  </a:cubicBezTo>
                  <a:cubicBezTo>
                    <a:pt x="73" y="28"/>
                    <a:pt x="76" y="32"/>
                    <a:pt x="77" y="38"/>
                  </a:cubicBezTo>
                  <a:cubicBezTo>
                    <a:pt x="78" y="43"/>
                    <a:pt x="79" y="49"/>
                    <a:pt x="79" y="56"/>
                  </a:cubicBezTo>
                  <a:cubicBezTo>
                    <a:pt x="79" y="63"/>
                    <a:pt x="78" y="69"/>
                    <a:pt x="77" y="74"/>
                  </a:cubicBezTo>
                  <a:cubicBezTo>
                    <a:pt x="75" y="79"/>
                    <a:pt x="73" y="83"/>
                    <a:pt x="71" y="86"/>
                  </a:cubicBezTo>
                  <a:cubicBezTo>
                    <a:pt x="69" y="89"/>
                    <a:pt x="66" y="92"/>
                    <a:pt x="64" y="94"/>
                  </a:cubicBezTo>
                  <a:cubicBezTo>
                    <a:pt x="61" y="96"/>
                    <a:pt x="58" y="97"/>
                    <a:pt x="55" y="98"/>
                  </a:cubicBezTo>
                  <a:cubicBezTo>
                    <a:pt x="52" y="99"/>
                    <a:pt x="50" y="100"/>
                    <a:pt x="47" y="100"/>
                  </a:cubicBezTo>
                  <a:cubicBezTo>
                    <a:pt x="45" y="100"/>
                    <a:pt x="42" y="101"/>
                    <a:pt x="41" y="101"/>
                  </a:cubicBezTo>
                  <a:lnTo>
                    <a:pt x="16" y="101"/>
                  </a:lnTo>
                  <a:close/>
                  <a:moveTo>
                    <a:pt x="0" y="0"/>
                  </a:moveTo>
                  <a:lnTo>
                    <a:pt x="0" y="0"/>
                  </a:lnTo>
                  <a:lnTo>
                    <a:pt x="0" y="113"/>
                  </a:lnTo>
                  <a:lnTo>
                    <a:pt x="39" y="113"/>
                  </a:lnTo>
                  <a:cubicBezTo>
                    <a:pt x="49" y="113"/>
                    <a:pt x="57" y="112"/>
                    <a:pt x="64" y="109"/>
                  </a:cubicBezTo>
                  <a:cubicBezTo>
                    <a:pt x="71" y="107"/>
                    <a:pt x="76" y="103"/>
                    <a:pt x="81" y="98"/>
                  </a:cubicBezTo>
                  <a:cubicBezTo>
                    <a:pt x="85" y="93"/>
                    <a:pt x="89" y="87"/>
                    <a:pt x="91" y="79"/>
                  </a:cubicBezTo>
                  <a:cubicBezTo>
                    <a:pt x="93" y="72"/>
                    <a:pt x="94" y="63"/>
                    <a:pt x="94" y="54"/>
                  </a:cubicBezTo>
                  <a:cubicBezTo>
                    <a:pt x="94" y="36"/>
                    <a:pt x="89" y="22"/>
                    <a:pt x="80" y="13"/>
                  </a:cubicBezTo>
                  <a:cubicBezTo>
                    <a:pt x="70" y="4"/>
                    <a:pt x="57" y="0"/>
                    <a:pt x="39" y="0"/>
                  </a:cubicBez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41" name="Freeform 36">
              <a:extLst>
                <a:ext uri="{FF2B5EF4-FFF2-40B4-BE49-F238E27FC236}">
                  <a16:creationId xmlns:a16="http://schemas.microsoft.com/office/drawing/2014/main" id="{48D96C27-CD2E-432C-A3B7-08D6ECDB265B}"/>
                </a:ext>
              </a:extLst>
            </p:cNvPr>
            <p:cNvSpPr>
              <a:spLocks noEditPoints="1"/>
            </p:cNvSpPr>
            <p:nvPr/>
          </p:nvSpPr>
          <p:spPr bwMode="auto">
            <a:xfrm>
              <a:off x="3075" y="4060"/>
              <a:ext cx="62" cy="70"/>
            </a:xfrm>
            <a:custGeom>
              <a:avLst/>
              <a:gdLst>
                <a:gd name="T0" fmla="*/ 62 w 76"/>
                <a:gd name="T1" fmla="*/ 35 h 86"/>
                <a:gd name="T2" fmla="*/ 62 w 76"/>
                <a:gd name="T3" fmla="*/ 35 h 86"/>
                <a:gd name="T4" fmla="*/ 15 w 76"/>
                <a:gd name="T5" fmla="*/ 35 h 86"/>
                <a:gd name="T6" fmla="*/ 17 w 76"/>
                <a:gd name="T7" fmla="*/ 26 h 86"/>
                <a:gd name="T8" fmla="*/ 22 w 76"/>
                <a:gd name="T9" fmla="*/ 19 h 86"/>
                <a:gd name="T10" fmla="*/ 29 w 76"/>
                <a:gd name="T11" fmla="*/ 14 h 86"/>
                <a:gd name="T12" fmla="*/ 38 w 76"/>
                <a:gd name="T13" fmla="*/ 12 h 86"/>
                <a:gd name="T14" fmla="*/ 48 w 76"/>
                <a:gd name="T15" fmla="*/ 14 h 86"/>
                <a:gd name="T16" fmla="*/ 55 w 76"/>
                <a:gd name="T17" fmla="*/ 19 h 86"/>
                <a:gd name="T18" fmla="*/ 60 w 76"/>
                <a:gd name="T19" fmla="*/ 26 h 86"/>
                <a:gd name="T20" fmla="*/ 62 w 76"/>
                <a:gd name="T21" fmla="*/ 35 h 86"/>
                <a:gd name="T22" fmla="*/ 62 w 76"/>
                <a:gd name="T23" fmla="*/ 35 h 86"/>
                <a:gd name="T24" fmla="*/ 75 w 76"/>
                <a:gd name="T25" fmla="*/ 58 h 86"/>
                <a:gd name="T26" fmla="*/ 75 w 76"/>
                <a:gd name="T27" fmla="*/ 58 h 86"/>
                <a:gd name="T28" fmla="*/ 62 w 76"/>
                <a:gd name="T29" fmla="*/ 58 h 86"/>
                <a:gd name="T30" fmla="*/ 54 w 76"/>
                <a:gd name="T31" fmla="*/ 70 h 86"/>
                <a:gd name="T32" fmla="*/ 40 w 76"/>
                <a:gd name="T33" fmla="*/ 74 h 86"/>
                <a:gd name="T34" fmla="*/ 29 w 76"/>
                <a:gd name="T35" fmla="*/ 72 h 86"/>
                <a:gd name="T36" fmla="*/ 21 w 76"/>
                <a:gd name="T37" fmla="*/ 66 h 86"/>
                <a:gd name="T38" fmla="*/ 16 w 76"/>
                <a:gd name="T39" fmla="*/ 57 h 86"/>
                <a:gd name="T40" fmla="*/ 15 w 76"/>
                <a:gd name="T41" fmla="*/ 47 h 86"/>
                <a:gd name="T42" fmla="*/ 76 w 76"/>
                <a:gd name="T43" fmla="*/ 47 h 86"/>
                <a:gd name="T44" fmla="*/ 75 w 76"/>
                <a:gd name="T45" fmla="*/ 31 h 86"/>
                <a:gd name="T46" fmla="*/ 69 w 76"/>
                <a:gd name="T47" fmla="*/ 16 h 86"/>
                <a:gd name="T48" fmla="*/ 57 w 76"/>
                <a:gd name="T49" fmla="*/ 5 h 86"/>
                <a:gd name="T50" fmla="*/ 39 w 76"/>
                <a:gd name="T51" fmla="*/ 0 h 86"/>
                <a:gd name="T52" fmla="*/ 24 w 76"/>
                <a:gd name="T53" fmla="*/ 3 h 86"/>
                <a:gd name="T54" fmla="*/ 11 w 76"/>
                <a:gd name="T55" fmla="*/ 12 h 86"/>
                <a:gd name="T56" fmla="*/ 3 w 76"/>
                <a:gd name="T57" fmla="*/ 26 h 86"/>
                <a:gd name="T58" fmla="*/ 0 w 76"/>
                <a:gd name="T59" fmla="*/ 43 h 86"/>
                <a:gd name="T60" fmla="*/ 3 w 76"/>
                <a:gd name="T61" fmla="*/ 60 h 86"/>
                <a:gd name="T62" fmla="*/ 11 w 76"/>
                <a:gd name="T63" fmla="*/ 74 h 86"/>
                <a:gd name="T64" fmla="*/ 23 w 76"/>
                <a:gd name="T65" fmla="*/ 83 h 86"/>
                <a:gd name="T66" fmla="*/ 40 w 76"/>
                <a:gd name="T67" fmla="*/ 86 h 86"/>
                <a:gd name="T68" fmla="*/ 63 w 76"/>
                <a:gd name="T69" fmla="*/ 79 h 86"/>
                <a:gd name="T70" fmla="*/ 75 w 76"/>
                <a:gd name="T71" fmla="*/ 58 h 86"/>
                <a:gd name="T72" fmla="*/ 75 w 76"/>
                <a:gd name="T73" fmla="*/ 58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6">
                  <a:moveTo>
                    <a:pt x="62" y="35"/>
                  </a:moveTo>
                  <a:lnTo>
                    <a:pt x="62" y="35"/>
                  </a:lnTo>
                  <a:lnTo>
                    <a:pt x="15" y="35"/>
                  </a:lnTo>
                  <a:cubicBezTo>
                    <a:pt x="15" y="32"/>
                    <a:pt x="16" y="29"/>
                    <a:pt x="17" y="26"/>
                  </a:cubicBezTo>
                  <a:cubicBezTo>
                    <a:pt x="18" y="23"/>
                    <a:pt x="20" y="21"/>
                    <a:pt x="22" y="19"/>
                  </a:cubicBezTo>
                  <a:cubicBezTo>
                    <a:pt x="24" y="17"/>
                    <a:pt x="26" y="15"/>
                    <a:pt x="29" y="14"/>
                  </a:cubicBezTo>
                  <a:cubicBezTo>
                    <a:pt x="32" y="13"/>
                    <a:pt x="35" y="12"/>
                    <a:pt x="38" y="12"/>
                  </a:cubicBezTo>
                  <a:cubicBezTo>
                    <a:pt x="42" y="12"/>
                    <a:pt x="45" y="13"/>
                    <a:pt x="48" y="14"/>
                  </a:cubicBezTo>
                  <a:cubicBezTo>
                    <a:pt x="50" y="15"/>
                    <a:pt x="53" y="17"/>
                    <a:pt x="55" y="19"/>
                  </a:cubicBezTo>
                  <a:cubicBezTo>
                    <a:pt x="57" y="21"/>
                    <a:pt x="59" y="23"/>
                    <a:pt x="60" y="26"/>
                  </a:cubicBezTo>
                  <a:cubicBezTo>
                    <a:pt x="61" y="29"/>
                    <a:pt x="62" y="32"/>
                    <a:pt x="62" y="35"/>
                  </a:cubicBezTo>
                  <a:lnTo>
                    <a:pt x="62" y="35"/>
                  </a:lnTo>
                  <a:close/>
                  <a:moveTo>
                    <a:pt x="75" y="58"/>
                  </a:moveTo>
                  <a:lnTo>
                    <a:pt x="75" y="58"/>
                  </a:lnTo>
                  <a:lnTo>
                    <a:pt x="62" y="58"/>
                  </a:lnTo>
                  <a:cubicBezTo>
                    <a:pt x="60" y="64"/>
                    <a:pt x="58" y="68"/>
                    <a:pt x="54" y="70"/>
                  </a:cubicBezTo>
                  <a:cubicBezTo>
                    <a:pt x="51" y="73"/>
                    <a:pt x="46" y="74"/>
                    <a:pt x="40" y="74"/>
                  </a:cubicBezTo>
                  <a:cubicBezTo>
                    <a:pt x="36" y="74"/>
                    <a:pt x="32" y="74"/>
                    <a:pt x="29" y="72"/>
                  </a:cubicBezTo>
                  <a:cubicBezTo>
                    <a:pt x="25" y="71"/>
                    <a:pt x="23" y="69"/>
                    <a:pt x="21" y="66"/>
                  </a:cubicBezTo>
                  <a:cubicBezTo>
                    <a:pt x="18" y="64"/>
                    <a:pt x="17" y="61"/>
                    <a:pt x="16" y="57"/>
                  </a:cubicBezTo>
                  <a:cubicBezTo>
                    <a:pt x="15" y="54"/>
                    <a:pt x="15" y="51"/>
                    <a:pt x="15" y="47"/>
                  </a:cubicBezTo>
                  <a:lnTo>
                    <a:pt x="76" y="47"/>
                  </a:lnTo>
                  <a:cubicBezTo>
                    <a:pt x="76" y="42"/>
                    <a:pt x="76" y="37"/>
                    <a:pt x="75" y="31"/>
                  </a:cubicBezTo>
                  <a:cubicBezTo>
                    <a:pt x="74" y="26"/>
                    <a:pt x="72" y="21"/>
                    <a:pt x="69" y="16"/>
                  </a:cubicBezTo>
                  <a:cubicBezTo>
                    <a:pt x="66" y="12"/>
                    <a:pt x="62" y="8"/>
                    <a:pt x="57" y="5"/>
                  </a:cubicBezTo>
                  <a:cubicBezTo>
                    <a:pt x="52" y="2"/>
                    <a:pt x="46" y="0"/>
                    <a:pt x="39" y="0"/>
                  </a:cubicBezTo>
                  <a:cubicBezTo>
                    <a:pt x="33" y="0"/>
                    <a:pt x="28" y="1"/>
                    <a:pt x="24" y="3"/>
                  </a:cubicBezTo>
                  <a:cubicBezTo>
                    <a:pt x="19" y="5"/>
                    <a:pt x="15" y="8"/>
                    <a:pt x="11" y="12"/>
                  </a:cubicBezTo>
                  <a:cubicBezTo>
                    <a:pt x="8" y="16"/>
                    <a:pt x="5" y="21"/>
                    <a:pt x="3" y="26"/>
                  </a:cubicBezTo>
                  <a:cubicBezTo>
                    <a:pt x="1" y="31"/>
                    <a:pt x="0" y="37"/>
                    <a:pt x="0" y="43"/>
                  </a:cubicBezTo>
                  <a:cubicBezTo>
                    <a:pt x="1" y="49"/>
                    <a:pt x="2" y="55"/>
                    <a:pt x="3" y="60"/>
                  </a:cubicBezTo>
                  <a:cubicBezTo>
                    <a:pt x="5" y="66"/>
                    <a:pt x="7" y="70"/>
                    <a:pt x="11" y="74"/>
                  </a:cubicBezTo>
                  <a:cubicBezTo>
                    <a:pt x="14" y="78"/>
                    <a:pt x="18" y="81"/>
                    <a:pt x="23" y="83"/>
                  </a:cubicBezTo>
                  <a:cubicBezTo>
                    <a:pt x="28" y="85"/>
                    <a:pt x="33" y="86"/>
                    <a:pt x="40" y="86"/>
                  </a:cubicBezTo>
                  <a:cubicBezTo>
                    <a:pt x="49" y="86"/>
                    <a:pt x="57" y="84"/>
                    <a:pt x="63" y="79"/>
                  </a:cubicBezTo>
                  <a:cubicBezTo>
                    <a:pt x="69" y="74"/>
                    <a:pt x="73" y="67"/>
                    <a:pt x="75" y="58"/>
                  </a:cubicBezTo>
                  <a:lnTo>
                    <a:pt x="75" y="58"/>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42" name="Freeform 37">
              <a:extLst>
                <a:ext uri="{FF2B5EF4-FFF2-40B4-BE49-F238E27FC236}">
                  <a16:creationId xmlns:a16="http://schemas.microsoft.com/office/drawing/2014/main" id="{ED503E18-AD4A-40C3-9CEA-BDB91B5F3B7D}"/>
                </a:ext>
              </a:extLst>
            </p:cNvPr>
            <p:cNvSpPr>
              <a:spLocks noEditPoints="1"/>
            </p:cNvSpPr>
            <p:nvPr/>
          </p:nvSpPr>
          <p:spPr bwMode="auto">
            <a:xfrm>
              <a:off x="3143" y="4034"/>
              <a:ext cx="56" cy="94"/>
            </a:xfrm>
            <a:custGeom>
              <a:avLst/>
              <a:gdLst>
                <a:gd name="T0" fmla="*/ 56 w 69"/>
                <a:gd name="T1" fmla="*/ 115 h 115"/>
                <a:gd name="T2" fmla="*/ 56 w 69"/>
                <a:gd name="T3" fmla="*/ 115 h 115"/>
                <a:gd name="T4" fmla="*/ 69 w 69"/>
                <a:gd name="T5" fmla="*/ 115 h 115"/>
                <a:gd name="T6" fmla="*/ 69 w 69"/>
                <a:gd name="T7" fmla="*/ 33 h 115"/>
                <a:gd name="T8" fmla="*/ 56 w 69"/>
                <a:gd name="T9" fmla="*/ 33 h 115"/>
                <a:gd name="T10" fmla="*/ 56 w 69"/>
                <a:gd name="T11" fmla="*/ 115 h 115"/>
                <a:gd name="T12" fmla="*/ 56 w 69"/>
                <a:gd name="T13" fmla="*/ 18 h 115"/>
                <a:gd name="T14" fmla="*/ 56 w 69"/>
                <a:gd name="T15" fmla="*/ 18 h 115"/>
                <a:gd name="T16" fmla="*/ 69 w 69"/>
                <a:gd name="T17" fmla="*/ 18 h 115"/>
                <a:gd name="T18" fmla="*/ 69 w 69"/>
                <a:gd name="T19" fmla="*/ 2 h 115"/>
                <a:gd name="T20" fmla="*/ 56 w 69"/>
                <a:gd name="T21" fmla="*/ 2 h 115"/>
                <a:gd name="T22" fmla="*/ 56 w 69"/>
                <a:gd name="T23" fmla="*/ 18 h 115"/>
                <a:gd name="T24" fmla="*/ 13 w 69"/>
                <a:gd name="T25" fmla="*/ 45 h 115"/>
                <a:gd name="T26" fmla="*/ 13 w 69"/>
                <a:gd name="T27" fmla="*/ 45 h 115"/>
                <a:gd name="T28" fmla="*/ 13 w 69"/>
                <a:gd name="T29" fmla="*/ 115 h 115"/>
                <a:gd name="T30" fmla="*/ 27 w 69"/>
                <a:gd name="T31" fmla="*/ 115 h 115"/>
                <a:gd name="T32" fmla="*/ 27 w 69"/>
                <a:gd name="T33" fmla="*/ 45 h 115"/>
                <a:gd name="T34" fmla="*/ 43 w 69"/>
                <a:gd name="T35" fmla="*/ 45 h 115"/>
                <a:gd name="T36" fmla="*/ 43 w 69"/>
                <a:gd name="T37" fmla="*/ 33 h 115"/>
                <a:gd name="T38" fmla="*/ 27 w 69"/>
                <a:gd name="T39" fmla="*/ 33 h 115"/>
                <a:gd name="T40" fmla="*/ 27 w 69"/>
                <a:gd name="T41" fmla="*/ 22 h 115"/>
                <a:gd name="T42" fmla="*/ 30 w 69"/>
                <a:gd name="T43" fmla="*/ 14 h 115"/>
                <a:gd name="T44" fmla="*/ 37 w 69"/>
                <a:gd name="T45" fmla="*/ 12 h 115"/>
                <a:gd name="T46" fmla="*/ 41 w 69"/>
                <a:gd name="T47" fmla="*/ 13 h 115"/>
                <a:gd name="T48" fmla="*/ 45 w 69"/>
                <a:gd name="T49" fmla="*/ 13 h 115"/>
                <a:gd name="T50" fmla="*/ 45 w 69"/>
                <a:gd name="T51" fmla="*/ 2 h 115"/>
                <a:gd name="T52" fmla="*/ 40 w 69"/>
                <a:gd name="T53" fmla="*/ 1 h 115"/>
                <a:gd name="T54" fmla="*/ 36 w 69"/>
                <a:gd name="T55" fmla="*/ 0 h 115"/>
                <a:gd name="T56" fmla="*/ 19 w 69"/>
                <a:gd name="T57" fmla="*/ 6 h 115"/>
                <a:gd name="T58" fmla="*/ 13 w 69"/>
                <a:gd name="T59" fmla="*/ 21 h 115"/>
                <a:gd name="T60" fmla="*/ 13 w 69"/>
                <a:gd name="T61" fmla="*/ 33 h 115"/>
                <a:gd name="T62" fmla="*/ 0 w 69"/>
                <a:gd name="T63" fmla="*/ 33 h 115"/>
                <a:gd name="T64" fmla="*/ 0 w 69"/>
                <a:gd name="T65" fmla="*/ 45 h 115"/>
                <a:gd name="T66" fmla="*/ 13 w 69"/>
                <a:gd name="T67" fmla="*/ 4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9" h="115">
                  <a:moveTo>
                    <a:pt x="56" y="115"/>
                  </a:moveTo>
                  <a:lnTo>
                    <a:pt x="56" y="115"/>
                  </a:lnTo>
                  <a:lnTo>
                    <a:pt x="69" y="115"/>
                  </a:lnTo>
                  <a:lnTo>
                    <a:pt x="69" y="33"/>
                  </a:lnTo>
                  <a:lnTo>
                    <a:pt x="56" y="33"/>
                  </a:lnTo>
                  <a:lnTo>
                    <a:pt x="56" y="115"/>
                  </a:lnTo>
                  <a:close/>
                  <a:moveTo>
                    <a:pt x="56" y="18"/>
                  </a:moveTo>
                  <a:lnTo>
                    <a:pt x="56" y="18"/>
                  </a:lnTo>
                  <a:lnTo>
                    <a:pt x="69" y="18"/>
                  </a:lnTo>
                  <a:lnTo>
                    <a:pt x="69" y="2"/>
                  </a:lnTo>
                  <a:lnTo>
                    <a:pt x="56" y="2"/>
                  </a:lnTo>
                  <a:lnTo>
                    <a:pt x="56" y="18"/>
                  </a:lnTo>
                  <a:close/>
                  <a:moveTo>
                    <a:pt x="13" y="45"/>
                  </a:moveTo>
                  <a:lnTo>
                    <a:pt x="13" y="45"/>
                  </a:lnTo>
                  <a:lnTo>
                    <a:pt x="13" y="115"/>
                  </a:lnTo>
                  <a:lnTo>
                    <a:pt x="27" y="115"/>
                  </a:lnTo>
                  <a:lnTo>
                    <a:pt x="27" y="45"/>
                  </a:lnTo>
                  <a:lnTo>
                    <a:pt x="43" y="45"/>
                  </a:lnTo>
                  <a:lnTo>
                    <a:pt x="43" y="33"/>
                  </a:lnTo>
                  <a:lnTo>
                    <a:pt x="27" y="33"/>
                  </a:lnTo>
                  <a:lnTo>
                    <a:pt x="27" y="22"/>
                  </a:lnTo>
                  <a:cubicBezTo>
                    <a:pt x="27" y="18"/>
                    <a:pt x="28" y="16"/>
                    <a:pt x="30" y="14"/>
                  </a:cubicBezTo>
                  <a:cubicBezTo>
                    <a:pt x="31" y="13"/>
                    <a:pt x="34" y="12"/>
                    <a:pt x="37" y="12"/>
                  </a:cubicBezTo>
                  <a:cubicBezTo>
                    <a:pt x="38" y="12"/>
                    <a:pt x="40" y="12"/>
                    <a:pt x="41" y="13"/>
                  </a:cubicBezTo>
                  <a:cubicBezTo>
                    <a:pt x="42" y="13"/>
                    <a:pt x="44" y="13"/>
                    <a:pt x="45" y="13"/>
                  </a:cubicBezTo>
                  <a:lnTo>
                    <a:pt x="45" y="2"/>
                  </a:lnTo>
                  <a:cubicBezTo>
                    <a:pt x="44" y="1"/>
                    <a:pt x="42" y="1"/>
                    <a:pt x="40" y="1"/>
                  </a:cubicBezTo>
                  <a:cubicBezTo>
                    <a:pt x="39" y="1"/>
                    <a:pt x="37" y="0"/>
                    <a:pt x="36" y="0"/>
                  </a:cubicBezTo>
                  <a:cubicBezTo>
                    <a:pt x="29" y="0"/>
                    <a:pt x="23" y="2"/>
                    <a:pt x="19" y="6"/>
                  </a:cubicBezTo>
                  <a:cubicBezTo>
                    <a:pt x="15" y="9"/>
                    <a:pt x="13" y="14"/>
                    <a:pt x="13" y="21"/>
                  </a:cubicBezTo>
                  <a:lnTo>
                    <a:pt x="13" y="33"/>
                  </a:lnTo>
                  <a:lnTo>
                    <a:pt x="0" y="33"/>
                  </a:lnTo>
                  <a:lnTo>
                    <a:pt x="0" y="45"/>
                  </a:lnTo>
                  <a:lnTo>
                    <a:pt x="13" y="45"/>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43" name="Freeform 38">
              <a:extLst>
                <a:ext uri="{FF2B5EF4-FFF2-40B4-BE49-F238E27FC236}">
                  <a16:creationId xmlns:a16="http://schemas.microsoft.com/office/drawing/2014/main" id="{58A956F7-60B8-4328-A7D6-17D348479510}"/>
                </a:ext>
              </a:extLst>
            </p:cNvPr>
            <p:cNvSpPr>
              <a:spLocks/>
            </p:cNvSpPr>
            <p:nvPr/>
          </p:nvSpPr>
          <p:spPr bwMode="auto">
            <a:xfrm>
              <a:off x="3217" y="4060"/>
              <a:ext cx="56" cy="68"/>
            </a:xfrm>
            <a:custGeom>
              <a:avLst/>
              <a:gdLst>
                <a:gd name="T0" fmla="*/ 0 w 68"/>
                <a:gd name="T1" fmla="*/ 2 h 84"/>
                <a:gd name="T2" fmla="*/ 0 w 68"/>
                <a:gd name="T3" fmla="*/ 2 h 84"/>
                <a:gd name="T4" fmla="*/ 0 w 68"/>
                <a:gd name="T5" fmla="*/ 84 h 84"/>
                <a:gd name="T6" fmla="*/ 13 w 68"/>
                <a:gd name="T7" fmla="*/ 84 h 84"/>
                <a:gd name="T8" fmla="*/ 13 w 68"/>
                <a:gd name="T9" fmla="*/ 38 h 84"/>
                <a:gd name="T10" fmla="*/ 15 w 68"/>
                <a:gd name="T11" fmla="*/ 28 h 84"/>
                <a:gd name="T12" fmla="*/ 19 w 68"/>
                <a:gd name="T13" fmla="*/ 19 h 84"/>
                <a:gd name="T14" fmla="*/ 27 w 68"/>
                <a:gd name="T15" fmla="*/ 14 h 84"/>
                <a:gd name="T16" fmla="*/ 38 w 68"/>
                <a:gd name="T17" fmla="*/ 12 h 84"/>
                <a:gd name="T18" fmla="*/ 50 w 68"/>
                <a:gd name="T19" fmla="*/ 17 h 84"/>
                <a:gd name="T20" fmla="*/ 54 w 68"/>
                <a:gd name="T21" fmla="*/ 29 h 84"/>
                <a:gd name="T22" fmla="*/ 54 w 68"/>
                <a:gd name="T23" fmla="*/ 84 h 84"/>
                <a:gd name="T24" fmla="*/ 68 w 68"/>
                <a:gd name="T25" fmla="*/ 84 h 84"/>
                <a:gd name="T26" fmla="*/ 68 w 68"/>
                <a:gd name="T27" fmla="*/ 30 h 84"/>
                <a:gd name="T28" fmla="*/ 66 w 68"/>
                <a:gd name="T29" fmla="*/ 18 h 84"/>
                <a:gd name="T30" fmla="*/ 62 w 68"/>
                <a:gd name="T31" fmla="*/ 9 h 84"/>
                <a:gd name="T32" fmla="*/ 53 w 68"/>
                <a:gd name="T33" fmla="*/ 2 h 84"/>
                <a:gd name="T34" fmla="*/ 39 w 68"/>
                <a:gd name="T35" fmla="*/ 0 h 84"/>
                <a:gd name="T36" fmla="*/ 13 w 68"/>
                <a:gd name="T37" fmla="*/ 15 h 84"/>
                <a:gd name="T38" fmla="*/ 12 w 68"/>
                <a:gd name="T39" fmla="*/ 15 h 84"/>
                <a:gd name="T40" fmla="*/ 12 w 68"/>
                <a:gd name="T41" fmla="*/ 2 h 84"/>
                <a:gd name="T42" fmla="*/ 0 w 68"/>
                <a:gd name="T43" fmla="*/ 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8" h="84">
                  <a:moveTo>
                    <a:pt x="0" y="2"/>
                  </a:moveTo>
                  <a:lnTo>
                    <a:pt x="0" y="2"/>
                  </a:lnTo>
                  <a:lnTo>
                    <a:pt x="0" y="84"/>
                  </a:lnTo>
                  <a:lnTo>
                    <a:pt x="13" y="84"/>
                  </a:lnTo>
                  <a:lnTo>
                    <a:pt x="13" y="38"/>
                  </a:lnTo>
                  <a:cubicBezTo>
                    <a:pt x="13" y="34"/>
                    <a:pt x="14" y="31"/>
                    <a:pt x="15" y="28"/>
                  </a:cubicBezTo>
                  <a:cubicBezTo>
                    <a:pt x="16" y="24"/>
                    <a:pt x="17" y="22"/>
                    <a:pt x="19" y="19"/>
                  </a:cubicBezTo>
                  <a:cubicBezTo>
                    <a:pt x="21" y="17"/>
                    <a:pt x="24" y="15"/>
                    <a:pt x="27" y="14"/>
                  </a:cubicBezTo>
                  <a:cubicBezTo>
                    <a:pt x="30" y="13"/>
                    <a:pt x="33" y="12"/>
                    <a:pt x="38" y="12"/>
                  </a:cubicBezTo>
                  <a:cubicBezTo>
                    <a:pt x="43" y="12"/>
                    <a:pt x="47" y="14"/>
                    <a:pt x="50" y="17"/>
                  </a:cubicBezTo>
                  <a:cubicBezTo>
                    <a:pt x="53" y="19"/>
                    <a:pt x="54" y="24"/>
                    <a:pt x="54" y="29"/>
                  </a:cubicBezTo>
                  <a:lnTo>
                    <a:pt x="54" y="84"/>
                  </a:lnTo>
                  <a:lnTo>
                    <a:pt x="68" y="84"/>
                  </a:lnTo>
                  <a:lnTo>
                    <a:pt x="68" y="30"/>
                  </a:lnTo>
                  <a:cubicBezTo>
                    <a:pt x="68" y="26"/>
                    <a:pt x="67" y="22"/>
                    <a:pt x="66" y="18"/>
                  </a:cubicBezTo>
                  <a:cubicBezTo>
                    <a:pt x="65" y="14"/>
                    <a:pt x="64" y="11"/>
                    <a:pt x="62" y="9"/>
                  </a:cubicBezTo>
                  <a:cubicBezTo>
                    <a:pt x="59" y="6"/>
                    <a:pt x="57" y="4"/>
                    <a:pt x="53" y="2"/>
                  </a:cubicBezTo>
                  <a:cubicBezTo>
                    <a:pt x="49" y="1"/>
                    <a:pt x="45" y="0"/>
                    <a:pt x="39" y="0"/>
                  </a:cubicBezTo>
                  <a:cubicBezTo>
                    <a:pt x="27" y="0"/>
                    <a:pt x="18" y="5"/>
                    <a:pt x="13" y="15"/>
                  </a:cubicBezTo>
                  <a:lnTo>
                    <a:pt x="12" y="15"/>
                  </a:lnTo>
                  <a:lnTo>
                    <a:pt x="12" y="2"/>
                  </a:lnTo>
                  <a:lnTo>
                    <a:pt x="0" y="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44" name="Freeform 39">
              <a:extLst>
                <a:ext uri="{FF2B5EF4-FFF2-40B4-BE49-F238E27FC236}">
                  <a16:creationId xmlns:a16="http://schemas.microsoft.com/office/drawing/2014/main" id="{F9DC5311-79B7-4EFF-8E72-30FA11A08578}"/>
                </a:ext>
              </a:extLst>
            </p:cNvPr>
            <p:cNvSpPr>
              <a:spLocks noEditPoints="1"/>
            </p:cNvSpPr>
            <p:nvPr/>
          </p:nvSpPr>
          <p:spPr bwMode="auto">
            <a:xfrm>
              <a:off x="3290" y="4036"/>
              <a:ext cx="11" cy="92"/>
            </a:xfrm>
            <a:custGeom>
              <a:avLst/>
              <a:gdLst>
                <a:gd name="T0" fmla="*/ 14 w 14"/>
                <a:gd name="T1" fmla="*/ 16 h 113"/>
                <a:gd name="T2" fmla="*/ 14 w 14"/>
                <a:gd name="T3" fmla="*/ 16 h 113"/>
                <a:gd name="T4" fmla="*/ 14 w 14"/>
                <a:gd name="T5" fmla="*/ 0 h 113"/>
                <a:gd name="T6" fmla="*/ 0 w 14"/>
                <a:gd name="T7" fmla="*/ 0 h 113"/>
                <a:gd name="T8" fmla="*/ 0 w 14"/>
                <a:gd name="T9" fmla="*/ 16 h 113"/>
                <a:gd name="T10" fmla="*/ 14 w 14"/>
                <a:gd name="T11" fmla="*/ 16 h 113"/>
                <a:gd name="T12" fmla="*/ 0 w 14"/>
                <a:gd name="T13" fmla="*/ 31 h 113"/>
                <a:gd name="T14" fmla="*/ 0 w 14"/>
                <a:gd name="T15" fmla="*/ 31 h 113"/>
                <a:gd name="T16" fmla="*/ 0 w 14"/>
                <a:gd name="T17" fmla="*/ 113 h 113"/>
                <a:gd name="T18" fmla="*/ 14 w 14"/>
                <a:gd name="T19" fmla="*/ 113 h 113"/>
                <a:gd name="T20" fmla="*/ 14 w 14"/>
                <a:gd name="T21" fmla="*/ 31 h 113"/>
                <a:gd name="T22" fmla="*/ 0 w 14"/>
                <a:gd name="T23" fmla="*/ 31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 h="113">
                  <a:moveTo>
                    <a:pt x="14" y="16"/>
                  </a:moveTo>
                  <a:lnTo>
                    <a:pt x="14" y="16"/>
                  </a:lnTo>
                  <a:lnTo>
                    <a:pt x="14" y="0"/>
                  </a:lnTo>
                  <a:lnTo>
                    <a:pt x="0" y="0"/>
                  </a:lnTo>
                  <a:lnTo>
                    <a:pt x="0" y="16"/>
                  </a:lnTo>
                  <a:lnTo>
                    <a:pt x="14" y="16"/>
                  </a:lnTo>
                  <a:close/>
                  <a:moveTo>
                    <a:pt x="0" y="31"/>
                  </a:moveTo>
                  <a:lnTo>
                    <a:pt x="0" y="31"/>
                  </a:lnTo>
                  <a:lnTo>
                    <a:pt x="0" y="113"/>
                  </a:lnTo>
                  <a:lnTo>
                    <a:pt x="14" y="113"/>
                  </a:lnTo>
                  <a:lnTo>
                    <a:pt x="14" y="31"/>
                  </a:lnTo>
                  <a:lnTo>
                    <a:pt x="0" y="3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45" name="Freeform 40">
              <a:extLst>
                <a:ext uri="{FF2B5EF4-FFF2-40B4-BE49-F238E27FC236}">
                  <a16:creationId xmlns:a16="http://schemas.microsoft.com/office/drawing/2014/main" id="{B6DFBB84-8525-4146-88C3-442EA14ADDAC}"/>
                </a:ext>
              </a:extLst>
            </p:cNvPr>
            <p:cNvSpPr>
              <a:spLocks/>
            </p:cNvSpPr>
            <p:nvPr/>
          </p:nvSpPr>
          <p:spPr bwMode="auto">
            <a:xfrm>
              <a:off x="3318" y="4060"/>
              <a:ext cx="36" cy="68"/>
            </a:xfrm>
            <a:custGeom>
              <a:avLst/>
              <a:gdLst>
                <a:gd name="T0" fmla="*/ 0 w 43"/>
                <a:gd name="T1" fmla="*/ 2 h 84"/>
                <a:gd name="T2" fmla="*/ 0 w 43"/>
                <a:gd name="T3" fmla="*/ 2 h 84"/>
                <a:gd name="T4" fmla="*/ 0 w 43"/>
                <a:gd name="T5" fmla="*/ 84 h 84"/>
                <a:gd name="T6" fmla="*/ 13 w 43"/>
                <a:gd name="T7" fmla="*/ 84 h 84"/>
                <a:gd name="T8" fmla="*/ 13 w 43"/>
                <a:gd name="T9" fmla="*/ 48 h 84"/>
                <a:gd name="T10" fmla="*/ 15 w 43"/>
                <a:gd name="T11" fmla="*/ 34 h 84"/>
                <a:gd name="T12" fmla="*/ 20 w 43"/>
                <a:gd name="T13" fmla="*/ 23 h 84"/>
                <a:gd name="T14" fmla="*/ 29 w 43"/>
                <a:gd name="T15" fmla="*/ 17 h 84"/>
                <a:gd name="T16" fmla="*/ 43 w 43"/>
                <a:gd name="T17" fmla="*/ 14 h 84"/>
                <a:gd name="T18" fmla="*/ 43 w 43"/>
                <a:gd name="T19" fmla="*/ 0 h 84"/>
                <a:gd name="T20" fmla="*/ 25 w 43"/>
                <a:gd name="T21" fmla="*/ 5 h 84"/>
                <a:gd name="T22" fmla="*/ 13 w 43"/>
                <a:gd name="T23" fmla="*/ 19 h 84"/>
                <a:gd name="T24" fmla="*/ 12 w 43"/>
                <a:gd name="T25" fmla="*/ 19 h 84"/>
                <a:gd name="T26" fmla="*/ 12 w 43"/>
                <a:gd name="T27" fmla="*/ 2 h 84"/>
                <a:gd name="T28" fmla="*/ 0 w 43"/>
                <a:gd name="T29" fmla="*/ 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 h="84">
                  <a:moveTo>
                    <a:pt x="0" y="2"/>
                  </a:moveTo>
                  <a:lnTo>
                    <a:pt x="0" y="2"/>
                  </a:lnTo>
                  <a:lnTo>
                    <a:pt x="0" y="84"/>
                  </a:lnTo>
                  <a:lnTo>
                    <a:pt x="13" y="84"/>
                  </a:lnTo>
                  <a:lnTo>
                    <a:pt x="13" y="48"/>
                  </a:lnTo>
                  <a:cubicBezTo>
                    <a:pt x="13" y="42"/>
                    <a:pt x="14" y="38"/>
                    <a:pt x="15" y="34"/>
                  </a:cubicBezTo>
                  <a:cubicBezTo>
                    <a:pt x="16" y="30"/>
                    <a:pt x="18" y="26"/>
                    <a:pt x="20" y="23"/>
                  </a:cubicBezTo>
                  <a:cubicBezTo>
                    <a:pt x="22" y="20"/>
                    <a:pt x="25" y="18"/>
                    <a:pt x="29" y="17"/>
                  </a:cubicBezTo>
                  <a:cubicBezTo>
                    <a:pt x="33" y="15"/>
                    <a:pt x="38" y="14"/>
                    <a:pt x="43" y="14"/>
                  </a:cubicBezTo>
                  <a:lnTo>
                    <a:pt x="43" y="0"/>
                  </a:lnTo>
                  <a:cubicBezTo>
                    <a:pt x="36" y="0"/>
                    <a:pt x="30" y="1"/>
                    <a:pt x="25" y="5"/>
                  </a:cubicBezTo>
                  <a:cubicBezTo>
                    <a:pt x="20" y="8"/>
                    <a:pt x="16" y="13"/>
                    <a:pt x="13" y="19"/>
                  </a:cubicBezTo>
                  <a:lnTo>
                    <a:pt x="12" y="19"/>
                  </a:lnTo>
                  <a:lnTo>
                    <a:pt x="12" y="2"/>
                  </a:lnTo>
                  <a:lnTo>
                    <a:pt x="0" y="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46" name="Freeform 41">
              <a:extLst>
                <a:ext uri="{FF2B5EF4-FFF2-40B4-BE49-F238E27FC236}">
                  <a16:creationId xmlns:a16="http://schemas.microsoft.com/office/drawing/2014/main" id="{42AC758B-9AC5-4E55-8F7B-26746D68D286}"/>
                </a:ext>
              </a:extLst>
            </p:cNvPr>
            <p:cNvSpPr>
              <a:spLocks/>
            </p:cNvSpPr>
            <p:nvPr/>
          </p:nvSpPr>
          <p:spPr bwMode="auto">
            <a:xfrm>
              <a:off x="3400" y="4036"/>
              <a:ext cx="94" cy="92"/>
            </a:xfrm>
            <a:custGeom>
              <a:avLst/>
              <a:gdLst>
                <a:gd name="T0" fmla="*/ 0 w 114"/>
                <a:gd name="T1" fmla="*/ 0 h 113"/>
                <a:gd name="T2" fmla="*/ 0 w 114"/>
                <a:gd name="T3" fmla="*/ 0 h 113"/>
                <a:gd name="T4" fmla="*/ 0 w 114"/>
                <a:gd name="T5" fmla="*/ 113 h 113"/>
                <a:gd name="T6" fmla="*/ 15 w 114"/>
                <a:gd name="T7" fmla="*/ 113 h 113"/>
                <a:gd name="T8" fmla="*/ 15 w 114"/>
                <a:gd name="T9" fmla="*/ 19 h 113"/>
                <a:gd name="T10" fmla="*/ 15 w 114"/>
                <a:gd name="T11" fmla="*/ 19 h 113"/>
                <a:gd name="T12" fmla="*/ 51 w 114"/>
                <a:gd name="T13" fmla="*/ 113 h 113"/>
                <a:gd name="T14" fmla="*/ 63 w 114"/>
                <a:gd name="T15" fmla="*/ 113 h 113"/>
                <a:gd name="T16" fmla="*/ 99 w 114"/>
                <a:gd name="T17" fmla="*/ 19 h 113"/>
                <a:gd name="T18" fmla="*/ 99 w 114"/>
                <a:gd name="T19" fmla="*/ 19 h 113"/>
                <a:gd name="T20" fmla="*/ 99 w 114"/>
                <a:gd name="T21" fmla="*/ 113 h 113"/>
                <a:gd name="T22" fmla="*/ 114 w 114"/>
                <a:gd name="T23" fmla="*/ 113 h 113"/>
                <a:gd name="T24" fmla="*/ 114 w 114"/>
                <a:gd name="T25" fmla="*/ 0 h 113"/>
                <a:gd name="T26" fmla="*/ 93 w 114"/>
                <a:gd name="T27" fmla="*/ 0 h 113"/>
                <a:gd name="T28" fmla="*/ 57 w 114"/>
                <a:gd name="T29" fmla="*/ 95 h 113"/>
                <a:gd name="T30" fmla="*/ 21 w 114"/>
                <a:gd name="T31" fmla="*/ 0 h 113"/>
                <a:gd name="T32" fmla="*/ 0 w 114"/>
                <a:gd name="T33" fmla="*/ 0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4" h="113">
                  <a:moveTo>
                    <a:pt x="0" y="0"/>
                  </a:moveTo>
                  <a:lnTo>
                    <a:pt x="0" y="0"/>
                  </a:lnTo>
                  <a:lnTo>
                    <a:pt x="0" y="113"/>
                  </a:lnTo>
                  <a:lnTo>
                    <a:pt x="15" y="113"/>
                  </a:lnTo>
                  <a:lnTo>
                    <a:pt x="15" y="19"/>
                  </a:lnTo>
                  <a:lnTo>
                    <a:pt x="15" y="19"/>
                  </a:lnTo>
                  <a:lnTo>
                    <a:pt x="51" y="113"/>
                  </a:lnTo>
                  <a:lnTo>
                    <a:pt x="63" y="113"/>
                  </a:lnTo>
                  <a:lnTo>
                    <a:pt x="99" y="19"/>
                  </a:lnTo>
                  <a:lnTo>
                    <a:pt x="99" y="19"/>
                  </a:lnTo>
                  <a:lnTo>
                    <a:pt x="99" y="113"/>
                  </a:lnTo>
                  <a:lnTo>
                    <a:pt x="114" y="113"/>
                  </a:lnTo>
                  <a:lnTo>
                    <a:pt x="114" y="0"/>
                  </a:lnTo>
                  <a:lnTo>
                    <a:pt x="93" y="0"/>
                  </a:lnTo>
                  <a:lnTo>
                    <a:pt x="57" y="95"/>
                  </a:lnTo>
                  <a:lnTo>
                    <a:pt x="21" y="0"/>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47" name="Freeform 42">
              <a:extLst>
                <a:ext uri="{FF2B5EF4-FFF2-40B4-BE49-F238E27FC236}">
                  <a16:creationId xmlns:a16="http://schemas.microsoft.com/office/drawing/2014/main" id="{3B242F25-069F-49D8-A0B3-C7AAC68CAED1}"/>
                </a:ext>
              </a:extLst>
            </p:cNvPr>
            <p:cNvSpPr>
              <a:spLocks noEditPoints="1"/>
            </p:cNvSpPr>
            <p:nvPr/>
          </p:nvSpPr>
          <p:spPr bwMode="auto">
            <a:xfrm>
              <a:off x="3509" y="4060"/>
              <a:ext cx="66" cy="70"/>
            </a:xfrm>
            <a:custGeom>
              <a:avLst/>
              <a:gdLst>
                <a:gd name="T0" fmla="*/ 14 w 80"/>
                <a:gd name="T1" fmla="*/ 43 h 86"/>
                <a:gd name="T2" fmla="*/ 14 w 80"/>
                <a:gd name="T3" fmla="*/ 43 h 86"/>
                <a:gd name="T4" fmla="*/ 16 w 80"/>
                <a:gd name="T5" fmla="*/ 30 h 86"/>
                <a:gd name="T6" fmla="*/ 22 w 80"/>
                <a:gd name="T7" fmla="*/ 20 h 86"/>
                <a:gd name="T8" fmla="*/ 30 w 80"/>
                <a:gd name="T9" fmla="*/ 14 h 86"/>
                <a:gd name="T10" fmla="*/ 40 w 80"/>
                <a:gd name="T11" fmla="*/ 12 h 86"/>
                <a:gd name="T12" fmla="*/ 50 w 80"/>
                <a:gd name="T13" fmla="*/ 14 h 86"/>
                <a:gd name="T14" fmla="*/ 58 w 80"/>
                <a:gd name="T15" fmla="*/ 20 h 86"/>
                <a:gd name="T16" fmla="*/ 63 w 80"/>
                <a:gd name="T17" fmla="*/ 30 h 86"/>
                <a:gd name="T18" fmla="*/ 65 w 80"/>
                <a:gd name="T19" fmla="*/ 43 h 86"/>
                <a:gd name="T20" fmla="*/ 63 w 80"/>
                <a:gd name="T21" fmla="*/ 57 h 86"/>
                <a:gd name="T22" fmla="*/ 58 w 80"/>
                <a:gd name="T23" fmla="*/ 66 h 86"/>
                <a:gd name="T24" fmla="*/ 50 w 80"/>
                <a:gd name="T25" fmla="*/ 72 h 86"/>
                <a:gd name="T26" fmla="*/ 40 w 80"/>
                <a:gd name="T27" fmla="*/ 74 h 86"/>
                <a:gd name="T28" fmla="*/ 30 w 80"/>
                <a:gd name="T29" fmla="*/ 72 h 86"/>
                <a:gd name="T30" fmla="*/ 22 w 80"/>
                <a:gd name="T31" fmla="*/ 66 h 86"/>
                <a:gd name="T32" fmla="*/ 16 w 80"/>
                <a:gd name="T33" fmla="*/ 57 h 86"/>
                <a:gd name="T34" fmla="*/ 14 w 80"/>
                <a:gd name="T35" fmla="*/ 43 h 86"/>
                <a:gd name="T36" fmla="*/ 14 w 80"/>
                <a:gd name="T37" fmla="*/ 43 h 86"/>
                <a:gd name="T38" fmla="*/ 0 w 80"/>
                <a:gd name="T39" fmla="*/ 43 h 86"/>
                <a:gd name="T40" fmla="*/ 0 w 80"/>
                <a:gd name="T41" fmla="*/ 43 h 86"/>
                <a:gd name="T42" fmla="*/ 2 w 80"/>
                <a:gd name="T43" fmla="*/ 60 h 86"/>
                <a:gd name="T44" fmla="*/ 10 w 80"/>
                <a:gd name="T45" fmla="*/ 74 h 86"/>
                <a:gd name="T46" fmla="*/ 23 w 80"/>
                <a:gd name="T47" fmla="*/ 83 h 86"/>
                <a:gd name="T48" fmla="*/ 40 w 80"/>
                <a:gd name="T49" fmla="*/ 86 h 86"/>
                <a:gd name="T50" fmla="*/ 57 w 80"/>
                <a:gd name="T51" fmla="*/ 83 h 86"/>
                <a:gd name="T52" fmla="*/ 69 w 80"/>
                <a:gd name="T53" fmla="*/ 74 h 86"/>
                <a:gd name="T54" fmla="*/ 77 w 80"/>
                <a:gd name="T55" fmla="*/ 60 h 86"/>
                <a:gd name="T56" fmla="*/ 80 w 80"/>
                <a:gd name="T57" fmla="*/ 43 h 86"/>
                <a:gd name="T58" fmla="*/ 77 w 80"/>
                <a:gd name="T59" fmla="*/ 26 h 86"/>
                <a:gd name="T60" fmla="*/ 69 w 80"/>
                <a:gd name="T61" fmla="*/ 13 h 86"/>
                <a:gd name="T62" fmla="*/ 57 w 80"/>
                <a:gd name="T63" fmla="*/ 3 h 86"/>
                <a:gd name="T64" fmla="*/ 40 w 80"/>
                <a:gd name="T65" fmla="*/ 0 h 86"/>
                <a:gd name="T66" fmla="*/ 23 w 80"/>
                <a:gd name="T67" fmla="*/ 3 h 86"/>
                <a:gd name="T68" fmla="*/ 10 w 80"/>
                <a:gd name="T69" fmla="*/ 13 h 86"/>
                <a:gd name="T70" fmla="*/ 2 w 80"/>
                <a:gd name="T71" fmla="*/ 26 h 86"/>
                <a:gd name="T72" fmla="*/ 0 w 80"/>
                <a:gd name="T73" fmla="*/ 43 h 86"/>
                <a:gd name="T74" fmla="*/ 0 w 80"/>
                <a:gd name="T75" fmla="*/ 4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0" h="86">
                  <a:moveTo>
                    <a:pt x="14" y="43"/>
                  </a:moveTo>
                  <a:lnTo>
                    <a:pt x="14" y="43"/>
                  </a:lnTo>
                  <a:cubicBezTo>
                    <a:pt x="14" y="38"/>
                    <a:pt x="15" y="34"/>
                    <a:pt x="16" y="30"/>
                  </a:cubicBezTo>
                  <a:cubicBezTo>
                    <a:pt x="17" y="26"/>
                    <a:pt x="19" y="23"/>
                    <a:pt x="22" y="20"/>
                  </a:cubicBezTo>
                  <a:cubicBezTo>
                    <a:pt x="24" y="18"/>
                    <a:pt x="27" y="16"/>
                    <a:pt x="30" y="14"/>
                  </a:cubicBezTo>
                  <a:cubicBezTo>
                    <a:pt x="33" y="13"/>
                    <a:pt x="36" y="12"/>
                    <a:pt x="40" y="12"/>
                  </a:cubicBezTo>
                  <a:cubicBezTo>
                    <a:pt x="43" y="12"/>
                    <a:pt x="47" y="13"/>
                    <a:pt x="50" y="14"/>
                  </a:cubicBezTo>
                  <a:cubicBezTo>
                    <a:pt x="53" y="16"/>
                    <a:pt x="56" y="18"/>
                    <a:pt x="58" y="20"/>
                  </a:cubicBezTo>
                  <a:cubicBezTo>
                    <a:pt x="60" y="23"/>
                    <a:pt x="62" y="26"/>
                    <a:pt x="63" y="30"/>
                  </a:cubicBezTo>
                  <a:cubicBezTo>
                    <a:pt x="65" y="34"/>
                    <a:pt x="65" y="38"/>
                    <a:pt x="65" y="43"/>
                  </a:cubicBezTo>
                  <a:cubicBezTo>
                    <a:pt x="65" y="48"/>
                    <a:pt x="65" y="53"/>
                    <a:pt x="63" y="57"/>
                  </a:cubicBezTo>
                  <a:cubicBezTo>
                    <a:pt x="62" y="60"/>
                    <a:pt x="60" y="64"/>
                    <a:pt x="58" y="66"/>
                  </a:cubicBezTo>
                  <a:cubicBezTo>
                    <a:pt x="56" y="69"/>
                    <a:pt x="53" y="71"/>
                    <a:pt x="50" y="72"/>
                  </a:cubicBezTo>
                  <a:cubicBezTo>
                    <a:pt x="47" y="74"/>
                    <a:pt x="43" y="74"/>
                    <a:pt x="40" y="74"/>
                  </a:cubicBezTo>
                  <a:cubicBezTo>
                    <a:pt x="36" y="74"/>
                    <a:pt x="33" y="74"/>
                    <a:pt x="30" y="72"/>
                  </a:cubicBezTo>
                  <a:cubicBezTo>
                    <a:pt x="27" y="71"/>
                    <a:pt x="24" y="69"/>
                    <a:pt x="22" y="66"/>
                  </a:cubicBezTo>
                  <a:cubicBezTo>
                    <a:pt x="19" y="64"/>
                    <a:pt x="17" y="60"/>
                    <a:pt x="16" y="57"/>
                  </a:cubicBezTo>
                  <a:cubicBezTo>
                    <a:pt x="15" y="53"/>
                    <a:pt x="14" y="48"/>
                    <a:pt x="14" y="43"/>
                  </a:cubicBezTo>
                  <a:lnTo>
                    <a:pt x="14" y="43"/>
                  </a:lnTo>
                  <a:close/>
                  <a:moveTo>
                    <a:pt x="0" y="43"/>
                  </a:moveTo>
                  <a:lnTo>
                    <a:pt x="0" y="43"/>
                  </a:lnTo>
                  <a:cubicBezTo>
                    <a:pt x="0" y="49"/>
                    <a:pt x="1" y="55"/>
                    <a:pt x="2" y="60"/>
                  </a:cubicBezTo>
                  <a:cubicBezTo>
                    <a:pt x="4" y="65"/>
                    <a:pt x="7" y="70"/>
                    <a:pt x="10" y="74"/>
                  </a:cubicBezTo>
                  <a:cubicBezTo>
                    <a:pt x="13" y="78"/>
                    <a:pt x="18" y="81"/>
                    <a:pt x="23" y="83"/>
                  </a:cubicBezTo>
                  <a:cubicBezTo>
                    <a:pt x="28" y="85"/>
                    <a:pt x="33" y="86"/>
                    <a:pt x="40" y="86"/>
                  </a:cubicBezTo>
                  <a:cubicBezTo>
                    <a:pt x="46" y="86"/>
                    <a:pt x="52" y="85"/>
                    <a:pt x="57" y="83"/>
                  </a:cubicBezTo>
                  <a:cubicBezTo>
                    <a:pt x="62" y="81"/>
                    <a:pt x="66" y="78"/>
                    <a:pt x="69" y="74"/>
                  </a:cubicBezTo>
                  <a:cubicBezTo>
                    <a:pt x="73" y="70"/>
                    <a:pt x="75" y="65"/>
                    <a:pt x="77" y="60"/>
                  </a:cubicBezTo>
                  <a:cubicBezTo>
                    <a:pt x="79" y="55"/>
                    <a:pt x="80" y="49"/>
                    <a:pt x="80" y="43"/>
                  </a:cubicBezTo>
                  <a:cubicBezTo>
                    <a:pt x="80" y="37"/>
                    <a:pt x="79" y="32"/>
                    <a:pt x="77" y="26"/>
                  </a:cubicBezTo>
                  <a:cubicBezTo>
                    <a:pt x="75" y="21"/>
                    <a:pt x="73" y="17"/>
                    <a:pt x="69" y="13"/>
                  </a:cubicBezTo>
                  <a:cubicBezTo>
                    <a:pt x="66" y="9"/>
                    <a:pt x="62" y="6"/>
                    <a:pt x="57" y="3"/>
                  </a:cubicBezTo>
                  <a:cubicBezTo>
                    <a:pt x="52" y="1"/>
                    <a:pt x="46" y="0"/>
                    <a:pt x="40" y="0"/>
                  </a:cubicBezTo>
                  <a:cubicBezTo>
                    <a:pt x="33" y="0"/>
                    <a:pt x="28" y="1"/>
                    <a:pt x="23" y="3"/>
                  </a:cubicBezTo>
                  <a:cubicBezTo>
                    <a:pt x="18" y="6"/>
                    <a:pt x="13" y="9"/>
                    <a:pt x="10" y="13"/>
                  </a:cubicBezTo>
                  <a:cubicBezTo>
                    <a:pt x="7" y="17"/>
                    <a:pt x="4" y="21"/>
                    <a:pt x="2" y="26"/>
                  </a:cubicBezTo>
                  <a:cubicBezTo>
                    <a:pt x="1" y="32"/>
                    <a:pt x="0" y="37"/>
                    <a:pt x="0" y="43"/>
                  </a:cubicBezTo>
                  <a:lnTo>
                    <a:pt x="0" y="4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48" name="Freeform 43">
              <a:extLst>
                <a:ext uri="{FF2B5EF4-FFF2-40B4-BE49-F238E27FC236}">
                  <a16:creationId xmlns:a16="http://schemas.microsoft.com/office/drawing/2014/main" id="{4610FAA4-5073-4D4B-A904-02472C3FFD08}"/>
                </a:ext>
              </a:extLst>
            </p:cNvPr>
            <p:cNvSpPr>
              <a:spLocks noEditPoints="1"/>
            </p:cNvSpPr>
            <p:nvPr/>
          </p:nvSpPr>
          <p:spPr bwMode="auto">
            <a:xfrm>
              <a:off x="3584" y="4036"/>
              <a:ext cx="64" cy="94"/>
            </a:xfrm>
            <a:custGeom>
              <a:avLst/>
              <a:gdLst>
                <a:gd name="T0" fmla="*/ 14 w 78"/>
                <a:gd name="T1" fmla="*/ 73 h 115"/>
                <a:gd name="T2" fmla="*/ 14 w 78"/>
                <a:gd name="T3" fmla="*/ 73 h 115"/>
                <a:gd name="T4" fmla="*/ 15 w 78"/>
                <a:gd name="T5" fmla="*/ 61 h 115"/>
                <a:gd name="T6" fmla="*/ 19 w 78"/>
                <a:gd name="T7" fmla="*/ 51 h 115"/>
                <a:gd name="T8" fmla="*/ 27 w 78"/>
                <a:gd name="T9" fmla="*/ 44 h 115"/>
                <a:gd name="T10" fmla="*/ 39 w 78"/>
                <a:gd name="T11" fmla="*/ 41 h 115"/>
                <a:gd name="T12" fmla="*/ 51 w 78"/>
                <a:gd name="T13" fmla="*/ 44 h 115"/>
                <a:gd name="T14" fmla="*/ 59 w 78"/>
                <a:gd name="T15" fmla="*/ 51 h 115"/>
                <a:gd name="T16" fmla="*/ 63 w 78"/>
                <a:gd name="T17" fmla="*/ 61 h 115"/>
                <a:gd name="T18" fmla="*/ 65 w 78"/>
                <a:gd name="T19" fmla="*/ 72 h 115"/>
                <a:gd name="T20" fmla="*/ 63 w 78"/>
                <a:gd name="T21" fmla="*/ 84 h 115"/>
                <a:gd name="T22" fmla="*/ 59 w 78"/>
                <a:gd name="T23" fmla="*/ 93 h 115"/>
                <a:gd name="T24" fmla="*/ 51 w 78"/>
                <a:gd name="T25" fmla="*/ 101 h 115"/>
                <a:gd name="T26" fmla="*/ 39 w 78"/>
                <a:gd name="T27" fmla="*/ 103 h 115"/>
                <a:gd name="T28" fmla="*/ 28 w 78"/>
                <a:gd name="T29" fmla="*/ 101 h 115"/>
                <a:gd name="T30" fmla="*/ 20 w 78"/>
                <a:gd name="T31" fmla="*/ 94 h 115"/>
                <a:gd name="T32" fmla="*/ 15 w 78"/>
                <a:gd name="T33" fmla="*/ 84 h 115"/>
                <a:gd name="T34" fmla="*/ 14 w 78"/>
                <a:gd name="T35" fmla="*/ 73 h 115"/>
                <a:gd name="T36" fmla="*/ 14 w 78"/>
                <a:gd name="T37" fmla="*/ 73 h 115"/>
                <a:gd name="T38" fmla="*/ 78 w 78"/>
                <a:gd name="T39" fmla="*/ 113 h 115"/>
                <a:gd name="T40" fmla="*/ 78 w 78"/>
                <a:gd name="T41" fmla="*/ 113 h 115"/>
                <a:gd name="T42" fmla="*/ 78 w 78"/>
                <a:gd name="T43" fmla="*/ 0 h 115"/>
                <a:gd name="T44" fmla="*/ 64 w 78"/>
                <a:gd name="T45" fmla="*/ 0 h 115"/>
                <a:gd name="T46" fmla="*/ 64 w 78"/>
                <a:gd name="T47" fmla="*/ 42 h 115"/>
                <a:gd name="T48" fmla="*/ 64 w 78"/>
                <a:gd name="T49" fmla="*/ 42 h 115"/>
                <a:gd name="T50" fmla="*/ 58 w 78"/>
                <a:gd name="T51" fmla="*/ 36 h 115"/>
                <a:gd name="T52" fmla="*/ 51 w 78"/>
                <a:gd name="T53" fmla="*/ 32 h 115"/>
                <a:gd name="T54" fmla="*/ 44 w 78"/>
                <a:gd name="T55" fmla="*/ 30 h 115"/>
                <a:gd name="T56" fmla="*/ 37 w 78"/>
                <a:gd name="T57" fmla="*/ 29 h 115"/>
                <a:gd name="T58" fmla="*/ 21 w 78"/>
                <a:gd name="T59" fmla="*/ 33 h 115"/>
                <a:gd name="T60" fmla="*/ 9 w 78"/>
                <a:gd name="T61" fmla="*/ 42 h 115"/>
                <a:gd name="T62" fmla="*/ 2 w 78"/>
                <a:gd name="T63" fmla="*/ 55 h 115"/>
                <a:gd name="T64" fmla="*/ 0 w 78"/>
                <a:gd name="T65" fmla="*/ 72 h 115"/>
                <a:gd name="T66" fmla="*/ 2 w 78"/>
                <a:gd name="T67" fmla="*/ 88 h 115"/>
                <a:gd name="T68" fmla="*/ 9 w 78"/>
                <a:gd name="T69" fmla="*/ 102 h 115"/>
                <a:gd name="T70" fmla="*/ 21 w 78"/>
                <a:gd name="T71" fmla="*/ 112 h 115"/>
                <a:gd name="T72" fmla="*/ 38 w 78"/>
                <a:gd name="T73" fmla="*/ 115 h 115"/>
                <a:gd name="T74" fmla="*/ 53 w 78"/>
                <a:gd name="T75" fmla="*/ 112 h 115"/>
                <a:gd name="T76" fmla="*/ 64 w 78"/>
                <a:gd name="T77" fmla="*/ 102 h 115"/>
                <a:gd name="T78" fmla="*/ 64 w 78"/>
                <a:gd name="T79" fmla="*/ 102 h 115"/>
                <a:gd name="T80" fmla="*/ 64 w 78"/>
                <a:gd name="T81" fmla="*/ 113 h 115"/>
                <a:gd name="T82" fmla="*/ 78 w 78"/>
                <a:gd name="T83" fmla="*/ 113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115">
                  <a:moveTo>
                    <a:pt x="14" y="73"/>
                  </a:moveTo>
                  <a:lnTo>
                    <a:pt x="14" y="73"/>
                  </a:lnTo>
                  <a:cubicBezTo>
                    <a:pt x="14" y="69"/>
                    <a:pt x="14" y="65"/>
                    <a:pt x="15" y="61"/>
                  </a:cubicBezTo>
                  <a:cubicBezTo>
                    <a:pt x="16" y="57"/>
                    <a:pt x="17" y="54"/>
                    <a:pt x="19" y="51"/>
                  </a:cubicBezTo>
                  <a:cubicBezTo>
                    <a:pt x="21" y="48"/>
                    <a:pt x="24" y="46"/>
                    <a:pt x="27" y="44"/>
                  </a:cubicBezTo>
                  <a:cubicBezTo>
                    <a:pt x="30" y="42"/>
                    <a:pt x="34" y="41"/>
                    <a:pt x="39" y="41"/>
                  </a:cubicBezTo>
                  <a:cubicBezTo>
                    <a:pt x="43" y="41"/>
                    <a:pt x="47" y="42"/>
                    <a:pt x="51" y="44"/>
                  </a:cubicBezTo>
                  <a:cubicBezTo>
                    <a:pt x="54" y="45"/>
                    <a:pt x="57" y="48"/>
                    <a:pt x="59" y="51"/>
                  </a:cubicBezTo>
                  <a:cubicBezTo>
                    <a:pt x="61" y="53"/>
                    <a:pt x="62" y="57"/>
                    <a:pt x="63" y="61"/>
                  </a:cubicBezTo>
                  <a:cubicBezTo>
                    <a:pt x="64" y="64"/>
                    <a:pt x="65" y="68"/>
                    <a:pt x="65" y="72"/>
                  </a:cubicBezTo>
                  <a:cubicBezTo>
                    <a:pt x="65" y="76"/>
                    <a:pt x="64" y="80"/>
                    <a:pt x="63" y="84"/>
                  </a:cubicBezTo>
                  <a:cubicBezTo>
                    <a:pt x="62" y="87"/>
                    <a:pt x="61" y="91"/>
                    <a:pt x="59" y="93"/>
                  </a:cubicBezTo>
                  <a:cubicBezTo>
                    <a:pt x="57" y="96"/>
                    <a:pt x="54" y="99"/>
                    <a:pt x="51" y="101"/>
                  </a:cubicBezTo>
                  <a:cubicBezTo>
                    <a:pt x="48" y="102"/>
                    <a:pt x="44" y="103"/>
                    <a:pt x="39" y="103"/>
                  </a:cubicBezTo>
                  <a:cubicBezTo>
                    <a:pt x="35" y="103"/>
                    <a:pt x="31" y="102"/>
                    <a:pt x="28" y="101"/>
                  </a:cubicBezTo>
                  <a:cubicBezTo>
                    <a:pt x="25" y="99"/>
                    <a:pt x="22" y="97"/>
                    <a:pt x="20" y="94"/>
                  </a:cubicBezTo>
                  <a:cubicBezTo>
                    <a:pt x="18" y="91"/>
                    <a:pt x="16" y="88"/>
                    <a:pt x="15" y="84"/>
                  </a:cubicBezTo>
                  <a:cubicBezTo>
                    <a:pt x="14" y="80"/>
                    <a:pt x="14" y="77"/>
                    <a:pt x="14" y="73"/>
                  </a:cubicBezTo>
                  <a:lnTo>
                    <a:pt x="14" y="73"/>
                  </a:lnTo>
                  <a:close/>
                  <a:moveTo>
                    <a:pt x="78" y="113"/>
                  </a:moveTo>
                  <a:lnTo>
                    <a:pt x="78" y="113"/>
                  </a:lnTo>
                  <a:lnTo>
                    <a:pt x="78" y="0"/>
                  </a:lnTo>
                  <a:lnTo>
                    <a:pt x="64" y="0"/>
                  </a:lnTo>
                  <a:lnTo>
                    <a:pt x="64" y="42"/>
                  </a:lnTo>
                  <a:lnTo>
                    <a:pt x="64" y="42"/>
                  </a:lnTo>
                  <a:cubicBezTo>
                    <a:pt x="62" y="40"/>
                    <a:pt x="60" y="38"/>
                    <a:pt x="58" y="36"/>
                  </a:cubicBezTo>
                  <a:cubicBezTo>
                    <a:pt x="56" y="34"/>
                    <a:pt x="54" y="33"/>
                    <a:pt x="51" y="32"/>
                  </a:cubicBezTo>
                  <a:cubicBezTo>
                    <a:pt x="49" y="31"/>
                    <a:pt x="46" y="30"/>
                    <a:pt x="44" y="30"/>
                  </a:cubicBezTo>
                  <a:cubicBezTo>
                    <a:pt x="42" y="29"/>
                    <a:pt x="39" y="29"/>
                    <a:pt x="37" y="29"/>
                  </a:cubicBezTo>
                  <a:cubicBezTo>
                    <a:pt x="31" y="29"/>
                    <a:pt x="25" y="30"/>
                    <a:pt x="21" y="33"/>
                  </a:cubicBezTo>
                  <a:cubicBezTo>
                    <a:pt x="16" y="35"/>
                    <a:pt x="12" y="38"/>
                    <a:pt x="9" y="42"/>
                  </a:cubicBezTo>
                  <a:cubicBezTo>
                    <a:pt x="6" y="46"/>
                    <a:pt x="3" y="50"/>
                    <a:pt x="2" y="55"/>
                  </a:cubicBezTo>
                  <a:cubicBezTo>
                    <a:pt x="0" y="61"/>
                    <a:pt x="0" y="66"/>
                    <a:pt x="0" y="72"/>
                  </a:cubicBezTo>
                  <a:cubicBezTo>
                    <a:pt x="0" y="78"/>
                    <a:pt x="0" y="83"/>
                    <a:pt x="2" y="88"/>
                  </a:cubicBezTo>
                  <a:cubicBezTo>
                    <a:pt x="4" y="94"/>
                    <a:pt x="6" y="98"/>
                    <a:pt x="9" y="102"/>
                  </a:cubicBezTo>
                  <a:cubicBezTo>
                    <a:pt x="12" y="106"/>
                    <a:pt x="16" y="109"/>
                    <a:pt x="21" y="112"/>
                  </a:cubicBezTo>
                  <a:cubicBezTo>
                    <a:pt x="26" y="114"/>
                    <a:pt x="31" y="115"/>
                    <a:pt x="38" y="115"/>
                  </a:cubicBezTo>
                  <a:cubicBezTo>
                    <a:pt x="43" y="115"/>
                    <a:pt x="48" y="114"/>
                    <a:pt x="53" y="112"/>
                  </a:cubicBezTo>
                  <a:cubicBezTo>
                    <a:pt x="58" y="110"/>
                    <a:pt x="62" y="107"/>
                    <a:pt x="64" y="102"/>
                  </a:cubicBezTo>
                  <a:lnTo>
                    <a:pt x="64" y="102"/>
                  </a:lnTo>
                  <a:lnTo>
                    <a:pt x="64" y="113"/>
                  </a:lnTo>
                  <a:lnTo>
                    <a:pt x="78" y="11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49" name="Freeform 44">
              <a:extLst>
                <a:ext uri="{FF2B5EF4-FFF2-40B4-BE49-F238E27FC236}">
                  <a16:creationId xmlns:a16="http://schemas.microsoft.com/office/drawing/2014/main" id="{C67E54A8-6683-4928-AFF7-F93B8FEDD46A}"/>
                </a:ext>
              </a:extLst>
            </p:cNvPr>
            <p:cNvSpPr>
              <a:spLocks noEditPoints="1"/>
            </p:cNvSpPr>
            <p:nvPr/>
          </p:nvSpPr>
          <p:spPr bwMode="auto">
            <a:xfrm>
              <a:off x="3662" y="4060"/>
              <a:ext cx="63" cy="70"/>
            </a:xfrm>
            <a:custGeom>
              <a:avLst/>
              <a:gdLst>
                <a:gd name="T0" fmla="*/ 77 w 77"/>
                <a:gd name="T1" fmla="*/ 84 h 86"/>
                <a:gd name="T2" fmla="*/ 77 w 77"/>
                <a:gd name="T3" fmla="*/ 84 h 86"/>
                <a:gd name="T4" fmla="*/ 67 w 77"/>
                <a:gd name="T5" fmla="*/ 86 h 86"/>
                <a:gd name="T6" fmla="*/ 59 w 77"/>
                <a:gd name="T7" fmla="*/ 83 h 86"/>
                <a:gd name="T8" fmla="*/ 56 w 77"/>
                <a:gd name="T9" fmla="*/ 73 h 86"/>
                <a:gd name="T10" fmla="*/ 43 w 77"/>
                <a:gd name="T11" fmla="*/ 83 h 86"/>
                <a:gd name="T12" fmla="*/ 27 w 77"/>
                <a:gd name="T13" fmla="*/ 86 h 86"/>
                <a:gd name="T14" fmla="*/ 16 w 77"/>
                <a:gd name="T15" fmla="*/ 85 h 86"/>
                <a:gd name="T16" fmla="*/ 7 w 77"/>
                <a:gd name="T17" fmla="*/ 81 h 86"/>
                <a:gd name="T18" fmla="*/ 2 w 77"/>
                <a:gd name="T19" fmla="*/ 74 h 86"/>
                <a:gd name="T20" fmla="*/ 0 w 77"/>
                <a:gd name="T21" fmla="*/ 63 h 86"/>
                <a:gd name="T22" fmla="*/ 2 w 77"/>
                <a:gd name="T23" fmla="*/ 52 h 86"/>
                <a:gd name="T24" fmla="*/ 8 w 77"/>
                <a:gd name="T25" fmla="*/ 44 h 86"/>
                <a:gd name="T26" fmla="*/ 17 w 77"/>
                <a:gd name="T27" fmla="*/ 40 h 86"/>
                <a:gd name="T28" fmla="*/ 27 w 77"/>
                <a:gd name="T29" fmla="*/ 38 h 86"/>
                <a:gd name="T30" fmla="*/ 38 w 77"/>
                <a:gd name="T31" fmla="*/ 36 h 86"/>
                <a:gd name="T32" fmla="*/ 47 w 77"/>
                <a:gd name="T33" fmla="*/ 35 h 86"/>
                <a:gd name="T34" fmla="*/ 53 w 77"/>
                <a:gd name="T35" fmla="*/ 32 h 86"/>
                <a:gd name="T36" fmla="*/ 55 w 77"/>
                <a:gd name="T37" fmla="*/ 26 h 86"/>
                <a:gd name="T38" fmla="*/ 53 w 77"/>
                <a:gd name="T39" fmla="*/ 19 h 86"/>
                <a:gd name="T40" fmla="*/ 49 w 77"/>
                <a:gd name="T41" fmla="*/ 14 h 86"/>
                <a:gd name="T42" fmla="*/ 43 w 77"/>
                <a:gd name="T43" fmla="*/ 13 h 86"/>
                <a:gd name="T44" fmla="*/ 37 w 77"/>
                <a:gd name="T45" fmla="*/ 12 h 86"/>
                <a:gd name="T46" fmla="*/ 22 w 77"/>
                <a:gd name="T47" fmla="*/ 15 h 86"/>
                <a:gd name="T48" fmla="*/ 16 w 77"/>
                <a:gd name="T49" fmla="*/ 28 h 86"/>
                <a:gd name="T50" fmla="*/ 3 w 77"/>
                <a:gd name="T51" fmla="*/ 28 h 86"/>
                <a:gd name="T52" fmla="*/ 6 w 77"/>
                <a:gd name="T53" fmla="*/ 15 h 86"/>
                <a:gd name="T54" fmla="*/ 14 w 77"/>
                <a:gd name="T55" fmla="*/ 6 h 86"/>
                <a:gd name="T56" fmla="*/ 24 w 77"/>
                <a:gd name="T57" fmla="*/ 2 h 86"/>
                <a:gd name="T58" fmla="*/ 38 w 77"/>
                <a:gd name="T59" fmla="*/ 0 h 86"/>
                <a:gd name="T60" fmla="*/ 49 w 77"/>
                <a:gd name="T61" fmla="*/ 1 h 86"/>
                <a:gd name="T62" fmla="*/ 59 w 77"/>
                <a:gd name="T63" fmla="*/ 4 h 86"/>
                <a:gd name="T64" fmla="*/ 66 w 77"/>
                <a:gd name="T65" fmla="*/ 11 h 86"/>
                <a:gd name="T66" fmla="*/ 68 w 77"/>
                <a:gd name="T67" fmla="*/ 23 h 86"/>
                <a:gd name="T68" fmla="*/ 68 w 77"/>
                <a:gd name="T69" fmla="*/ 65 h 86"/>
                <a:gd name="T70" fmla="*/ 69 w 77"/>
                <a:gd name="T71" fmla="*/ 72 h 86"/>
                <a:gd name="T72" fmla="*/ 73 w 77"/>
                <a:gd name="T73" fmla="*/ 74 h 86"/>
                <a:gd name="T74" fmla="*/ 77 w 77"/>
                <a:gd name="T75" fmla="*/ 73 h 86"/>
                <a:gd name="T76" fmla="*/ 77 w 77"/>
                <a:gd name="T77" fmla="*/ 84 h 86"/>
                <a:gd name="T78" fmla="*/ 55 w 77"/>
                <a:gd name="T79" fmla="*/ 42 h 86"/>
                <a:gd name="T80" fmla="*/ 55 w 77"/>
                <a:gd name="T81" fmla="*/ 42 h 86"/>
                <a:gd name="T82" fmla="*/ 48 w 77"/>
                <a:gd name="T83" fmla="*/ 45 h 86"/>
                <a:gd name="T84" fmla="*/ 40 w 77"/>
                <a:gd name="T85" fmla="*/ 46 h 86"/>
                <a:gd name="T86" fmla="*/ 30 w 77"/>
                <a:gd name="T87" fmla="*/ 47 h 86"/>
                <a:gd name="T88" fmla="*/ 22 w 77"/>
                <a:gd name="T89" fmla="*/ 50 h 86"/>
                <a:gd name="T90" fmla="*/ 16 w 77"/>
                <a:gd name="T91" fmla="*/ 54 h 86"/>
                <a:gd name="T92" fmla="*/ 14 w 77"/>
                <a:gd name="T93" fmla="*/ 62 h 86"/>
                <a:gd name="T94" fmla="*/ 15 w 77"/>
                <a:gd name="T95" fmla="*/ 68 h 86"/>
                <a:gd name="T96" fmla="*/ 19 w 77"/>
                <a:gd name="T97" fmla="*/ 72 h 86"/>
                <a:gd name="T98" fmla="*/ 24 w 77"/>
                <a:gd name="T99" fmla="*/ 74 h 86"/>
                <a:gd name="T100" fmla="*/ 30 w 77"/>
                <a:gd name="T101" fmla="*/ 74 h 86"/>
                <a:gd name="T102" fmla="*/ 41 w 77"/>
                <a:gd name="T103" fmla="*/ 72 h 86"/>
                <a:gd name="T104" fmla="*/ 49 w 77"/>
                <a:gd name="T105" fmla="*/ 68 h 86"/>
                <a:gd name="T106" fmla="*/ 53 w 77"/>
                <a:gd name="T107" fmla="*/ 62 h 86"/>
                <a:gd name="T108" fmla="*/ 55 w 77"/>
                <a:gd name="T109" fmla="*/ 56 h 86"/>
                <a:gd name="T110" fmla="*/ 55 w 77"/>
                <a:gd name="T111" fmla="*/ 4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7" h="86">
                  <a:moveTo>
                    <a:pt x="77" y="84"/>
                  </a:moveTo>
                  <a:lnTo>
                    <a:pt x="77" y="84"/>
                  </a:lnTo>
                  <a:cubicBezTo>
                    <a:pt x="74" y="85"/>
                    <a:pt x="71" y="86"/>
                    <a:pt x="67" y="86"/>
                  </a:cubicBezTo>
                  <a:cubicBezTo>
                    <a:pt x="64" y="86"/>
                    <a:pt x="61" y="85"/>
                    <a:pt x="59" y="83"/>
                  </a:cubicBezTo>
                  <a:cubicBezTo>
                    <a:pt x="57" y="81"/>
                    <a:pt x="56" y="78"/>
                    <a:pt x="56" y="73"/>
                  </a:cubicBezTo>
                  <a:cubicBezTo>
                    <a:pt x="52" y="78"/>
                    <a:pt x="48" y="81"/>
                    <a:pt x="43" y="83"/>
                  </a:cubicBezTo>
                  <a:cubicBezTo>
                    <a:pt x="38" y="85"/>
                    <a:pt x="32" y="86"/>
                    <a:pt x="27" y="86"/>
                  </a:cubicBezTo>
                  <a:cubicBezTo>
                    <a:pt x="23" y="86"/>
                    <a:pt x="19" y="86"/>
                    <a:pt x="16" y="85"/>
                  </a:cubicBezTo>
                  <a:cubicBezTo>
                    <a:pt x="13" y="84"/>
                    <a:pt x="10" y="83"/>
                    <a:pt x="7" y="81"/>
                  </a:cubicBezTo>
                  <a:cubicBezTo>
                    <a:pt x="5" y="79"/>
                    <a:pt x="3" y="77"/>
                    <a:pt x="2" y="74"/>
                  </a:cubicBezTo>
                  <a:cubicBezTo>
                    <a:pt x="0" y="71"/>
                    <a:pt x="0" y="67"/>
                    <a:pt x="0" y="63"/>
                  </a:cubicBezTo>
                  <a:cubicBezTo>
                    <a:pt x="0" y="58"/>
                    <a:pt x="0" y="55"/>
                    <a:pt x="2" y="52"/>
                  </a:cubicBezTo>
                  <a:cubicBezTo>
                    <a:pt x="4" y="49"/>
                    <a:pt x="6" y="46"/>
                    <a:pt x="8" y="44"/>
                  </a:cubicBezTo>
                  <a:cubicBezTo>
                    <a:pt x="11" y="43"/>
                    <a:pt x="14" y="41"/>
                    <a:pt x="17" y="40"/>
                  </a:cubicBezTo>
                  <a:cubicBezTo>
                    <a:pt x="20" y="39"/>
                    <a:pt x="24" y="38"/>
                    <a:pt x="27" y="38"/>
                  </a:cubicBezTo>
                  <a:cubicBezTo>
                    <a:pt x="31" y="37"/>
                    <a:pt x="35" y="37"/>
                    <a:pt x="38" y="36"/>
                  </a:cubicBezTo>
                  <a:cubicBezTo>
                    <a:pt x="41" y="36"/>
                    <a:pt x="44" y="35"/>
                    <a:pt x="47" y="35"/>
                  </a:cubicBezTo>
                  <a:cubicBezTo>
                    <a:pt x="49" y="34"/>
                    <a:pt x="51" y="33"/>
                    <a:pt x="53" y="32"/>
                  </a:cubicBezTo>
                  <a:cubicBezTo>
                    <a:pt x="54" y="30"/>
                    <a:pt x="55" y="28"/>
                    <a:pt x="55" y="26"/>
                  </a:cubicBezTo>
                  <a:cubicBezTo>
                    <a:pt x="55" y="23"/>
                    <a:pt x="54" y="20"/>
                    <a:pt x="53" y="19"/>
                  </a:cubicBezTo>
                  <a:cubicBezTo>
                    <a:pt x="52" y="17"/>
                    <a:pt x="51" y="15"/>
                    <a:pt x="49" y="14"/>
                  </a:cubicBezTo>
                  <a:cubicBezTo>
                    <a:pt x="47" y="14"/>
                    <a:pt x="45" y="13"/>
                    <a:pt x="43" y="13"/>
                  </a:cubicBezTo>
                  <a:cubicBezTo>
                    <a:pt x="41" y="12"/>
                    <a:pt x="39" y="12"/>
                    <a:pt x="37" y="12"/>
                  </a:cubicBezTo>
                  <a:cubicBezTo>
                    <a:pt x="31" y="12"/>
                    <a:pt x="26" y="13"/>
                    <a:pt x="22" y="15"/>
                  </a:cubicBezTo>
                  <a:cubicBezTo>
                    <a:pt x="19" y="18"/>
                    <a:pt x="17" y="22"/>
                    <a:pt x="16" y="28"/>
                  </a:cubicBezTo>
                  <a:lnTo>
                    <a:pt x="3" y="28"/>
                  </a:lnTo>
                  <a:cubicBezTo>
                    <a:pt x="3" y="23"/>
                    <a:pt x="4" y="18"/>
                    <a:pt x="6" y="15"/>
                  </a:cubicBezTo>
                  <a:cubicBezTo>
                    <a:pt x="8" y="11"/>
                    <a:pt x="10" y="8"/>
                    <a:pt x="14" y="6"/>
                  </a:cubicBezTo>
                  <a:cubicBezTo>
                    <a:pt x="17" y="4"/>
                    <a:pt x="20" y="3"/>
                    <a:pt x="24" y="2"/>
                  </a:cubicBezTo>
                  <a:cubicBezTo>
                    <a:pt x="29" y="1"/>
                    <a:pt x="33" y="0"/>
                    <a:pt x="38" y="0"/>
                  </a:cubicBezTo>
                  <a:cubicBezTo>
                    <a:pt x="41" y="0"/>
                    <a:pt x="45" y="0"/>
                    <a:pt x="49" y="1"/>
                  </a:cubicBezTo>
                  <a:cubicBezTo>
                    <a:pt x="52" y="1"/>
                    <a:pt x="56" y="3"/>
                    <a:pt x="59" y="4"/>
                  </a:cubicBezTo>
                  <a:cubicBezTo>
                    <a:pt x="62" y="6"/>
                    <a:pt x="64" y="8"/>
                    <a:pt x="66" y="11"/>
                  </a:cubicBezTo>
                  <a:cubicBezTo>
                    <a:pt x="67" y="14"/>
                    <a:pt x="68" y="18"/>
                    <a:pt x="68" y="23"/>
                  </a:cubicBezTo>
                  <a:lnTo>
                    <a:pt x="68" y="65"/>
                  </a:lnTo>
                  <a:cubicBezTo>
                    <a:pt x="68" y="68"/>
                    <a:pt x="69" y="71"/>
                    <a:pt x="69" y="72"/>
                  </a:cubicBezTo>
                  <a:cubicBezTo>
                    <a:pt x="69" y="74"/>
                    <a:pt x="71" y="74"/>
                    <a:pt x="73" y="74"/>
                  </a:cubicBezTo>
                  <a:cubicBezTo>
                    <a:pt x="74" y="74"/>
                    <a:pt x="75" y="74"/>
                    <a:pt x="77" y="73"/>
                  </a:cubicBezTo>
                  <a:lnTo>
                    <a:pt x="77" y="84"/>
                  </a:lnTo>
                  <a:close/>
                  <a:moveTo>
                    <a:pt x="55" y="42"/>
                  </a:moveTo>
                  <a:lnTo>
                    <a:pt x="55" y="42"/>
                  </a:lnTo>
                  <a:cubicBezTo>
                    <a:pt x="53" y="43"/>
                    <a:pt x="51" y="44"/>
                    <a:pt x="48" y="45"/>
                  </a:cubicBezTo>
                  <a:cubicBezTo>
                    <a:pt x="45" y="45"/>
                    <a:pt x="43" y="46"/>
                    <a:pt x="40" y="46"/>
                  </a:cubicBezTo>
                  <a:cubicBezTo>
                    <a:pt x="37" y="46"/>
                    <a:pt x="33" y="47"/>
                    <a:pt x="30" y="47"/>
                  </a:cubicBezTo>
                  <a:cubicBezTo>
                    <a:pt x="27" y="48"/>
                    <a:pt x="25" y="49"/>
                    <a:pt x="22" y="50"/>
                  </a:cubicBezTo>
                  <a:cubicBezTo>
                    <a:pt x="20" y="51"/>
                    <a:pt x="18" y="52"/>
                    <a:pt x="16" y="54"/>
                  </a:cubicBezTo>
                  <a:cubicBezTo>
                    <a:pt x="15" y="56"/>
                    <a:pt x="14" y="59"/>
                    <a:pt x="14" y="62"/>
                  </a:cubicBezTo>
                  <a:cubicBezTo>
                    <a:pt x="14" y="64"/>
                    <a:pt x="14" y="66"/>
                    <a:pt x="15" y="68"/>
                  </a:cubicBezTo>
                  <a:cubicBezTo>
                    <a:pt x="16" y="69"/>
                    <a:pt x="17" y="71"/>
                    <a:pt x="19" y="72"/>
                  </a:cubicBezTo>
                  <a:cubicBezTo>
                    <a:pt x="20" y="73"/>
                    <a:pt x="22" y="73"/>
                    <a:pt x="24" y="74"/>
                  </a:cubicBezTo>
                  <a:cubicBezTo>
                    <a:pt x="26" y="74"/>
                    <a:pt x="28" y="74"/>
                    <a:pt x="30" y="74"/>
                  </a:cubicBezTo>
                  <a:cubicBezTo>
                    <a:pt x="34" y="74"/>
                    <a:pt x="38" y="74"/>
                    <a:pt x="41" y="72"/>
                  </a:cubicBezTo>
                  <a:cubicBezTo>
                    <a:pt x="44" y="71"/>
                    <a:pt x="47" y="70"/>
                    <a:pt x="49" y="68"/>
                  </a:cubicBezTo>
                  <a:cubicBezTo>
                    <a:pt x="51" y="66"/>
                    <a:pt x="52" y="64"/>
                    <a:pt x="53" y="62"/>
                  </a:cubicBezTo>
                  <a:cubicBezTo>
                    <a:pt x="54" y="60"/>
                    <a:pt x="55" y="58"/>
                    <a:pt x="55" y="56"/>
                  </a:cubicBezTo>
                  <a:lnTo>
                    <a:pt x="55" y="4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50" name="Freeform 45">
              <a:extLst>
                <a:ext uri="{FF2B5EF4-FFF2-40B4-BE49-F238E27FC236}">
                  <a16:creationId xmlns:a16="http://schemas.microsoft.com/office/drawing/2014/main" id="{4F551EC7-CB5E-412E-8715-067B2B410C48}"/>
                </a:ext>
              </a:extLst>
            </p:cNvPr>
            <p:cNvSpPr>
              <a:spLocks/>
            </p:cNvSpPr>
            <p:nvPr/>
          </p:nvSpPr>
          <p:spPr bwMode="auto">
            <a:xfrm>
              <a:off x="3737" y="4036"/>
              <a:ext cx="10" cy="92"/>
            </a:xfrm>
            <a:custGeom>
              <a:avLst/>
              <a:gdLst>
                <a:gd name="T0" fmla="*/ 0 w 13"/>
                <a:gd name="T1" fmla="*/ 0 h 113"/>
                <a:gd name="T2" fmla="*/ 0 w 13"/>
                <a:gd name="T3" fmla="*/ 0 h 113"/>
                <a:gd name="T4" fmla="*/ 0 w 13"/>
                <a:gd name="T5" fmla="*/ 113 h 113"/>
                <a:gd name="T6" fmla="*/ 13 w 13"/>
                <a:gd name="T7" fmla="*/ 113 h 113"/>
                <a:gd name="T8" fmla="*/ 13 w 13"/>
                <a:gd name="T9" fmla="*/ 0 h 113"/>
                <a:gd name="T10" fmla="*/ 0 w 13"/>
                <a:gd name="T11" fmla="*/ 0 h 113"/>
              </a:gdLst>
              <a:ahLst/>
              <a:cxnLst>
                <a:cxn ang="0">
                  <a:pos x="T0" y="T1"/>
                </a:cxn>
                <a:cxn ang="0">
                  <a:pos x="T2" y="T3"/>
                </a:cxn>
                <a:cxn ang="0">
                  <a:pos x="T4" y="T5"/>
                </a:cxn>
                <a:cxn ang="0">
                  <a:pos x="T6" y="T7"/>
                </a:cxn>
                <a:cxn ang="0">
                  <a:pos x="T8" y="T9"/>
                </a:cxn>
                <a:cxn ang="0">
                  <a:pos x="T10" y="T11"/>
                </a:cxn>
              </a:cxnLst>
              <a:rect l="0" t="0" r="r" b="b"/>
              <a:pathLst>
                <a:path w="13" h="113">
                  <a:moveTo>
                    <a:pt x="0" y="0"/>
                  </a:moveTo>
                  <a:lnTo>
                    <a:pt x="0" y="0"/>
                  </a:lnTo>
                  <a:lnTo>
                    <a:pt x="0" y="113"/>
                  </a:lnTo>
                  <a:lnTo>
                    <a:pt x="13" y="113"/>
                  </a:lnTo>
                  <a:lnTo>
                    <a:pt x="13" y="0"/>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51" name="Freeform 46">
              <a:extLst>
                <a:ext uri="{FF2B5EF4-FFF2-40B4-BE49-F238E27FC236}">
                  <a16:creationId xmlns:a16="http://schemas.microsoft.com/office/drawing/2014/main" id="{8E80D088-01FB-47F9-9D66-34A2F6FD1C86}"/>
                </a:ext>
              </a:extLst>
            </p:cNvPr>
            <p:cNvSpPr>
              <a:spLocks noEditPoints="1"/>
            </p:cNvSpPr>
            <p:nvPr/>
          </p:nvSpPr>
          <p:spPr bwMode="auto">
            <a:xfrm>
              <a:off x="3765" y="4036"/>
              <a:ext cx="12" cy="92"/>
            </a:xfrm>
            <a:custGeom>
              <a:avLst/>
              <a:gdLst>
                <a:gd name="T0" fmla="*/ 14 w 14"/>
                <a:gd name="T1" fmla="*/ 16 h 113"/>
                <a:gd name="T2" fmla="*/ 14 w 14"/>
                <a:gd name="T3" fmla="*/ 16 h 113"/>
                <a:gd name="T4" fmla="*/ 14 w 14"/>
                <a:gd name="T5" fmla="*/ 0 h 113"/>
                <a:gd name="T6" fmla="*/ 0 w 14"/>
                <a:gd name="T7" fmla="*/ 0 h 113"/>
                <a:gd name="T8" fmla="*/ 0 w 14"/>
                <a:gd name="T9" fmla="*/ 16 h 113"/>
                <a:gd name="T10" fmla="*/ 14 w 14"/>
                <a:gd name="T11" fmla="*/ 16 h 113"/>
                <a:gd name="T12" fmla="*/ 0 w 14"/>
                <a:gd name="T13" fmla="*/ 31 h 113"/>
                <a:gd name="T14" fmla="*/ 0 w 14"/>
                <a:gd name="T15" fmla="*/ 31 h 113"/>
                <a:gd name="T16" fmla="*/ 0 w 14"/>
                <a:gd name="T17" fmla="*/ 113 h 113"/>
                <a:gd name="T18" fmla="*/ 14 w 14"/>
                <a:gd name="T19" fmla="*/ 113 h 113"/>
                <a:gd name="T20" fmla="*/ 14 w 14"/>
                <a:gd name="T21" fmla="*/ 31 h 113"/>
                <a:gd name="T22" fmla="*/ 0 w 14"/>
                <a:gd name="T23" fmla="*/ 31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 h="113">
                  <a:moveTo>
                    <a:pt x="14" y="16"/>
                  </a:moveTo>
                  <a:lnTo>
                    <a:pt x="14" y="16"/>
                  </a:lnTo>
                  <a:lnTo>
                    <a:pt x="14" y="0"/>
                  </a:lnTo>
                  <a:lnTo>
                    <a:pt x="0" y="0"/>
                  </a:lnTo>
                  <a:lnTo>
                    <a:pt x="0" y="16"/>
                  </a:lnTo>
                  <a:lnTo>
                    <a:pt x="14" y="16"/>
                  </a:lnTo>
                  <a:close/>
                  <a:moveTo>
                    <a:pt x="0" y="31"/>
                  </a:moveTo>
                  <a:lnTo>
                    <a:pt x="0" y="31"/>
                  </a:lnTo>
                  <a:lnTo>
                    <a:pt x="0" y="113"/>
                  </a:lnTo>
                  <a:lnTo>
                    <a:pt x="14" y="113"/>
                  </a:lnTo>
                  <a:lnTo>
                    <a:pt x="14" y="31"/>
                  </a:lnTo>
                  <a:lnTo>
                    <a:pt x="0" y="3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52" name="Freeform 47">
              <a:extLst>
                <a:ext uri="{FF2B5EF4-FFF2-40B4-BE49-F238E27FC236}">
                  <a16:creationId xmlns:a16="http://schemas.microsoft.com/office/drawing/2014/main" id="{C81000CB-4A8C-4F95-B153-E3D414B1D24C}"/>
                </a:ext>
              </a:extLst>
            </p:cNvPr>
            <p:cNvSpPr>
              <a:spLocks noEditPoints="1"/>
            </p:cNvSpPr>
            <p:nvPr/>
          </p:nvSpPr>
          <p:spPr bwMode="auto">
            <a:xfrm>
              <a:off x="3791" y="4036"/>
              <a:ext cx="63" cy="94"/>
            </a:xfrm>
            <a:custGeom>
              <a:avLst/>
              <a:gdLst>
                <a:gd name="T0" fmla="*/ 14 w 77"/>
                <a:gd name="T1" fmla="*/ 73 h 115"/>
                <a:gd name="T2" fmla="*/ 14 w 77"/>
                <a:gd name="T3" fmla="*/ 73 h 115"/>
                <a:gd name="T4" fmla="*/ 15 w 77"/>
                <a:gd name="T5" fmla="*/ 61 h 115"/>
                <a:gd name="T6" fmla="*/ 19 w 77"/>
                <a:gd name="T7" fmla="*/ 51 h 115"/>
                <a:gd name="T8" fmla="*/ 27 w 77"/>
                <a:gd name="T9" fmla="*/ 44 h 115"/>
                <a:gd name="T10" fmla="*/ 38 w 77"/>
                <a:gd name="T11" fmla="*/ 41 h 115"/>
                <a:gd name="T12" fmla="*/ 50 w 77"/>
                <a:gd name="T13" fmla="*/ 44 h 115"/>
                <a:gd name="T14" fmla="*/ 58 w 77"/>
                <a:gd name="T15" fmla="*/ 51 h 115"/>
                <a:gd name="T16" fmla="*/ 63 w 77"/>
                <a:gd name="T17" fmla="*/ 61 h 115"/>
                <a:gd name="T18" fmla="*/ 64 w 77"/>
                <a:gd name="T19" fmla="*/ 72 h 115"/>
                <a:gd name="T20" fmla="*/ 63 w 77"/>
                <a:gd name="T21" fmla="*/ 84 h 115"/>
                <a:gd name="T22" fmla="*/ 59 w 77"/>
                <a:gd name="T23" fmla="*/ 93 h 115"/>
                <a:gd name="T24" fmla="*/ 51 w 77"/>
                <a:gd name="T25" fmla="*/ 101 h 115"/>
                <a:gd name="T26" fmla="*/ 39 w 77"/>
                <a:gd name="T27" fmla="*/ 103 h 115"/>
                <a:gd name="T28" fmla="*/ 28 w 77"/>
                <a:gd name="T29" fmla="*/ 101 h 115"/>
                <a:gd name="T30" fmla="*/ 20 w 77"/>
                <a:gd name="T31" fmla="*/ 94 h 115"/>
                <a:gd name="T32" fmla="*/ 15 w 77"/>
                <a:gd name="T33" fmla="*/ 84 h 115"/>
                <a:gd name="T34" fmla="*/ 14 w 77"/>
                <a:gd name="T35" fmla="*/ 73 h 115"/>
                <a:gd name="T36" fmla="*/ 14 w 77"/>
                <a:gd name="T37" fmla="*/ 73 h 115"/>
                <a:gd name="T38" fmla="*/ 77 w 77"/>
                <a:gd name="T39" fmla="*/ 113 h 115"/>
                <a:gd name="T40" fmla="*/ 77 w 77"/>
                <a:gd name="T41" fmla="*/ 113 h 115"/>
                <a:gd name="T42" fmla="*/ 77 w 77"/>
                <a:gd name="T43" fmla="*/ 0 h 115"/>
                <a:gd name="T44" fmla="*/ 64 w 77"/>
                <a:gd name="T45" fmla="*/ 0 h 115"/>
                <a:gd name="T46" fmla="*/ 64 w 77"/>
                <a:gd name="T47" fmla="*/ 42 h 115"/>
                <a:gd name="T48" fmla="*/ 64 w 77"/>
                <a:gd name="T49" fmla="*/ 42 h 115"/>
                <a:gd name="T50" fmla="*/ 58 w 77"/>
                <a:gd name="T51" fmla="*/ 36 h 115"/>
                <a:gd name="T52" fmla="*/ 51 w 77"/>
                <a:gd name="T53" fmla="*/ 32 h 115"/>
                <a:gd name="T54" fmla="*/ 44 w 77"/>
                <a:gd name="T55" fmla="*/ 30 h 115"/>
                <a:gd name="T56" fmla="*/ 37 w 77"/>
                <a:gd name="T57" fmla="*/ 29 h 115"/>
                <a:gd name="T58" fmla="*/ 21 w 77"/>
                <a:gd name="T59" fmla="*/ 33 h 115"/>
                <a:gd name="T60" fmla="*/ 9 w 77"/>
                <a:gd name="T61" fmla="*/ 42 h 115"/>
                <a:gd name="T62" fmla="*/ 2 w 77"/>
                <a:gd name="T63" fmla="*/ 55 h 115"/>
                <a:gd name="T64" fmla="*/ 0 w 77"/>
                <a:gd name="T65" fmla="*/ 72 h 115"/>
                <a:gd name="T66" fmla="*/ 2 w 77"/>
                <a:gd name="T67" fmla="*/ 88 h 115"/>
                <a:gd name="T68" fmla="*/ 9 w 77"/>
                <a:gd name="T69" fmla="*/ 102 h 115"/>
                <a:gd name="T70" fmla="*/ 21 w 77"/>
                <a:gd name="T71" fmla="*/ 112 h 115"/>
                <a:gd name="T72" fmla="*/ 37 w 77"/>
                <a:gd name="T73" fmla="*/ 115 h 115"/>
                <a:gd name="T74" fmla="*/ 53 w 77"/>
                <a:gd name="T75" fmla="*/ 112 h 115"/>
                <a:gd name="T76" fmla="*/ 64 w 77"/>
                <a:gd name="T77" fmla="*/ 102 h 115"/>
                <a:gd name="T78" fmla="*/ 64 w 77"/>
                <a:gd name="T79" fmla="*/ 102 h 115"/>
                <a:gd name="T80" fmla="*/ 64 w 77"/>
                <a:gd name="T81" fmla="*/ 113 h 115"/>
                <a:gd name="T82" fmla="*/ 77 w 77"/>
                <a:gd name="T83" fmla="*/ 113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7" h="115">
                  <a:moveTo>
                    <a:pt x="14" y="73"/>
                  </a:moveTo>
                  <a:lnTo>
                    <a:pt x="14" y="73"/>
                  </a:lnTo>
                  <a:cubicBezTo>
                    <a:pt x="14" y="69"/>
                    <a:pt x="14" y="65"/>
                    <a:pt x="15" y="61"/>
                  </a:cubicBezTo>
                  <a:cubicBezTo>
                    <a:pt x="16" y="57"/>
                    <a:pt x="17" y="54"/>
                    <a:pt x="19" y="51"/>
                  </a:cubicBezTo>
                  <a:cubicBezTo>
                    <a:pt x="21" y="48"/>
                    <a:pt x="24" y="46"/>
                    <a:pt x="27" y="44"/>
                  </a:cubicBezTo>
                  <a:cubicBezTo>
                    <a:pt x="30" y="42"/>
                    <a:pt x="34" y="41"/>
                    <a:pt x="38" y="41"/>
                  </a:cubicBezTo>
                  <a:cubicBezTo>
                    <a:pt x="43" y="41"/>
                    <a:pt x="47" y="42"/>
                    <a:pt x="50" y="44"/>
                  </a:cubicBezTo>
                  <a:cubicBezTo>
                    <a:pt x="54" y="45"/>
                    <a:pt x="56" y="48"/>
                    <a:pt x="58" y="51"/>
                  </a:cubicBezTo>
                  <a:cubicBezTo>
                    <a:pt x="60" y="53"/>
                    <a:pt x="62" y="57"/>
                    <a:pt x="63" y="61"/>
                  </a:cubicBezTo>
                  <a:cubicBezTo>
                    <a:pt x="64" y="64"/>
                    <a:pt x="64" y="68"/>
                    <a:pt x="64" y="72"/>
                  </a:cubicBezTo>
                  <a:cubicBezTo>
                    <a:pt x="64" y="76"/>
                    <a:pt x="64" y="80"/>
                    <a:pt x="63" y="84"/>
                  </a:cubicBezTo>
                  <a:cubicBezTo>
                    <a:pt x="62" y="87"/>
                    <a:pt x="61" y="91"/>
                    <a:pt x="59" y="93"/>
                  </a:cubicBezTo>
                  <a:cubicBezTo>
                    <a:pt x="57" y="96"/>
                    <a:pt x="54" y="99"/>
                    <a:pt x="51" y="101"/>
                  </a:cubicBezTo>
                  <a:cubicBezTo>
                    <a:pt x="48" y="102"/>
                    <a:pt x="44" y="103"/>
                    <a:pt x="39" y="103"/>
                  </a:cubicBezTo>
                  <a:cubicBezTo>
                    <a:pt x="35" y="103"/>
                    <a:pt x="31" y="102"/>
                    <a:pt x="28" y="101"/>
                  </a:cubicBezTo>
                  <a:cubicBezTo>
                    <a:pt x="25" y="99"/>
                    <a:pt x="22" y="97"/>
                    <a:pt x="20" y="94"/>
                  </a:cubicBezTo>
                  <a:cubicBezTo>
                    <a:pt x="18" y="91"/>
                    <a:pt x="16" y="88"/>
                    <a:pt x="15" y="84"/>
                  </a:cubicBezTo>
                  <a:cubicBezTo>
                    <a:pt x="14" y="80"/>
                    <a:pt x="14" y="77"/>
                    <a:pt x="14" y="73"/>
                  </a:cubicBezTo>
                  <a:lnTo>
                    <a:pt x="14" y="73"/>
                  </a:lnTo>
                  <a:close/>
                  <a:moveTo>
                    <a:pt x="77" y="113"/>
                  </a:moveTo>
                  <a:lnTo>
                    <a:pt x="77" y="113"/>
                  </a:lnTo>
                  <a:lnTo>
                    <a:pt x="77" y="0"/>
                  </a:lnTo>
                  <a:lnTo>
                    <a:pt x="64" y="0"/>
                  </a:lnTo>
                  <a:lnTo>
                    <a:pt x="64" y="42"/>
                  </a:lnTo>
                  <a:lnTo>
                    <a:pt x="64" y="42"/>
                  </a:lnTo>
                  <a:cubicBezTo>
                    <a:pt x="62" y="40"/>
                    <a:pt x="60" y="38"/>
                    <a:pt x="58" y="36"/>
                  </a:cubicBezTo>
                  <a:cubicBezTo>
                    <a:pt x="56" y="34"/>
                    <a:pt x="54" y="33"/>
                    <a:pt x="51" y="32"/>
                  </a:cubicBezTo>
                  <a:cubicBezTo>
                    <a:pt x="49" y="31"/>
                    <a:pt x="46" y="30"/>
                    <a:pt x="44" y="30"/>
                  </a:cubicBezTo>
                  <a:cubicBezTo>
                    <a:pt x="41" y="29"/>
                    <a:pt x="39" y="29"/>
                    <a:pt x="37" y="29"/>
                  </a:cubicBezTo>
                  <a:cubicBezTo>
                    <a:pt x="31" y="29"/>
                    <a:pt x="25" y="30"/>
                    <a:pt x="21" y="33"/>
                  </a:cubicBezTo>
                  <a:cubicBezTo>
                    <a:pt x="16" y="35"/>
                    <a:pt x="12" y="38"/>
                    <a:pt x="9" y="42"/>
                  </a:cubicBezTo>
                  <a:cubicBezTo>
                    <a:pt x="6" y="46"/>
                    <a:pt x="3" y="50"/>
                    <a:pt x="2" y="55"/>
                  </a:cubicBezTo>
                  <a:cubicBezTo>
                    <a:pt x="0" y="61"/>
                    <a:pt x="0" y="66"/>
                    <a:pt x="0" y="72"/>
                  </a:cubicBezTo>
                  <a:cubicBezTo>
                    <a:pt x="0" y="78"/>
                    <a:pt x="0" y="83"/>
                    <a:pt x="2" y="88"/>
                  </a:cubicBezTo>
                  <a:cubicBezTo>
                    <a:pt x="3" y="94"/>
                    <a:pt x="6" y="98"/>
                    <a:pt x="9" y="102"/>
                  </a:cubicBezTo>
                  <a:cubicBezTo>
                    <a:pt x="12" y="106"/>
                    <a:pt x="16" y="109"/>
                    <a:pt x="21" y="112"/>
                  </a:cubicBezTo>
                  <a:cubicBezTo>
                    <a:pt x="25" y="114"/>
                    <a:pt x="31" y="115"/>
                    <a:pt x="37" y="115"/>
                  </a:cubicBezTo>
                  <a:cubicBezTo>
                    <a:pt x="43" y="115"/>
                    <a:pt x="48" y="114"/>
                    <a:pt x="53" y="112"/>
                  </a:cubicBezTo>
                  <a:cubicBezTo>
                    <a:pt x="58" y="110"/>
                    <a:pt x="61" y="107"/>
                    <a:pt x="64" y="102"/>
                  </a:cubicBezTo>
                  <a:lnTo>
                    <a:pt x="64" y="102"/>
                  </a:lnTo>
                  <a:lnTo>
                    <a:pt x="64" y="113"/>
                  </a:lnTo>
                  <a:lnTo>
                    <a:pt x="77" y="11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53" name="Freeform 48">
              <a:extLst>
                <a:ext uri="{FF2B5EF4-FFF2-40B4-BE49-F238E27FC236}">
                  <a16:creationId xmlns:a16="http://schemas.microsoft.com/office/drawing/2014/main" id="{BBA2258E-BD03-452F-8CAE-C08613951DC6}"/>
                </a:ext>
              </a:extLst>
            </p:cNvPr>
            <p:cNvSpPr>
              <a:spLocks noEditPoints="1"/>
            </p:cNvSpPr>
            <p:nvPr/>
          </p:nvSpPr>
          <p:spPr bwMode="auto">
            <a:xfrm>
              <a:off x="3868" y="4060"/>
              <a:ext cx="63" cy="70"/>
            </a:xfrm>
            <a:custGeom>
              <a:avLst/>
              <a:gdLst>
                <a:gd name="T0" fmla="*/ 78 w 78"/>
                <a:gd name="T1" fmla="*/ 84 h 86"/>
                <a:gd name="T2" fmla="*/ 78 w 78"/>
                <a:gd name="T3" fmla="*/ 84 h 86"/>
                <a:gd name="T4" fmla="*/ 68 w 78"/>
                <a:gd name="T5" fmla="*/ 86 h 86"/>
                <a:gd name="T6" fmla="*/ 60 w 78"/>
                <a:gd name="T7" fmla="*/ 83 h 86"/>
                <a:gd name="T8" fmla="*/ 57 w 78"/>
                <a:gd name="T9" fmla="*/ 73 h 86"/>
                <a:gd name="T10" fmla="*/ 44 w 78"/>
                <a:gd name="T11" fmla="*/ 83 h 86"/>
                <a:gd name="T12" fmla="*/ 28 w 78"/>
                <a:gd name="T13" fmla="*/ 86 h 86"/>
                <a:gd name="T14" fmla="*/ 17 w 78"/>
                <a:gd name="T15" fmla="*/ 85 h 86"/>
                <a:gd name="T16" fmla="*/ 8 w 78"/>
                <a:gd name="T17" fmla="*/ 81 h 86"/>
                <a:gd name="T18" fmla="*/ 3 w 78"/>
                <a:gd name="T19" fmla="*/ 74 h 86"/>
                <a:gd name="T20" fmla="*/ 0 w 78"/>
                <a:gd name="T21" fmla="*/ 63 h 86"/>
                <a:gd name="T22" fmla="*/ 3 w 78"/>
                <a:gd name="T23" fmla="*/ 52 h 86"/>
                <a:gd name="T24" fmla="*/ 9 w 78"/>
                <a:gd name="T25" fmla="*/ 44 h 86"/>
                <a:gd name="T26" fmla="*/ 18 w 78"/>
                <a:gd name="T27" fmla="*/ 40 h 86"/>
                <a:gd name="T28" fmla="*/ 28 w 78"/>
                <a:gd name="T29" fmla="*/ 38 h 86"/>
                <a:gd name="T30" fmla="*/ 39 w 78"/>
                <a:gd name="T31" fmla="*/ 36 h 86"/>
                <a:gd name="T32" fmla="*/ 48 w 78"/>
                <a:gd name="T33" fmla="*/ 35 h 86"/>
                <a:gd name="T34" fmla="*/ 54 w 78"/>
                <a:gd name="T35" fmla="*/ 32 h 86"/>
                <a:gd name="T36" fmla="*/ 56 w 78"/>
                <a:gd name="T37" fmla="*/ 26 h 86"/>
                <a:gd name="T38" fmla="*/ 54 w 78"/>
                <a:gd name="T39" fmla="*/ 19 h 86"/>
                <a:gd name="T40" fmla="*/ 50 w 78"/>
                <a:gd name="T41" fmla="*/ 14 h 86"/>
                <a:gd name="T42" fmla="*/ 44 w 78"/>
                <a:gd name="T43" fmla="*/ 13 h 86"/>
                <a:gd name="T44" fmla="*/ 38 w 78"/>
                <a:gd name="T45" fmla="*/ 12 h 86"/>
                <a:gd name="T46" fmla="*/ 23 w 78"/>
                <a:gd name="T47" fmla="*/ 15 h 86"/>
                <a:gd name="T48" fmla="*/ 17 w 78"/>
                <a:gd name="T49" fmla="*/ 28 h 86"/>
                <a:gd name="T50" fmla="*/ 4 w 78"/>
                <a:gd name="T51" fmla="*/ 28 h 86"/>
                <a:gd name="T52" fmla="*/ 7 w 78"/>
                <a:gd name="T53" fmla="*/ 15 h 86"/>
                <a:gd name="T54" fmla="*/ 14 w 78"/>
                <a:gd name="T55" fmla="*/ 6 h 86"/>
                <a:gd name="T56" fmla="*/ 25 w 78"/>
                <a:gd name="T57" fmla="*/ 2 h 86"/>
                <a:gd name="T58" fmla="*/ 38 w 78"/>
                <a:gd name="T59" fmla="*/ 0 h 86"/>
                <a:gd name="T60" fmla="*/ 49 w 78"/>
                <a:gd name="T61" fmla="*/ 1 h 86"/>
                <a:gd name="T62" fmla="*/ 59 w 78"/>
                <a:gd name="T63" fmla="*/ 4 h 86"/>
                <a:gd name="T64" fmla="*/ 67 w 78"/>
                <a:gd name="T65" fmla="*/ 11 h 86"/>
                <a:gd name="T66" fmla="*/ 69 w 78"/>
                <a:gd name="T67" fmla="*/ 23 h 86"/>
                <a:gd name="T68" fmla="*/ 69 w 78"/>
                <a:gd name="T69" fmla="*/ 65 h 86"/>
                <a:gd name="T70" fmla="*/ 70 w 78"/>
                <a:gd name="T71" fmla="*/ 72 h 86"/>
                <a:gd name="T72" fmla="*/ 74 w 78"/>
                <a:gd name="T73" fmla="*/ 74 h 86"/>
                <a:gd name="T74" fmla="*/ 78 w 78"/>
                <a:gd name="T75" fmla="*/ 73 h 86"/>
                <a:gd name="T76" fmla="*/ 78 w 78"/>
                <a:gd name="T77" fmla="*/ 84 h 86"/>
                <a:gd name="T78" fmla="*/ 56 w 78"/>
                <a:gd name="T79" fmla="*/ 42 h 86"/>
                <a:gd name="T80" fmla="*/ 56 w 78"/>
                <a:gd name="T81" fmla="*/ 42 h 86"/>
                <a:gd name="T82" fmla="*/ 49 w 78"/>
                <a:gd name="T83" fmla="*/ 45 h 86"/>
                <a:gd name="T84" fmla="*/ 40 w 78"/>
                <a:gd name="T85" fmla="*/ 46 h 86"/>
                <a:gd name="T86" fmla="*/ 31 w 78"/>
                <a:gd name="T87" fmla="*/ 47 h 86"/>
                <a:gd name="T88" fmla="*/ 23 w 78"/>
                <a:gd name="T89" fmla="*/ 50 h 86"/>
                <a:gd name="T90" fmla="*/ 17 w 78"/>
                <a:gd name="T91" fmla="*/ 54 h 86"/>
                <a:gd name="T92" fmla="*/ 15 w 78"/>
                <a:gd name="T93" fmla="*/ 62 h 86"/>
                <a:gd name="T94" fmla="*/ 16 w 78"/>
                <a:gd name="T95" fmla="*/ 68 h 86"/>
                <a:gd name="T96" fmla="*/ 20 w 78"/>
                <a:gd name="T97" fmla="*/ 72 h 86"/>
                <a:gd name="T98" fmla="*/ 25 w 78"/>
                <a:gd name="T99" fmla="*/ 74 h 86"/>
                <a:gd name="T100" fmla="*/ 31 w 78"/>
                <a:gd name="T101" fmla="*/ 74 h 86"/>
                <a:gd name="T102" fmla="*/ 42 w 78"/>
                <a:gd name="T103" fmla="*/ 72 h 86"/>
                <a:gd name="T104" fmla="*/ 50 w 78"/>
                <a:gd name="T105" fmla="*/ 68 h 86"/>
                <a:gd name="T106" fmla="*/ 54 w 78"/>
                <a:gd name="T107" fmla="*/ 62 h 86"/>
                <a:gd name="T108" fmla="*/ 56 w 78"/>
                <a:gd name="T109" fmla="*/ 56 h 86"/>
                <a:gd name="T110" fmla="*/ 56 w 78"/>
                <a:gd name="T111" fmla="*/ 4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8" h="86">
                  <a:moveTo>
                    <a:pt x="78" y="84"/>
                  </a:moveTo>
                  <a:lnTo>
                    <a:pt x="78" y="84"/>
                  </a:lnTo>
                  <a:cubicBezTo>
                    <a:pt x="75" y="85"/>
                    <a:pt x="72" y="86"/>
                    <a:pt x="68" y="86"/>
                  </a:cubicBezTo>
                  <a:cubicBezTo>
                    <a:pt x="64" y="86"/>
                    <a:pt x="62" y="85"/>
                    <a:pt x="60" y="83"/>
                  </a:cubicBezTo>
                  <a:cubicBezTo>
                    <a:pt x="58" y="81"/>
                    <a:pt x="57" y="78"/>
                    <a:pt x="57" y="73"/>
                  </a:cubicBezTo>
                  <a:cubicBezTo>
                    <a:pt x="53" y="78"/>
                    <a:pt x="48" y="81"/>
                    <a:pt x="44" y="83"/>
                  </a:cubicBezTo>
                  <a:cubicBezTo>
                    <a:pt x="39" y="85"/>
                    <a:pt x="33" y="86"/>
                    <a:pt x="28" y="86"/>
                  </a:cubicBezTo>
                  <a:cubicBezTo>
                    <a:pt x="24" y="86"/>
                    <a:pt x="20" y="86"/>
                    <a:pt x="17" y="85"/>
                  </a:cubicBezTo>
                  <a:cubicBezTo>
                    <a:pt x="14" y="84"/>
                    <a:pt x="11" y="83"/>
                    <a:pt x="8" y="81"/>
                  </a:cubicBezTo>
                  <a:cubicBezTo>
                    <a:pt x="6" y="79"/>
                    <a:pt x="4" y="77"/>
                    <a:pt x="3" y="74"/>
                  </a:cubicBezTo>
                  <a:cubicBezTo>
                    <a:pt x="1" y="71"/>
                    <a:pt x="0" y="67"/>
                    <a:pt x="0" y="63"/>
                  </a:cubicBezTo>
                  <a:cubicBezTo>
                    <a:pt x="0" y="58"/>
                    <a:pt x="1" y="55"/>
                    <a:pt x="3" y="52"/>
                  </a:cubicBezTo>
                  <a:cubicBezTo>
                    <a:pt x="4" y="49"/>
                    <a:pt x="6" y="46"/>
                    <a:pt x="9" y="44"/>
                  </a:cubicBezTo>
                  <a:cubicBezTo>
                    <a:pt x="12" y="43"/>
                    <a:pt x="15" y="41"/>
                    <a:pt x="18" y="40"/>
                  </a:cubicBezTo>
                  <a:cubicBezTo>
                    <a:pt x="21" y="39"/>
                    <a:pt x="25" y="38"/>
                    <a:pt x="28" y="38"/>
                  </a:cubicBezTo>
                  <a:cubicBezTo>
                    <a:pt x="32" y="37"/>
                    <a:pt x="35" y="37"/>
                    <a:pt x="39" y="36"/>
                  </a:cubicBezTo>
                  <a:cubicBezTo>
                    <a:pt x="42" y="36"/>
                    <a:pt x="45" y="35"/>
                    <a:pt x="48" y="35"/>
                  </a:cubicBezTo>
                  <a:cubicBezTo>
                    <a:pt x="50" y="34"/>
                    <a:pt x="52" y="33"/>
                    <a:pt x="54" y="32"/>
                  </a:cubicBezTo>
                  <a:cubicBezTo>
                    <a:pt x="55" y="30"/>
                    <a:pt x="56" y="28"/>
                    <a:pt x="56" y="26"/>
                  </a:cubicBezTo>
                  <a:cubicBezTo>
                    <a:pt x="56" y="23"/>
                    <a:pt x="55" y="20"/>
                    <a:pt x="54" y="19"/>
                  </a:cubicBezTo>
                  <a:cubicBezTo>
                    <a:pt x="53" y="17"/>
                    <a:pt x="52" y="15"/>
                    <a:pt x="50" y="14"/>
                  </a:cubicBezTo>
                  <a:cubicBezTo>
                    <a:pt x="48" y="14"/>
                    <a:pt x="46" y="13"/>
                    <a:pt x="44" y="13"/>
                  </a:cubicBezTo>
                  <a:cubicBezTo>
                    <a:pt x="42" y="12"/>
                    <a:pt x="40" y="12"/>
                    <a:pt x="38" y="12"/>
                  </a:cubicBezTo>
                  <a:cubicBezTo>
                    <a:pt x="32" y="12"/>
                    <a:pt x="27" y="13"/>
                    <a:pt x="23" y="15"/>
                  </a:cubicBezTo>
                  <a:cubicBezTo>
                    <a:pt x="19" y="18"/>
                    <a:pt x="17" y="22"/>
                    <a:pt x="17" y="28"/>
                  </a:cubicBezTo>
                  <a:lnTo>
                    <a:pt x="4" y="28"/>
                  </a:lnTo>
                  <a:cubicBezTo>
                    <a:pt x="4" y="23"/>
                    <a:pt x="5" y="18"/>
                    <a:pt x="7" y="15"/>
                  </a:cubicBezTo>
                  <a:cubicBezTo>
                    <a:pt x="9" y="11"/>
                    <a:pt x="11" y="8"/>
                    <a:pt x="14" y="6"/>
                  </a:cubicBezTo>
                  <a:cubicBezTo>
                    <a:pt x="18" y="4"/>
                    <a:pt x="21" y="3"/>
                    <a:pt x="25" y="2"/>
                  </a:cubicBezTo>
                  <a:cubicBezTo>
                    <a:pt x="29" y="1"/>
                    <a:pt x="34" y="0"/>
                    <a:pt x="38" y="0"/>
                  </a:cubicBezTo>
                  <a:cubicBezTo>
                    <a:pt x="42" y="0"/>
                    <a:pt x="46" y="0"/>
                    <a:pt x="49" y="1"/>
                  </a:cubicBezTo>
                  <a:cubicBezTo>
                    <a:pt x="53" y="1"/>
                    <a:pt x="56" y="3"/>
                    <a:pt x="59" y="4"/>
                  </a:cubicBezTo>
                  <a:cubicBezTo>
                    <a:pt x="62" y="6"/>
                    <a:pt x="65" y="8"/>
                    <a:pt x="67" y="11"/>
                  </a:cubicBezTo>
                  <a:cubicBezTo>
                    <a:pt x="68" y="14"/>
                    <a:pt x="69" y="18"/>
                    <a:pt x="69" y="23"/>
                  </a:cubicBezTo>
                  <a:lnTo>
                    <a:pt x="69" y="65"/>
                  </a:lnTo>
                  <a:cubicBezTo>
                    <a:pt x="69" y="68"/>
                    <a:pt x="69" y="71"/>
                    <a:pt x="70" y="72"/>
                  </a:cubicBezTo>
                  <a:cubicBezTo>
                    <a:pt x="70" y="74"/>
                    <a:pt x="71" y="74"/>
                    <a:pt x="74" y="74"/>
                  </a:cubicBezTo>
                  <a:cubicBezTo>
                    <a:pt x="75" y="74"/>
                    <a:pt x="76" y="74"/>
                    <a:pt x="78" y="73"/>
                  </a:cubicBezTo>
                  <a:lnTo>
                    <a:pt x="78" y="84"/>
                  </a:lnTo>
                  <a:close/>
                  <a:moveTo>
                    <a:pt x="56" y="42"/>
                  </a:moveTo>
                  <a:lnTo>
                    <a:pt x="56" y="42"/>
                  </a:lnTo>
                  <a:cubicBezTo>
                    <a:pt x="54" y="43"/>
                    <a:pt x="52" y="44"/>
                    <a:pt x="49" y="45"/>
                  </a:cubicBezTo>
                  <a:cubicBezTo>
                    <a:pt x="46" y="45"/>
                    <a:pt x="43" y="46"/>
                    <a:pt x="40" y="46"/>
                  </a:cubicBezTo>
                  <a:cubicBezTo>
                    <a:pt x="37" y="46"/>
                    <a:pt x="34" y="47"/>
                    <a:pt x="31" y="47"/>
                  </a:cubicBezTo>
                  <a:cubicBezTo>
                    <a:pt x="28" y="48"/>
                    <a:pt x="25" y="49"/>
                    <a:pt x="23" y="50"/>
                  </a:cubicBezTo>
                  <a:cubicBezTo>
                    <a:pt x="21" y="51"/>
                    <a:pt x="19" y="52"/>
                    <a:pt x="17" y="54"/>
                  </a:cubicBezTo>
                  <a:cubicBezTo>
                    <a:pt x="15" y="56"/>
                    <a:pt x="15" y="59"/>
                    <a:pt x="15" y="62"/>
                  </a:cubicBezTo>
                  <a:cubicBezTo>
                    <a:pt x="15" y="64"/>
                    <a:pt x="15" y="66"/>
                    <a:pt x="16" y="68"/>
                  </a:cubicBezTo>
                  <a:cubicBezTo>
                    <a:pt x="17" y="69"/>
                    <a:pt x="18" y="71"/>
                    <a:pt x="20" y="72"/>
                  </a:cubicBezTo>
                  <a:cubicBezTo>
                    <a:pt x="21" y="73"/>
                    <a:pt x="23" y="73"/>
                    <a:pt x="25" y="74"/>
                  </a:cubicBezTo>
                  <a:cubicBezTo>
                    <a:pt x="26" y="74"/>
                    <a:pt x="28" y="74"/>
                    <a:pt x="31" y="74"/>
                  </a:cubicBezTo>
                  <a:cubicBezTo>
                    <a:pt x="35" y="74"/>
                    <a:pt x="39" y="74"/>
                    <a:pt x="42" y="72"/>
                  </a:cubicBezTo>
                  <a:cubicBezTo>
                    <a:pt x="45" y="71"/>
                    <a:pt x="48" y="70"/>
                    <a:pt x="50" y="68"/>
                  </a:cubicBezTo>
                  <a:cubicBezTo>
                    <a:pt x="52" y="66"/>
                    <a:pt x="53" y="64"/>
                    <a:pt x="54" y="62"/>
                  </a:cubicBezTo>
                  <a:cubicBezTo>
                    <a:pt x="55" y="60"/>
                    <a:pt x="56" y="58"/>
                    <a:pt x="56" y="56"/>
                  </a:cubicBezTo>
                  <a:lnTo>
                    <a:pt x="56" y="4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54" name="Freeform 49">
              <a:extLst>
                <a:ext uri="{FF2B5EF4-FFF2-40B4-BE49-F238E27FC236}">
                  <a16:creationId xmlns:a16="http://schemas.microsoft.com/office/drawing/2014/main" id="{4BCE34F2-0280-4FA6-BCB7-56798EDB0A3F}"/>
                </a:ext>
              </a:extLst>
            </p:cNvPr>
            <p:cNvSpPr>
              <a:spLocks noEditPoints="1"/>
            </p:cNvSpPr>
            <p:nvPr/>
          </p:nvSpPr>
          <p:spPr bwMode="auto">
            <a:xfrm>
              <a:off x="3938" y="4036"/>
              <a:ext cx="64" cy="94"/>
            </a:xfrm>
            <a:custGeom>
              <a:avLst/>
              <a:gdLst>
                <a:gd name="T0" fmla="*/ 15 w 78"/>
                <a:gd name="T1" fmla="*/ 73 h 115"/>
                <a:gd name="T2" fmla="*/ 15 w 78"/>
                <a:gd name="T3" fmla="*/ 73 h 115"/>
                <a:gd name="T4" fmla="*/ 16 w 78"/>
                <a:gd name="T5" fmla="*/ 61 h 115"/>
                <a:gd name="T6" fmla="*/ 20 w 78"/>
                <a:gd name="T7" fmla="*/ 51 h 115"/>
                <a:gd name="T8" fmla="*/ 28 w 78"/>
                <a:gd name="T9" fmla="*/ 44 h 115"/>
                <a:gd name="T10" fmla="*/ 39 w 78"/>
                <a:gd name="T11" fmla="*/ 41 h 115"/>
                <a:gd name="T12" fmla="*/ 51 w 78"/>
                <a:gd name="T13" fmla="*/ 44 h 115"/>
                <a:gd name="T14" fmla="*/ 59 w 78"/>
                <a:gd name="T15" fmla="*/ 51 h 115"/>
                <a:gd name="T16" fmla="*/ 64 w 78"/>
                <a:gd name="T17" fmla="*/ 61 h 115"/>
                <a:gd name="T18" fmla="*/ 65 w 78"/>
                <a:gd name="T19" fmla="*/ 72 h 115"/>
                <a:gd name="T20" fmla="*/ 64 w 78"/>
                <a:gd name="T21" fmla="*/ 84 h 115"/>
                <a:gd name="T22" fmla="*/ 59 w 78"/>
                <a:gd name="T23" fmla="*/ 93 h 115"/>
                <a:gd name="T24" fmla="*/ 52 w 78"/>
                <a:gd name="T25" fmla="*/ 101 h 115"/>
                <a:gd name="T26" fmla="*/ 40 w 78"/>
                <a:gd name="T27" fmla="*/ 103 h 115"/>
                <a:gd name="T28" fmla="*/ 29 w 78"/>
                <a:gd name="T29" fmla="*/ 101 h 115"/>
                <a:gd name="T30" fmla="*/ 21 w 78"/>
                <a:gd name="T31" fmla="*/ 94 h 115"/>
                <a:gd name="T32" fmla="*/ 16 w 78"/>
                <a:gd name="T33" fmla="*/ 84 h 115"/>
                <a:gd name="T34" fmla="*/ 15 w 78"/>
                <a:gd name="T35" fmla="*/ 73 h 115"/>
                <a:gd name="T36" fmla="*/ 15 w 78"/>
                <a:gd name="T37" fmla="*/ 73 h 115"/>
                <a:gd name="T38" fmla="*/ 78 w 78"/>
                <a:gd name="T39" fmla="*/ 113 h 115"/>
                <a:gd name="T40" fmla="*/ 78 w 78"/>
                <a:gd name="T41" fmla="*/ 113 h 115"/>
                <a:gd name="T42" fmla="*/ 78 w 78"/>
                <a:gd name="T43" fmla="*/ 0 h 115"/>
                <a:gd name="T44" fmla="*/ 65 w 78"/>
                <a:gd name="T45" fmla="*/ 0 h 115"/>
                <a:gd name="T46" fmla="*/ 65 w 78"/>
                <a:gd name="T47" fmla="*/ 42 h 115"/>
                <a:gd name="T48" fmla="*/ 64 w 78"/>
                <a:gd name="T49" fmla="*/ 42 h 115"/>
                <a:gd name="T50" fmla="*/ 59 w 78"/>
                <a:gd name="T51" fmla="*/ 36 h 115"/>
                <a:gd name="T52" fmla="*/ 52 w 78"/>
                <a:gd name="T53" fmla="*/ 32 h 115"/>
                <a:gd name="T54" fmla="*/ 45 w 78"/>
                <a:gd name="T55" fmla="*/ 30 h 115"/>
                <a:gd name="T56" fmla="*/ 38 w 78"/>
                <a:gd name="T57" fmla="*/ 29 h 115"/>
                <a:gd name="T58" fmla="*/ 21 w 78"/>
                <a:gd name="T59" fmla="*/ 33 h 115"/>
                <a:gd name="T60" fmla="*/ 10 w 78"/>
                <a:gd name="T61" fmla="*/ 42 h 115"/>
                <a:gd name="T62" fmla="*/ 3 w 78"/>
                <a:gd name="T63" fmla="*/ 55 h 115"/>
                <a:gd name="T64" fmla="*/ 0 w 78"/>
                <a:gd name="T65" fmla="*/ 72 h 115"/>
                <a:gd name="T66" fmla="*/ 3 w 78"/>
                <a:gd name="T67" fmla="*/ 88 h 115"/>
                <a:gd name="T68" fmla="*/ 10 w 78"/>
                <a:gd name="T69" fmla="*/ 102 h 115"/>
                <a:gd name="T70" fmla="*/ 22 w 78"/>
                <a:gd name="T71" fmla="*/ 112 h 115"/>
                <a:gd name="T72" fmla="*/ 38 w 78"/>
                <a:gd name="T73" fmla="*/ 115 h 115"/>
                <a:gd name="T74" fmla="*/ 54 w 78"/>
                <a:gd name="T75" fmla="*/ 112 h 115"/>
                <a:gd name="T76" fmla="*/ 64 w 78"/>
                <a:gd name="T77" fmla="*/ 102 h 115"/>
                <a:gd name="T78" fmla="*/ 65 w 78"/>
                <a:gd name="T79" fmla="*/ 102 h 115"/>
                <a:gd name="T80" fmla="*/ 65 w 78"/>
                <a:gd name="T81" fmla="*/ 113 h 115"/>
                <a:gd name="T82" fmla="*/ 78 w 78"/>
                <a:gd name="T83" fmla="*/ 113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115">
                  <a:moveTo>
                    <a:pt x="15" y="73"/>
                  </a:moveTo>
                  <a:lnTo>
                    <a:pt x="15" y="73"/>
                  </a:lnTo>
                  <a:cubicBezTo>
                    <a:pt x="15" y="69"/>
                    <a:pt x="15" y="65"/>
                    <a:pt x="16" y="61"/>
                  </a:cubicBezTo>
                  <a:cubicBezTo>
                    <a:pt x="17" y="57"/>
                    <a:pt x="18" y="54"/>
                    <a:pt x="20" y="51"/>
                  </a:cubicBezTo>
                  <a:cubicBezTo>
                    <a:pt x="22" y="48"/>
                    <a:pt x="24" y="46"/>
                    <a:pt x="28" y="44"/>
                  </a:cubicBezTo>
                  <a:cubicBezTo>
                    <a:pt x="31" y="42"/>
                    <a:pt x="35" y="41"/>
                    <a:pt x="39" y="41"/>
                  </a:cubicBezTo>
                  <a:cubicBezTo>
                    <a:pt x="44" y="41"/>
                    <a:pt x="48" y="42"/>
                    <a:pt x="51" y="44"/>
                  </a:cubicBezTo>
                  <a:cubicBezTo>
                    <a:pt x="54" y="45"/>
                    <a:pt x="57" y="48"/>
                    <a:pt x="59" y="51"/>
                  </a:cubicBezTo>
                  <a:cubicBezTo>
                    <a:pt x="61" y="53"/>
                    <a:pt x="63" y="57"/>
                    <a:pt x="64" y="61"/>
                  </a:cubicBezTo>
                  <a:cubicBezTo>
                    <a:pt x="65" y="64"/>
                    <a:pt x="65" y="68"/>
                    <a:pt x="65" y="72"/>
                  </a:cubicBezTo>
                  <a:cubicBezTo>
                    <a:pt x="65" y="76"/>
                    <a:pt x="65" y="80"/>
                    <a:pt x="64" y="84"/>
                  </a:cubicBezTo>
                  <a:cubicBezTo>
                    <a:pt x="63" y="87"/>
                    <a:pt x="61" y="91"/>
                    <a:pt x="59" y="93"/>
                  </a:cubicBezTo>
                  <a:cubicBezTo>
                    <a:pt x="57" y="96"/>
                    <a:pt x="55" y="99"/>
                    <a:pt x="52" y="101"/>
                  </a:cubicBezTo>
                  <a:cubicBezTo>
                    <a:pt x="48" y="102"/>
                    <a:pt x="45" y="103"/>
                    <a:pt x="40" y="103"/>
                  </a:cubicBezTo>
                  <a:cubicBezTo>
                    <a:pt x="36" y="103"/>
                    <a:pt x="32" y="102"/>
                    <a:pt x="29" y="101"/>
                  </a:cubicBezTo>
                  <a:cubicBezTo>
                    <a:pt x="25" y="99"/>
                    <a:pt x="23" y="97"/>
                    <a:pt x="21" y="94"/>
                  </a:cubicBezTo>
                  <a:cubicBezTo>
                    <a:pt x="19" y="91"/>
                    <a:pt x="17" y="88"/>
                    <a:pt x="16" y="84"/>
                  </a:cubicBezTo>
                  <a:cubicBezTo>
                    <a:pt x="15" y="80"/>
                    <a:pt x="15" y="77"/>
                    <a:pt x="15" y="73"/>
                  </a:cubicBezTo>
                  <a:lnTo>
                    <a:pt x="15" y="73"/>
                  </a:lnTo>
                  <a:close/>
                  <a:moveTo>
                    <a:pt x="78" y="113"/>
                  </a:moveTo>
                  <a:lnTo>
                    <a:pt x="78" y="113"/>
                  </a:lnTo>
                  <a:lnTo>
                    <a:pt x="78" y="0"/>
                  </a:lnTo>
                  <a:lnTo>
                    <a:pt x="65" y="0"/>
                  </a:lnTo>
                  <a:lnTo>
                    <a:pt x="65" y="42"/>
                  </a:lnTo>
                  <a:lnTo>
                    <a:pt x="64" y="42"/>
                  </a:lnTo>
                  <a:cubicBezTo>
                    <a:pt x="63" y="40"/>
                    <a:pt x="61" y="38"/>
                    <a:pt x="59" y="36"/>
                  </a:cubicBezTo>
                  <a:cubicBezTo>
                    <a:pt x="57" y="34"/>
                    <a:pt x="54" y="33"/>
                    <a:pt x="52" y="32"/>
                  </a:cubicBezTo>
                  <a:cubicBezTo>
                    <a:pt x="50" y="31"/>
                    <a:pt x="47" y="30"/>
                    <a:pt x="45" y="30"/>
                  </a:cubicBezTo>
                  <a:cubicBezTo>
                    <a:pt x="42" y="29"/>
                    <a:pt x="40" y="29"/>
                    <a:pt x="38" y="29"/>
                  </a:cubicBezTo>
                  <a:cubicBezTo>
                    <a:pt x="32" y="29"/>
                    <a:pt x="26" y="30"/>
                    <a:pt x="21" y="33"/>
                  </a:cubicBezTo>
                  <a:cubicBezTo>
                    <a:pt x="17" y="35"/>
                    <a:pt x="13" y="38"/>
                    <a:pt x="10" y="42"/>
                  </a:cubicBezTo>
                  <a:cubicBezTo>
                    <a:pt x="6" y="46"/>
                    <a:pt x="4" y="50"/>
                    <a:pt x="3" y="55"/>
                  </a:cubicBezTo>
                  <a:cubicBezTo>
                    <a:pt x="1" y="61"/>
                    <a:pt x="0" y="66"/>
                    <a:pt x="0" y="72"/>
                  </a:cubicBezTo>
                  <a:cubicBezTo>
                    <a:pt x="0" y="78"/>
                    <a:pt x="1" y="83"/>
                    <a:pt x="3" y="88"/>
                  </a:cubicBezTo>
                  <a:cubicBezTo>
                    <a:pt x="4" y="94"/>
                    <a:pt x="7" y="98"/>
                    <a:pt x="10" y="102"/>
                  </a:cubicBezTo>
                  <a:cubicBezTo>
                    <a:pt x="13" y="106"/>
                    <a:pt x="17" y="109"/>
                    <a:pt x="22" y="112"/>
                  </a:cubicBezTo>
                  <a:cubicBezTo>
                    <a:pt x="26" y="114"/>
                    <a:pt x="32" y="115"/>
                    <a:pt x="38" y="115"/>
                  </a:cubicBezTo>
                  <a:cubicBezTo>
                    <a:pt x="44" y="115"/>
                    <a:pt x="49" y="114"/>
                    <a:pt x="54" y="112"/>
                  </a:cubicBezTo>
                  <a:cubicBezTo>
                    <a:pt x="59" y="110"/>
                    <a:pt x="62" y="107"/>
                    <a:pt x="64" y="102"/>
                  </a:cubicBezTo>
                  <a:lnTo>
                    <a:pt x="65" y="102"/>
                  </a:lnTo>
                  <a:lnTo>
                    <a:pt x="65" y="113"/>
                  </a:lnTo>
                  <a:lnTo>
                    <a:pt x="78" y="11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55" name="Freeform 50">
              <a:extLst>
                <a:ext uri="{FF2B5EF4-FFF2-40B4-BE49-F238E27FC236}">
                  <a16:creationId xmlns:a16="http://schemas.microsoft.com/office/drawing/2014/main" id="{AFE834C2-5EC9-4C13-8FD4-96FAEFE16F01}"/>
                </a:ext>
              </a:extLst>
            </p:cNvPr>
            <p:cNvSpPr>
              <a:spLocks/>
            </p:cNvSpPr>
            <p:nvPr/>
          </p:nvSpPr>
          <p:spPr bwMode="auto">
            <a:xfrm>
              <a:off x="2434" y="3373"/>
              <a:ext cx="812" cy="317"/>
            </a:xfrm>
            <a:custGeom>
              <a:avLst/>
              <a:gdLst>
                <a:gd name="T0" fmla="*/ 0 w 993"/>
                <a:gd name="T1" fmla="*/ 0 h 388"/>
                <a:gd name="T2" fmla="*/ 0 w 993"/>
                <a:gd name="T3" fmla="*/ 0 h 388"/>
                <a:gd name="T4" fmla="*/ 993 w 993"/>
                <a:gd name="T5" fmla="*/ 388 h 388"/>
              </a:gdLst>
              <a:ahLst/>
              <a:cxnLst>
                <a:cxn ang="0">
                  <a:pos x="T0" y="T1"/>
                </a:cxn>
                <a:cxn ang="0">
                  <a:pos x="T2" y="T3"/>
                </a:cxn>
                <a:cxn ang="0">
                  <a:pos x="T4" y="T5"/>
                </a:cxn>
              </a:cxnLst>
              <a:rect l="0" t="0" r="r" b="b"/>
              <a:pathLst>
                <a:path w="993" h="388">
                  <a:moveTo>
                    <a:pt x="0" y="0"/>
                  </a:moveTo>
                  <a:lnTo>
                    <a:pt x="0" y="0"/>
                  </a:lnTo>
                  <a:lnTo>
                    <a:pt x="993" y="388"/>
                  </a:lnTo>
                </a:path>
              </a:pathLst>
            </a:custGeom>
            <a:noFill/>
            <a:ln w="17463"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a:p>
          </p:txBody>
        </p:sp>
      </p:grpSp>
      <p:graphicFrame>
        <p:nvGraphicFramePr>
          <p:cNvPr id="56" name="Tabla 7">
            <a:extLst>
              <a:ext uri="{FF2B5EF4-FFF2-40B4-BE49-F238E27FC236}">
                <a16:creationId xmlns:a16="http://schemas.microsoft.com/office/drawing/2014/main" id="{CF04B885-D649-48DF-A3E8-0CFB08AC4FB4}"/>
              </a:ext>
            </a:extLst>
          </p:cNvPr>
          <p:cNvGraphicFramePr>
            <a:graphicFrameLocks noGrp="1"/>
          </p:cNvGraphicFramePr>
          <p:nvPr>
            <p:extLst>
              <p:ext uri="{D42A27DB-BD31-4B8C-83A1-F6EECF244321}">
                <p14:modId xmlns:p14="http://schemas.microsoft.com/office/powerpoint/2010/main" val="2563502220"/>
              </p:ext>
            </p:extLst>
          </p:nvPr>
        </p:nvGraphicFramePr>
        <p:xfrm>
          <a:off x="324246" y="1998333"/>
          <a:ext cx="8378320" cy="4612246"/>
        </p:xfrm>
        <a:graphic>
          <a:graphicData uri="http://schemas.openxmlformats.org/drawingml/2006/table">
            <a:tbl>
              <a:tblPr>
                <a:tableStyleId>{793D81CF-94F2-401A-BA57-92F5A7B2D0C5}</a:tableStyleId>
              </a:tblPr>
              <a:tblGrid>
                <a:gridCol w="1890172">
                  <a:extLst>
                    <a:ext uri="{9D8B030D-6E8A-4147-A177-3AD203B41FA5}">
                      <a16:colId xmlns:a16="http://schemas.microsoft.com/office/drawing/2014/main" val="20000"/>
                    </a:ext>
                  </a:extLst>
                </a:gridCol>
                <a:gridCol w="6488148">
                  <a:extLst>
                    <a:ext uri="{9D8B030D-6E8A-4147-A177-3AD203B41FA5}">
                      <a16:colId xmlns:a16="http://schemas.microsoft.com/office/drawing/2014/main" val="20001"/>
                    </a:ext>
                  </a:extLst>
                </a:gridCol>
              </a:tblGrid>
              <a:tr h="177299">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s-ES_tradnl" sz="1600" b="1" u="none" strike="noStrike" kern="0" cap="none" spc="0" normalizeH="0" baseline="0" noProof="0" dirty="0">
                          <a:ln>
                            <a:noFill/>
                          </a:ln>
                          <a:effectLst/>
                          <a:uLnTx/>
                          <a:uFillTx/>
                          <a:latin typeface="Arial" panose="020B0604020202020204" pitchFamily="34" charset="0"/>
                          <a:cs typeface="Arial" panose="020B0604020202020204" pitchFamily="34" charset="0"/>
                          <a:sym typeface="Arial"/>
                        </a:rPr>
                        <a:t>Nombre del CU</a:t>
                      </a:r>
                      <a:endParaRPr lang="es-ES_tradnl" sz="1600" b="1" dirty="0">
                        <a:latin typeface="Arial" panose="020B0604020202020204" pitchFamily="34" charset="0"/>
                        <a:cs typeface="Arial" panose="020B0604020202020204" pitchFamily="34" charset="0"/>
                      </a:endParaRPr>
                    </a:p>
                  </a:txBody>
                  <a:tcPr anchor="ctr"/>
                </a:tc>
                <a:tc>
                  <a:txBody>
                    <a:bodyPr/>
                    <a:lstStyle/>
                    <a:p>
                      <a:pPr algn="l"/>
                      <a:r>
                        <a:rPr lang="es-ES_tradnl" sz="1400" b="0" dirty="0">
                          <a:latin typeface="Arial" panose="020B0604020202020204" pitchFamily="34" charset="0"/>
                          <a:cs typeface="Arial" panose="020B0604020202020204" pitchFamily="34" charset="0"/>
                        </a:rPr>
                        <a:t>Registrar Socio</a:t>
                      </a:r>
                    </a:p>
                  </a:txBody>
                  <a:tcPr anchor="ctr"/>
                </a:tc>
                <a:extLst>
                  <a:ext uri="{0D108BD9-81ED-4DB2-BD59-A6C34878D82A}">
                    <a16:rowId xmlns:a16="http://schemas.microsoft.com/office/drawing/2014/main" val="10000"/>
                  </a:ext>
                </a:extLst>
              </a:tr>
              <a:tr h="0">
                <a:tc>
                  <a:txBody>
                    <a:bodyPr/>
                    <a:lstStyle/>
                    <a:p>
                      <a:pPr algn="ctr"/>
                      <a:r>
                        <a:rPr lang="es-ES_tradnl" sz="1600" b="1" dirty="0">
                          <a:latin typeface="Arial" panose="020B0604020202020204" pitchFamily="34" charset="0"/>
                          <a:cs typeface="Arial" panose="020B0604020202020204" pitchFamily="34" charset="0"/>
                        </a:rPr>
                        <a:t>Actor Principal</a:t>
                      </a:r>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s-ES_tradnl" sz="1400" b="0" dirty="0">
                          <a:latin typeface="Arial" panose="020B0604020202020204" pitchFamily="34" charset="0"/>
                          <a:cs typeface="Arial" panose="020B0604020202020204" pitchFamily="34" charset="0"/>
                        </a:rPr>
                        <a:t>Socio</a:t>
                      </a:r>
                    </a:p>
                  </a:txBody>
                  <a:tcPr anchor="ctr"/>
                </a:tc>
                <a:extLst>
                  <a:ext uri="{0D108BD9-81ED-4DB2-BD59-A6C34878D82A}">
                    <a16:rowId xmlns:a16="http://schemas.microsoft.com/office/drawing/2014/main" val="10001"/>
                  </a:ext>
                </a:extLst>
              </a:tr>
              <a:tr h="460403">
                <a:tc>
                  <a:txBody>
                    <a:bodyPr/>
                    <a:lstStyle/>
                    <a:p>
                      <a:pPr algn="ctr"/>
                      <a:r>
                        <a:rPr lang="es-ES_tradnl" sz="1600" b="1" dirty="0">
                          <a:latin typeface="Arial" panose="020B0604020202020204" pitchFamily="34" charset="0"/>
                          <a:cs typeface="Arial" panose="020B0604020202020204" pitchFamily="34" charset="0"/>
                        </a:rPr>
                        <a:t>Descripción Breve</a:t>
                      </a:r>
                    </a:p>
                  </a:txBody>
                  <a:tcPr anchor="ctr"/>
                </a:tc>
                <a:tc>
                  <a:txBody>
                    <a:bodyPr/>
                    <a:lstStyle/>
                    <a:p>
                      <a:pPr algn="l"/>
                      <a:r>
                        <a:rPr lang="es-ES_tradnl" sz="1400" b="0" dirty="0">
                          <a:latin typeface="Arial" panose="020B0604020202020204" pitchFamily="34" charset="0"/>
                          <a:cs typeface="Arial" panose="020B0604020202020204" pitchFamily="34" charset="0"/>
                        </a:rPr>
                        <a:t>Este caso de uso permite que nuevos usuarios se den de alta como socios en el sistema de administración de la pileta de natación.</a:t>
                      </a:r>
                    </a:p>
                  </a:txBody>
                  <a:tcPr anchor="ctr"/>
                </a:tc>
                <a:extLst>
                  <a:ext uri="{0D108BD9-81ED-4DB2-BD59-A6C34878D82A}">
                    <a16:rowId xmlns:a16="http://schemas.microsoft.com/office/drawing/2014/main" val="10002"/>
                  </a:ext>
                </a:extLst>
              </a:tr>
              <a:tr h="1995865">
                <a:tc>
                  <a:txBody>
                    <a:bodyPr/>
                    <a:lstStyle/>
                    <a:p>
                      <a:pPr algn="ctr"/>
                      <a:r>
                        <a:rPr lang="es-ES_tradnl" sz="1600" b="1" dirty="0">
                          <a:latin typeface="Arial" panose="020B0604020202020204" pitchFamily="34" charset="0"/>
                          <a:cs typeface="Arial" panose="020B0604020202020204" pitchFamily="34" charset="0"/>
                        </a:rPr>
                        <a:t>Flujo</a:t>
                      </a:r>
                      <a:r>
                        <a:rPr lang="es-ES_tradnl" sz="1600" b="1" baseline="0" dirty="0">
                          <a:latin typeface="Arial" panose="020B0604020202020204" pitchFamily="34" charset="0"/>
                          <a:cs typeface="Arial" panose="020B0604020202020204" pitchFamily="34" charset="0"/>
                        </a:rPr>
                        <a:t> </a:t>
                      </a:r>
                      <a:r>
                        <a:rPr lang="es-ES_tradnl" sz="1600" b="1" dirty="0">
                          <a:latin typeface="Arial" panose="020B0604020202020204" pitchFamily="34" charset="0"/>
                          <a:cs typeface="Arial" panose="020B0604020202020204" pitchFamily="34" charset="0"/>
                        </a:rPr>
                        <a:t>Básico</a:t>
                      </a:r>
                    </a:p>
                  </a:txBody>
                  <a:tcPr anchor="ctr"/>
                </a:tc>
                <a:tc>
                  <a:txBody>
                    <a:bodyPr/>
                    <a:lstStyle/>
                    <a:p>
                      <a:pPr algn="l"/>
                      <a:r>
                        <a:rPr lang="es-ES_tradnl" sz="1400" b="0" dirty="0">
                          <a:latin typeface="Arial" panose="020B0604020202020204" pitchFamily="34" charset="0"/>
                          <a:cs typeface="Arial" panose="020B0604020202020204" pitchFamily="34" charset="0"/>
                        </a:rPr>
                        <a:t>El caso de uso comienza cuando un socio quiere registrarse en el sistema.</a:t>
                      </a:r>
                    </a:p>
                    <a:p>
                      <a:pPr algn="l"/>
                      <a:r>
                        <a:rPr lang="es-ES_tradnl" sz="1400" b="0" dirty="0">
                          <a:latin typeface="Arial" panose="020B0604020202020204" pitchFamily="34" charset="0"/>
                          <a:cs typeface="Arial" panose="020B0604020202020204" pitchFamily="34" charset="0"/>
                        </a:rPr>
                        <a:t>1. El sistema solicita los datos personales.</a:t>
                      </a:r>
                    </a:p>
                    <a:p>
                      <a:pPr algn="l"/>
                      <a:r>
                        <a:rPr lang="es-ES_tradnl" sz="1400" b="0" dirty="0">
                          <a:latin typeface="Arial" panose="020B0604020202020204" pitchFamily="34" charset="0"/>
                          <a:cs typeface="Arial" panose="020B0604020202020204" pitchFamily="34" charset="0"/>
                        </a:rPr>
                        <a:t>2. El socio ingresa su nombre, apellido, mail, dirección y edad. 3. El sistema solicita un identificador único.</a:t>
                      </a:r>
                    </a:p>
                    <a:p>
                      <a:pPr algn="l"/>
                      <a:r>
                        <a:rPr lang="es-ES_tradnl" sz="1400" b="0" dirty="0">
                          <a:latin typeface="Arial" panose="020B0604020202020204" pitchFamily="34" charset="0"/>
                          <a:cs typeface="Arial" panose="020B0604020202020204" pitchFamily="34" charset="0"/>
                        </a:rPr>
                        <a:t>4. El socio ingresa su número de documento.</a:t>
                      </a:r>
                    </a:p>
                    <a:p>
                      <a:pPr algn="l"/>
                      <a:r>
                        <a:rPr lang="es-ES_tradnl" sz="1400" b="0" dirty="0">
                          <a:latin typeface="Arial" panose="020B0604020202020204" pitchFamily="34" charset="0"/>
                          <a:cs typeface="Arial" panose="020B0604020202020204" pitchFamily="34" charset="0"/>
                        </a:rPr>
                        <a:t>5. El sistema verifica el identificador ingresado.</a:t>
                      </a:r>
                    </a:p>
                    <a:p>
                      <a:pPr algn="l"/>
                      <a:r>
                        <a:rPr lang="es-ES_tradnl" sz="1400" b="0" dirty="0">
                          <a:latin typeface="Arial" panose="020B0604020202020204" pitchFamily="34" charset="0"/>
                          <a:cs typeface="Arial" panose="020B0604020202020204" pitchFamily="34" charset="0"/>
                        </a:rPr>
                        <a:t>6. [PUNTO EXTENSIÓN] ANTES_DE_REGISTRAR_EL_SOCIO.</a:t>
                      </a:r>
                    </a:p>
                    <a:p>
                      <a:pPr algn="l"/>
                      <a:r>
                        <a:rPr lang="es-ES_tradnl" sz="1400" b="0" dirty="0">
                          <a:latin typeface="Arial" panose="020B0604020202020204" pitchFamily="34" charset="0"/>
                          <a:cs typeface="Arial" panose="020B0604020202020204" pitchFamily="34" charset="0"/>
                        </a:rPr>
                        <a:t>7. El sistema guarda la información del nuevo socio.</a:t>
                      </a:r>
                    </a:p>
                    <a:p>
                      <a:pPr algn="l"/>
                      <a:r>
                        <a:rPr lang="es-ES_tradnl" sz="1400" b="0" dirty="0">
                          <a:latin typeface="Arial" panose="020B0604020202020204" pitchFamily="34" charset="0"/>
                          <a:cs typeface="Arial" panose="020B0604020202020204" pitchFamily="34" charset="0"/>
                        </a:rPr>
                        <a:t>8. El caso de uso finaliza.</a:t>
                      </a:r>
                    </a:p>
                  </a:txBody>
                  <a:tcPr anchor="ctr"/>
                </a:tc>
                <a:extLst>
                  <a:ext uri="{0D108BD9-81ED-4DB2-BD59-A6C34878D82A}">
                    <a16:rowId xmlns:a16="http://schemas.microsoft.com/office/drawing/2014/main" val="10003"/>
                  </a:ext>
                </a:extLst>
              </a:tr>
              <a:tr h="651842">
                <a:tc>
                  <a:txBody>
                    <a:bodyPr/>
                    <a:lstStyle/>
                    <a:p>
                      <a:pPr algn="ctr"/>
                      <a:r>
                        <a:rPr lang="es-ES_tradnl" sz="1600" b="1" dirty="0">
                          <a:latin typeface="Arial" panose="020B0604020202020204" pitchFamily="34" charset="0"/>
                          <a:cs typeface="Arial" panose="020B0604020202020204" pitchFamily="34" charset="0"/>
                        </a:rPr>
                        <a:t>Flujos</a:t>
                      </a:r>
                      <a:r>
                        <a:rPr lang="es-ES_tradnl" sz="1600" b="1" baseline="0" dirty="0">
                          <a:latin typeface="Arial" panose="020B0604020202020204" pitchFamily="34" charset="0"/>
                          <a:cs typeface="Arial" panose="020B0604020202020204" pitchFamily="34" charset="0"/>
                        </a:rPr>
                        <a:t> Alternativos</a:t>
                      </a:r>
                      <a:endParaRPr lang="es-ES_tradnl" sz="1600" b="1" dirty="0">
                        <a:latin typeface="Arial" panose="020B0604020202020204" pitchFamily="34" charset="0"/>
                        <a:cs typeface="Arial" panose="020B0604020202020204" pitchFamily="34" charset="0"/>
                      </a:endParaRPr>
                    </a:p>
                  </a:txBody>
                  <a:tcPr anchor="ctr"/>
                </a:tc>
                <a:tc>
                  <a:txBody>
                    <a:bodyPr/>
                    <a:lstStyle/>
                    <a:p>
                      <a:pPr algn="l"/>
                      <a:r>
                        <a:rPr lang="es-ES_tradnl" sz="1400" b="0" dirty="0">
                          <a:latin typeface="Arial" panose="020B0604020202020204" pitchFamily="34" charset="0"/>
                          <a:cs typeface="Arial" panose="020B0604020202020204" pitchFamily="34" charset="0"/>
                        </a:rPr>
                        <a:t>A1. Sin</a:t>
                      </a:r>
                      <a:r>
                        <a:rPr lang="es-ES_tradnl" sz="1400" b="0" baseline="0" dirty="0">
                          <a:latin typeface="Arial" panose="020B0604020202020204" pitchFamily="34" charset="0"/>
                          <a:cs typeface="Arial" panose="020B0604020202020204" pitchFamily="34" charset="0"/>
                        </a:rPr>
                        <a:t> dinero.</a:t>
                      </a:r>
                    </a:p>
                    <a:p>
                      <a:pPr algn="l"/>
                      <a:r>
                        <a:rPr lang="es-ES_tradnl" sz="1400" b="0" dirty="0">
                          <a:latin typeface="Arial" panose="020B0604020202020204" pitchFamily="34" charset="0"/>
                          <a:cs typeface="Arial" panose="020B0604020202020204" pitchFamily="34" charset="0"/>
                        </a:rPr>
                        <a:t>A1.1 El sistema</a:t>
                      </a:r>
                      <a:r>
                        <a:rPr lang="es-ES_tradnl" sz="1400" b="0" baseline="0" dirty="0">
                          <a:latin typeface="Arial" panose="020B0604020202020204" pitchFamily="34" charset="0"/>
                          <a:cs typeface="Arial" panose="020B0604020202020204" pitchFamily="34" charset="0"/>
                        </a:rPr>
                        <a:t> determina la falta de fondos.</a:t>
                      </a:r>
                    </a:p>
                    <a:p>
                      <a:pPr algn="l"/>
                      <a:r>
                        <a:rPr lang="mr-IN" sz="1400" b="0" baseline="0" dirty="0">
                          <a:latin typeface="Arial" panose="020B0604020202020204" pitchFamily="34" charset="0"/>
                        </a:rPr>
                        <a:t>…</a:t>
                      </a:r>
                      <a:endParaRPr lang="es-ES_tradnl" sz="1400" b="0"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val="10004"/>
                  </a:ext>
                </a:extLst>
              </a:tr>
              <a:tr h="619366">
                <a:tc>
                  <a:txBody>
                    <a:bodyPr/>
                    <a:lstStyle/>
                    <a:p>
                      <a:pPr algn="ctr"/>
                      <a:r>
                        <a:rPr lang="es-ES_tradnl" sz="1600" b="1" dirty="0">
                          <a:latin typeface="Arial" panose="020B0604020202020204" pitchFamily="34" charset="0"/>
                          <a:cs typeface="Arial" panose="020B0604020202020204" pitchFamily="34" charset="0"/>
                        </a:rPr>
                        <a:t>Pre- y post-condiciones</a:t>
                      </a:r>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s-ES_tradnl" sz="1400" b="0" dirty="0">
                          <a:latin typeface="Arial" panose="020B0604020202020204" pitchFamily="34" charset="0"/>
                          <a:cs typeface="Arial" panose="020B0604020202020204" pitchFamily="34" charset="0"/>
                        </a:rPr>
                        <a:t>[PRE] El socio no está registrado</a:t>
                      </a:r>
                      <a:r>
                        <a:rPr lang="es-ES_tradnl" sz="1400" b="0" baseline="0" dirty="0">
                          <a:latin typeface="Arial" panose="020B0604020202020204" pitchFamily="34" charset="0"/>
                          <a:cs typeface="Arial" panose="020B0604020202020204" pitchFamily="34" charset="0"/>
                        </a:rPr>
                        <a:t>.</a:t>
                      </a:r>
                      <a:endParaRPr lang="es-ES_tradnl" sz="1400" b="0" dirty="0">
                        <a:latin typeface="Arial" panose="020B0604020202020204" pitchFamily="34" charset="0"/>
                        <a:cs typeface="Arial" panose="020B0604020202020204" pitchFamily="34"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s-ES_tradnl" sz="1400" b="0" dirty="0">
                          <a:latin typeface="Arial" panose="020B0604020202020204" pitchFamily="34" charset="0"/>
                          <a:cs typeface="Arial" panose="020B0604020202020204" pitchFamily="34" charset="0"/>
                        </a:rPr>
                        <a:t>[POST] El socio queda registrado en el sistema.</a:t>
                      </a:r>
                    </a:p>
                  </a:txBody>
                  <a:tcPr anchor="ct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108726520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C521A2-8761-4043-B158-5F7798DD25D4}"/>
              </a:ext>
            </a:extLst>
          </p:cNvPr>
          <p:cNvSpPr>
            <a:spLocks noGrp="1"/>
          </p:cNvSpPr>
          <p:nvPr>
            <p:ph type="title"/>
          </p:nvPr>
        </p:nvSpPr>
        <p:spPr/>
        <p:txBody>
          <a:bodyPr/>
          <a:lstStyle/>
          <a:p>
            <a:r>
              <a:rPr lang="es-ES_tradnl" b="1" dirty="0"/>
              <a:t>Caso de Estudio</a:t>
            </a:r>
            <a:br>
              <a:rPr lang="es-ES_tradnl" b="1" dirty="0"/>
            </a:br>
            <a:r>
              <a:rPr lang="es-ES_tradnl" sz="2800" i="1" dirty="0"/>
              <a:t>Pileta "El Renacuajo" </a:t>
            </a:r>
            <a:endParaRPr lang="es-CO" sz="2800" i="1" dirty="0"/>
          </a:p>
        </p:txBody>
      </p:sp>
      <p:sp>
        <p:nvSpPr>
          <p:cNvPr id="4" name="Footer Placeholder 3">
            <a:extLst>
              <a:ext uri="{FF2B5EF4-FFF2-40B4-BE49-F238E27FC236}">
                <a16:creationId xmlns:a16="http://schemas.microsoft.com/office/drawing/2014/main" id="{32CCE652-0578-42FD-884F-AB31D3997A38}"/>
              </a:ext>
            </a:extLst>
          </p:cNvPr>
          <p:cNvSpPr>
            <a:spLocks noGrp="1"/>
          </p:cNvSpPr>
          <p:nvPr>
            <p:ph type="ftr" sz="quarter" idx="11"/>
          </p:nvPr>
        </p:nvSpPr>
        <p:spPr/>
        <p:txBody>
          <a:bodyPr/>
          <a:lstStyle/>
          <a:p>
            <a:r>
              <a:rPr lang="es-ES" dirty="0"/>
              <a:t>Módulo 2: Programación Orientada a Objetos</a:t>
            </a:r>
            <a:endParaRPr lang="es-ES_tradnl" dirty="0"/>
          </a:p>
        </p:txBody>
      </p:sp>
      <p:sp>
        <p:nvSpPr>
          <p:cNvPr id="5" name="Slide Number Placeholder 4">
            <a:extLst>
              <a:ext uri="{FF2B5EF4-FFF2-40B4-BE49-F238E27FC236}">
                <a16:creationId xmlns:a16="http://schemas.microsoft.com/office/drawing/2014/main" id="{50675DCB-2A9C-4CFE-B7A7-C9740A6FF83C}"/>
              </a:ext>
            </a:extLst>
          </p:cNvPr>
          <p:cNvSpPr>
            <a:spLocks noGrp="1"/>
          </p:cNvSpPr>
          <p:nvPr>
            <p:ph type="sldNum" sz="quarter" idx="12"/>
          </p:nvPr>
        </p:nvSpPr>
        <p:spPr/>
        <p:txBody>
          <a:bodyPr/>
          <a:lstStyle/>
          <a:p>
            <a:fld id="{D802D9E1-0DDA-174F-9155-A972C397A999}" type="slidenum">
              <a:rPr lang="es-ES_tradnl" smtClean="0"/>
              <a:pPr/>
              <a:t>28</a:t>
            </a:fld>
            <a:endParaRPr lang="es-ES_tradnl" dirty="0"/>
          </a:p>
        </p:txBody>
      </p:sp>
      <p:grpSp>
        <p:nvGrpSpPr>
          <p:cNvPr id="7" name="Group 4">
            <a:extLst>
              <a:ext uri="{FF2B5EF4-FFF2-40B4-BE49-F238E27FC236}">
                <a16:creationId xmlns:a16="http://schemas.microsoft.com/office/drawing/2014/main" id="{940FD17A-AB82-4065-8745-764C9575E679}"/>
              </a:ext>
            </a:extLst>
          </p:cNvPr>
          <p:cNvGrpSpPr>
            <a:grpSpLocks noChangeAspect="1"/>
          </p:cNvGrpSpPr>
          <p:nvPr/>
        </p:nvGrpSpPr>
        <p:grpSpPr bwMode="auto">
          <a:xfrm>
            <a:off x="7129354" y="900000"/>
            <a:ext cx="1573212" cy="993909"/>
            <a:chOff x="1938" y="2658"/>
            <a:chExt cx="2474" cy="1563"/>
          </a:xfrm>
        </p:grpSpPr>
        <p:sp>
          <p:nvSpPr>
            <p:cNvPr id="9" name="AutoShape 3">
              <a:extLst>
                <a:ext uri="{FF2B5EF4-FFF2-40B4-BE49-F238E27FC236}">
                  <a16:creationId xmlns:a16="http://schemas.microsoft.com/office/drawing/2014/main" id="{EF96BB2F-B096-456F-AFEF-B9EF112BC7E0}"/>
                </a:ext>
              </a:extLst>
            </p:cNvPr>
            <p:cNvSpPr>
              <a:spLocks noChangeAspect="1" noChangeArrowheads="1" noTextEdit="1"/>
            </p:cNvSpPr>
            <p:nvPr/>
          </p:nvSpPr>
          <p:spPr bwMode="auto">
            <a:xfrm>
              <a:off x="1938" y="2658"/>
              <a:ext cx="2474" cy="1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s-CO" dirty="0"/>
            </a:p>
          </p:txBody>
        </p:sp>
        <p:sp>
          <p:nvSpPr>
            <p:cNvPr id="10" name="Freeform 5">
              <a:extLst>
                <a:ext uri="{FF2B5EF4-FFF2-40B4-BE49-F238E27FC236}">
                  <a16:creationId xmlns:a16="http://schemas.microsoft.com/office/drawing/2014/main" id="{4DFD64CB-0F85-493B-B226-04169A9037C8}"/>
                </a:ext>
              </a:extLst>
            </p:cNvPr>
            <p:cNvSpPr>
              <a:spLocks noEditPoints="1"/>
            </p:cNvSpPr>
            <p:nvPr/>
          </p:nvSpPr>
          <p:spPr bwMode="auto">
            <a:xfrm>
              <a:off x="2031" y="3407"/>
              <a:ext cx="75" cy="98"/>
            </a:xfrm>
            <a:custGeom>
              <a:avLst/>
              <a:gdLst>
                <a:gd name="T0" fmla="*/ 14 w 91"/>
                <a:gd name="T1" fmla="*/ 80 h 120"/>
                <a:gd name="T2" fmla="*/ 14 w 91"/>
                <a:gd name="T3" fmla="*/ 80 h 120"/>
                <a:gd name="T4" fmla="*/ 19 w 91"/>
                <a:gd name="T5" fmla="*/ 96 h 120"/>
                <a:gd name="T6" fmla="*/ 46 w 91"/>
                <a:gd name="T7" fmla="*/ 107 h 120"/>
                <a:gd name="T8" fmla="*/ 62 w 91"/>
                <a:gd name="T9" fmla="*/ 105 h 120"/>
                <a:gd name="T10" fmla="*/ 76 w 91"/>
                <a:gd name="T11" fmla="*/ 87 h 120"/>
                <a:gd name="T12" fmla="*/ 70 w 91"/>
                <a:gd name="T13" fmla="*/ 74 h 120"/>
                <a:gd name="T14" fmla="*/ 51 w 91"/>
                <a:gd name="T15" fmla="*/ 67 h 120"/>
                <a:gd name="T16" fmla="*/ 36 w 91"/>
                <a:gd name="T17" fmla="*/ 64 h 120"/>
                <a:gd name="T18" fmla="*/ 14 w 91"/>
                <a:gd name="T19" fmla="*/ 56 h 120"/>
                <a:gd name="T20" fmla="*/ 4 w 91"/>
                <a:gd name="T21" fmla="*/ 35 h 120"/>
                <a:gd name="T22" fmla="*/ 14 w 91"/>
                <a:gd name="T23" fmla="*/ 10 h 120"/>
                <a:gd name="T24" fmla="*/ 44 w 91"/>
                <a:gd name="T25" fmla="*/ 0 h 120"/>
                <a:gd name="T26" fmla="*/ 75 w 91"/>
                <a:gd name="T27" fmla="*/ 9 h 120"/>
                <a:gd name="T28" fmla="*/ 87 w 91"/>
                <a:gd name="T29" fmla="*/ 36 h 120"/>
                <a:gd name="T30" fmla="*/ 73 w 91"/>
                <a:gd name="T31" fmla="*/ 36 h 120"/>
                <a:gd name="T32" fmla="*/ 68 w 91"/>
                <a:gd name="T33" fmla="*/ 22 h 120"/>
                <a:gd name="T34" fmla="*/ 44 w 91"/>
                <a:gd name="T35" fmla="*/ 13 h 120"/>
                <a:gd name="T36" fmla="*/ 24 w 91"/>
                <a:gd name="T37" fmla="*/ 19 h 120"/>
                <a:gd name="T38" fmla="*/ 18 w 91"/>
                <a:gd name="T39" fmla="*/ 32 h 120"/>
                <a:gd name="T40" fmla="*/ 25 w 91"/>
                <a:gd name="T41" fmla="*/ 45 h 120"/>
                <a:gd name="T42" fmla="*/ 46 w 91"/>
                <a:gd name="T43" fmla="*/ 51 h 120"/>
                <a:gd name="T44" fmla="*/ 62 w 91"/>
                <a:gd name="T45" fmla="*/ 54 h 120"/>
                <a:gd name="T46" fmla="*/ 80 w 91"/>
                <a:gd name="T47" fmla="*/ 62 h 120"/>
                <a:gd name="T48" fmla="*/ 91 w 91"/>
                <a:gd name="T49" fmla="*/ 85 h 120"/>
                <a:gd name="T50" fmla="*/ 77 w 91"/>
                <a:gd name="T51" fmla="*/ 112 h 120"/>
                <a:gd name="T52" fmla="*/ 45 w 91"/>
                <a:gd name="T53" fmla="*/ 120 h 120"/>
                <a:gd name="T54" fmla="*/ 12 w 91"/>
                <a:gd name="T55" fmla="*/ 109 h 120"/>
                <a:gd name="T56" fmla="*/ 0 w 91"/>
                <a:gd name="T57" fmla="*/ 80 h 120"/>
                <a:gd name="T58" fmla="*/ 14 w 91"/>
                <a:gd name="T59" fmla="*/ 80 h 120"/>
                <a:gd name="T60" fmla="*/ 45 w 91"/>
                <a:gd name="T61" fmla="*/ 0 h 120"/>
                <a:gd name="T62" fmla="*/ 45 w 91"/>
                <a:gd name="T63" fmla="*/ 0 h 120"/>
                <a:gd name="T64" fmla="*/ 45 w 91"/>
                <a:gd name="T65"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1" h="120">
                  <a:moveTo>
                    <a:pt x="14" y="80"/>
                  </a:moveTo>
                  <a:lnTo>
                    <a:pt x="14" y="80"/>
                  </a:lnTo>
                  <a:cubicBezTo>
                    <a:pt x="15" y="86"/>
                    <a:pt x="16" y="92"/>
                    <a:pt x="19" y="96"/>
                  </a:cubicBezTo>
                  <a:cubicBezTo>
                    <a:pt x="24" y="103"/>
                    <a:pt x="33" y="107"/>
                    <a:pt x="46" y="107"/>
                  </a:cubicBezTo>
                  <a:cubicBezTo>
                    <a:pt x="52" y="107"/>
                    <a:pt x="57" y="106"/>
                    <a:pt x="62" y="105"/>
                  </a:cubicBezTo>
                  <a:cubicBezTo>
                    <a:pt x="71" y="101"/>
                    <a:pt x="76" y="96"/>
                    <a:pt x="76" y="87"/>
                  </a:cubicBezTo>
                  <a:cubicBezTo>
                    <a:pt x="76" y="81"/>
                    <a:pt x="74" y="77"/>
                    <a:pt x="70" y="74"/>
                  </a:cubicBezTo>
                  <a:cubicBezTo>
                    <a:pt x="66" y="72"/>
                    <a:pt x="60" y="69"/>
                    <a:pt x="51" y="67"/>
                  </a:cubicBezTo>
                  <a:lnTo>
                    <a:pt x="36" y="64"/>
                  </a:lnTo>
                  <a:cubicBezTo>
                    <a:pt x="26" y="62"/>
                    <a:pt x="19" y="59"/>
                    <a:pt x="14" y="56"/>
                  </a:cubicBezTo>
                  <a:cubicBezTo>
                    <a:pt x="7" y="52"/>
                    <a:pt x="4" y="44"/>
                    <a:pt x="4" y="35"/>
                  </a:cubicBezTo>
                  <a:cubicBezTo>
                    <a:pt x="4" y="25"/>
                    <a:pt x="7" y="16"/>
                    <a:pt x="14" y="10"/>
                  </a:cubicBezTo>
                  <a:cubicBezTo>
                    <a:pt x="21" y="3"/>
                    <a:pt x="31" y="0"/>
                    <a:pt x="44" y="0"/>
                  </a:cubicBezTo>
                  <a:cubicBezTo>
                    <a:pt x="56" y="0"/>
                    <a:pt x="66" y="3"/>
                    <a:pt x="75" y="9"/>
                  </a:cubicBezTo>
                  <a:cubicBezTo>
                    <a:pt x="83" y="14"/>
                    <a:pt x="87" y="24"/>
                    <a:pt x="87" y="36"/>
                  </a:cubicBezTo>
                  <a:lnTo>
                    <a:pt x="73" y="36"/>
                  </a:lnTo>
                  <a:cubicBezTo>
                    <a:pt x="72" y="30"/>
                    <a:pt x="70" y="25"/>
                    <a:pt x="68" y="22"/>
                  </a:cubicBezTo>
                  <a:cubicBezTo>
                    <a:pt x="63" y="16"/>
                    <a:pt x="55" y="13"/>
                    <a:pt x="44" y="13"/>
                  </a:cubicBezTo>
                  <a:cubicBezTo>
                    <a:pt x="35" y="13"/>
                    <a:pt x="28" y="15"/>
                    <a:pt x="24" y="19"/>
                  </a:cubicBezTo>
                  <a:cubicBezTo>
                    <a:pt x="20" y="23"/>
                    <a:pt x="18" y="27"/>
                    <a:pt x="18" y="32"/>
                  </a:cubicBezTo>
                  <a:cubicBezTo>
                    <a:pt x="18" y="38"/>
                    <a:pt x="21" y="42"/>
                    <a:pt x="25" y="45"/>
                  </a:cubicBezTo>
                  <a:cubicBezTo>
                    <a:pt x="28" y="46"/>
                    <a:pt x="35" y="48"/>
                    <a:pt x="46" y="51"/>
                  </a:cubicBezTo>
                  <a:lnTo>
                    <a:pt x="62" y="54"/>
                  </a:lnTo>
                  <a:cubicBezTo>
                    <a:pt x="70" y="56"/>
                    <a:pt x="76" y="59"/>
                    <a:pt x="80" y="62"/>
                  </a:cubicBezTo>
                  <a:cubicBezTo>
                    <a:pt x="87" y="67"/>
                    <a:pt x="91" y="75"/>
                    <a:pt x="91" y="85"/>
                  </a:cubicBezTo>
                  <a:cubicBezTo>
                    <a:pt x="91" y="98"/>
                    <a:pt x="86" y="107"/>
                    <a:pt x="77" y="112"/>
                  </a:cubicBezTo>
                  <a:cubicBezTo>
                    <a:pt x="68" y="117"/>
                    <a:pt x="57" y="120"/>
                    <a:pt x="45" y="120"/>
                  </a:cubicBezTo>
                  <a:cubicBezTo>
                    <a:pt x="31" y="120"/>
                    <a:pt x="20" y="117"/>
                    <a:pt x="12" y="109"/>
                  </a:cubicBezTo>
                  <a:cubicBezTo>
                    <a:pt x="4" y="102"/>
                    <a:pt x="0" y="92"/>
                    <a:pt x="0" y="80"/>
                  </a:cubicBezTo>
                  <a:lnTo>
                    <a:pt x="14" y="80"/>
                  </a:lnTo>
                  <a:close/>
                  <a:moveTo>
                    <a:pt x="45" y="0"/>
                  </a:moveTo>
                  <a:lnTo>
                    <a:pt x="45" y="0"/>
                  </a:lnTo>
                  <a:lnTo>
                    <a:pt x="45"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11" name="Freeform 6">
              <a:extLst>
                <a:ext uri="{FF2B5EF4-FFF2-40B4-BE49-F238E27FC236}">
                  <a16:creationId xmlns:a16="http://schemas.microsoft.com/office/drawing/2014/main" id="{0CA4478D-49BB-4CF2-9C18-FC2C6663D63D}"/>
                </a:ext>
              </a:extLst>
            </p:cNvPr>
            <p:cNvSpPr>
              <a:spLocks noEditPoints="1"/>
            </p:cNvSpPr>
            <p:nvPr/>
          </p:nvSpPr>
          <p:spPr bwMode="auto">
            <a:xfrm>
              <a:off x="2116" y="3433"/>
              <a:ext cx="63" cy="72"/>
            </a:xfrm>
            <a:custGeom>
              <a:avLst/>
              <a:gdLst>
                <a:gd name="T0" fmla="*/ 39 w 78"/>
                <a:gd name="T1" fmla="*/ 77 h 89"/>
                <a:gd name="T2" fmla="*/ 39 w 78"/>
                <a:gd name="T3" fmla="*/ 77 h 89"/>
                <a:gd name="T4" fmla="*/ 58 w 78"/>
                <a:gd name="T5" fmla="*/ 66 h 89"/>
                <a:gd name="T6" fmla="*/ 63 w 78"/>
                <a:gd name="T7" fmla="*/ 43 h 89"/>
                <a:gd name="T8" fmla="*/ 60 w 78"/>
                <a:gd name="T9" fmla="*/ 24 h 89"/>
                <a:gd name="T10" fmla="*/ 39 w 78"/>
                <a:gd name="T11" fmla="*/ 12 h 89"/>
                <a:gd name="T12" fmla="*/ 21 w 78"/>
                <a:gd name="T13" fmla="*/ 22 h 89"/>
                <a:gd name="T14" fmla="*/ 15 w 78"/>
                <a:gd name="T15" fmla="*/ 46 h 89"/>
                <a:gd name="T16" fmla="*/ 21 w 78"/>
                <a:gd name="T17" fmla="*/ 68 h 89"/>
                <a:gd name="T18" fmla="*/ 39 w 78"/>
                <a:gd name="T19" fmla="*/ 77 h 89"/>
                <a:gd name="T20" fmla="*/ 39 w 78"/>
                <a:gd name="T21" fmla="*/ 77 h 89"/>
                <a:gd name="T22" fmla="*/ 40 w 78"/>
                <a:gd name="T23" fmla="*/ 0 h 89"/>
                <a:gd name="T24" fmla="*/ 40 w 78"/>
                <a:gd name="T25" fmla="*/ 0 h 89"/>
                <a:gd name="T26" fmla="*/ 67 w 78"/>
                <a:gd name="T27" fmla="*/ 11 h 89"/>
                <a:gd name="T28" fmla="*/ 78 w 78"/>
                <a:gd name="T29" fmla="*/ 42 h 89"/>
                <a:gd name="T30" fmla="*/ 68 w 78"/>
                <a:gd name="T31" fmla="*/ 76 h 89"/>
                <a:gd name="T32" fmla="*/ 38 w 78"/>
                <a:gd name="T33" fmla="*/ 89 h 89"/>
                <a:gd name="T34" fmla="*/ 10 w 78"/>
                <a:gd name="T35" fmla="*/ 77 h 89"/>
                <a:gd name="T36" fmla="*/ 0 w 78"/>
                <a:gd name="T37" fmla="*/ 46 h 89"/>
                <a:gd name="T38" fmla="*/ 11 w 78"/>
                <a:gd name="T39" fmla="*/ 13 h 89"/>
                <a:gd name="T40" fmla="*/ 40 w 78"/>
                <a:gd name="T41" fmla="*/ 0 h 89"/>
                <a:gd name="T42" fmla="*/ 40 w 78"/>
                <a:gd name="T43" fmla="*/ 0 h 89"/>
                <a:gd name="T44" fmla="*/ 39 w 78"/>
                <a:gd name="T45" fmla="*/ 1 h 89"/>
                <a:gd name="T46" fmla="*/ 39 w 78"/>
                <a:gd name="T47" fmla="*/ 1 h 89"/>
                <a:gd name="T48" fmla="*/ 39 w 78"/>
                <a:gd name="T49" fmla="*/ 1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8" h="89">
                  <a:moveTo>
                    <a:pt x="39" y="77"/>
                  </a:moveTo>
                  <a:lnTo>
                    <a:pt x="39" y="77"/>
                  </a:lnTo>
                  <a:cubicBezTo>
                    <a:pt x="48" y="77"/>
                    <a:pt x="55" y="73"/>
                    <a:pt x="58" y="66"/>
                  </a:cubicBezTo>
                  <a:cubicBezTo>
                    <a:pt x="62" y="59"/>
                    <a:pt x="63" y="51"/>
                    <a:pt x="63" y="43"/>
                  </a:cubicBezTo>
                  <a:cubicBezTo>
                    <a:pt x="63" y="35"/>
                    <a:pt x="62" y="29"/>
                    <a:pt x="60" y="24"/>
                  </a:cubicBezTo>
                  <a:cubicBezTo>
                    <a:pt x="56" y="16"/>
                    <a:pt x="49" y="12"/>
                    <a:pt x="39" y="12"/>
                  </a:cubicBezTo>
                  <a:cubicBezTo>
                    <a:pt x="31" y="12"/>
                    <a:pt x="24" y="16"/>
                    <a:pt x="21" y="22"/>
                  </a:cubicBezTo>
                  <a:cubicBezTo>
                    <a:pt x="17" y="29"/>
                    <a:pt x="15" y="37"/>
                    <a:pt x="15" y="46"/>
                  </a:cubicBezTo>
                  <a:cubicBezTo>
                    <a:pt x="15" y="55"/>
                    <a:pt x="17" y="62"/>
                    <a:pt x="21" y="68"/>
                  </a:cubicBezTo>
                  <a:cubicBezTo>
                    <a:pt x="24" y="74"/>
                    <a:pt x="31" y="77"/>
                    <a:pt x="39" y="77"/>
                  </a:cubicBezTo>
                  <a:lnTo>
                    <a:pt x="39" y="77"/>
                  </a:lnTo>
                  <a:close/>
                  <a:moveTo>
                    <a:pt x="40" y="0"/>
                  </a:moveTo>
                  <a:lnTo>
                    <a:pt x="40" y="0"/>
                  </a:lnTo>
                  <a:cubicBezTo>
                    <a:pt x="50" y="0"/>
                    <a:pt x="59" y="4"/>
                    <a:pt x="67" y="11"/>
                  </a:cubicBezTo>
                  <a:cubicBezTo>
                    <a:pt x="74" y="18"/>
                    <a:pt x="78" y="29"/>
                    <a:pt x="78" y="42"/>
                  </a:cubicBezTo>
                  <a:cubicBezTo>
                    <a:pt x="78" y="56"/>
                    <a:pt x="75" y="67"/>
                    <a:pt x="68" y="76"/>
                  </a:cubicBezTo>
                  <a:cubicBezTo>
                    <a:pt x="62" y="84"/>
                    <a:pt x="51" y="89"/>
                    <a:pt x="38" y="89"/>
                  </a:cubicBezTo>
                  <a:cubicBezTo>
                    <a:pt x="26" y="89"/>
                    <a:pt x="17" y="85"/>
                    <a:pt x="10" y="77"/>
                  </a:cubicBezTo>
                  <a:cubicBezTo>
                    <a:pt x="4" y="70"/>
                    <a:pt x="0" y="59"/>
                    <a:pt x="0" y="46"/>
                  </a:cubicBezTo>
                  <a:cubicBezTo>
                    <a:pt x="0" y="32"/>
                    <a:pt x="4" y="21"/>
                    <a:pt x="11" y="13"/>
                  </a:cubicBezTo>
                  <a:cubicBezTo>
                    <a:pt x="18" y="4"/>
                    <a:pt x="28" y="0"/>
                    <a:pt x="40" y="0"/>
                  </a:cubicBezTo>
                  <a:lnTo>
                    <a:pt x="40" y="0"/>
                  </a:lnTo>
                  <a:close/>
                  <a:moveTo>
                    <a:pt x="39" y="1"/>
                  </a:moveTo>
                  <a:lnTo>
                    <a:pt x="39" y="1"/>
                  </a:lnTo>
                  <a:lnTo>
                    <a:pt x="39" y="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12" name="Freeform 7">
              <a:extLst>
                <a:ext uri="{FF2B5EF4-FFF2-40B4-BE49-F238E27FC236}">
                  <a16:creationId xmlns:a16="http://schemas.microsoft.com/office/drawing/2014/main" id="{4BA3485C-1A81-470D-9CE4-92B287DBC2DE}"/>
                </a:ext>
              </a:extLst>
            </p:cNvPr>
            <p:cNvSpPr>
              <a:spLocks noEditPoints="1"/>
            </p:cNvSpPr>
            <p:nvPr/>
          </p:nvSpPr>
          <p:spPr bwMode="auto">
            <a:xfrm>
              <a:off x="2188" y="3433"/>
              <a:ext cx="59" cy="72"/>
            </a:xfrm>
            <a:custGeom>
              <a:avLst/>
              <a:gdLst>
                <a:gd name="T0" fmla="*/ 38 w 72"/>
                <a:gd name="T1" fmla="*/ 0 h 88"/>
                <a:gd name="T2" fmla="*/ 38 w 72"/>
                <a:gd name="T3" fmla="*/ 0 h 88"/>
                <a:gd name="T4" fmla="*/ 61 w 72"/>
                <a:gd name="T5" fmla="*/ 7 h 88"/>
                <a:gd name="T6" fmla="*/ 72 w 72"/>
                <a:gd name="T7" fmla="*/ 31 h 88"/>
                <a:gd name="T8" fmla="*/ 58 w 72"/>
                <a:gd name="T9" fmla="*/ 31 h 88"/>
                <a:gd name="T10" fmla="*/ 52 w 72"/>
                <a:gd name="T11" fmla="*/ 18 h 88"/>
                <a:gd name="T12" fmla="*/ 38 w 72"/>
                <a:gd name="T13" fmla="*/ 13 h 88"/>
                <a:gd name="T14" fmla="*/ 19 w 72"/>
                <a:gd name="T15" fmla="*/ 26 h 88"/>
                <a:gd name="T16" fmla="*/ 15 w 72"/>
                <a:gd name="T17" fmla="*/ 47 h 88"/>
                <a:gd name="T18" fmla="*/ 21 w 72"/>
                <a:gd name="T19" fmla="*/ 68 h 88"/>
                <a:gd name="T20" fmla="*/ 37 w 72"/>
                <a:gd name="T21" fmla="*/ 76 h 88"/>
                <a:gd name="T22" fmla="*/ 51 w 72"/>
                <a:gd name="T23" fmla="*/ 71 h 88"/>
                <a:gd name="T24" fmla="*/ 58 w 72"/>
                <a:gd name="T25" fmla="*/ 56 h 88"/>
                <a:gd name="T26" fmla="*/ 72 w 72"/>
                <a:gd name="T27" fmla="*/ 56 h 88"/>
                <a:gd name="T28" fmla="*/ 60 w 72"/>
                <a:gd name="T29" fmla="*/ 81 h 88"/>
                <a:gd name="T30" fmla="*/ 36 w 72"/>
                <a:gd name="T31" fmla="*/ 88 h 88"/>
                <a:gd name="T32" fmla="*/ 10 w 72"/>
                <a:gd name="T33" fmla="*/ 76 h 88"/>
                <a:gd name="T34" fmla="*/ 0 w 72"/>
                <a:gd name="T35" fmla="*/ 47 h 88"/>
                <a:gd name="T36" fmla="*/ 11 w 72"/>
                <a:gd name="T37" fmla="*/ 12 h 88"/>
                <a:gd name="T38" fmla="*/ 38 w 72"/>
                <a:gd name="T39" fmla="*/ 0 h 88"/>
                <a:gd name="T40" fmla="*/ 38 w 72"/>
                <a:gd name="T41" fmla="*/ 0 h 88"/>
                <a:gd name="T42" fmla="*/ 36 w 72"/>
                <a:gd name="T43" fmla="*/ 1 h 88"/>
                <a:gd name="T44" fmla="*/ 36 w 72"/>
                <a:gd name="T45" fmla="*/ 1 h 88"/>
                <a:gd name="T46" fmla="*/ 36 w 72"/>
                <a:gd name="T47" fmla="*/ 1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2" h="88">
                  <a:moveTo>
                    <a:pt x="38" y="0"/>
                  </a:moveTo>
                  <a:lnTo>
                    <a:pt x="38" y="0"/>
                  </a:lnTo>
                  <a:cubicBezTo>
                    <a:pt x="47" y="0"/>
                    <a:pt x="55" y="3"/>
                    <a:pt x="61" y="7"/>
                  </a:cubicBezTo>
                  <a:cubicBezTo>
                    <a:pt x="67" y="12"/>
                    <a:pt x="70" y="19"/>
                    <a:pt x="72" y="31"/>
                  </a:cubicBezTo>
                  <a:lnTo>
                    <a:pt x="58" y="31"/>
                  </a:lnTo>
                  <a:cubicBezTo>
                    <a:pt x="57" y="25"/>
                    <a:pt x="55" y="21"/>
                    <a:pt x="52" y="18"/>
                  </a:cubicBezTo>
                  <a:cubicBezTo>
                    <a:pt x="49" y="14"/>
                    <a:pt x="45" y="13"/>
                    <a:pt x="38" y="13"/>
                  </a:cubicBezTo>
                  <a:cubicBezTo>
                    <a:pt x="29" y="13"/>
                    <a:pt x="23" y="17"/>
                    <a:pt x="19" y="26"/>
                  </a:cubicBezTo>
                  <a:cubicBezTo>
                    <a:pt x="16" y="31"/>
                    <a:pt x="15" y="38"/>
                    <a:pt x="15" y="47"/>
                  </a:cubicBezTo>
                  <a:cubicBezTo>
                    <a:pt x="15" y="55"/>
                    <a:pt x="17" y="62"/>
                    <a:pt x="21" y="68"/>
                  </a:cubicBezTo>
                  <a:cubicBezTo>
                    <a:pt x="24" y="73"/>
                    <a:pt x="30" y="76"/>
                    <a:pt x="37" y="76"/>
                  </a:cubicBezTo>
                  <a:cubicBezTo>
                    <a:pt x="43" y="76"/>
                    <a:pt x="48" y="75"/>
                    <a:pt x="51" y="71"/>
                  </a:cubicBezTo>
                  <a:cubicBezTo>
                    <a:pt x="54" y="67"/>
                    <a:pt x="57" y="63"/>
                    <a:pt x="58" y="56"/>
                  </a:cubicBezTo>
                  <a:lnTo>
                    <a:pt x="72" y="56"/>
                  </a:lnTo>
                  <a:cubicBezTo>
                    <a:pt x="70" y="67"/>
                    <a:pt x="66" y="75"/>
                    <a:pt x="60" y="81"/>
                  </a:cubicBezTo>
                  <a:cubicBezTo>
                    <a:pt x="54" y="86"/>
                    <a:pt x="46" y="88"/>
                    <a:pt x="36" y="88"/>
                  </a:cubicBezTo>
                  <a:cubicBezTo>
                    <a:pt x="25" y="88"/>
                    <a:pt x="17" y="84"/>
                    <a:pt x="10" y="76"/>
                  </a:cubicBezTo>
                  <a:cubicBezTo>
                    <a:pt x="4" y="68"/>
                    <a:pt x="0" y="58"/>
                    <a:pt x="0" y="47"/>
                  </a:cubicBezTo>
                  <a:cubicBezTo>
                    <a:pt x="0" y="32"/>
                    <a:pt x="4" y="21"/>
                    <a:pt x="11" y="12"/>
                  </a:cubicBezTo>
                  <a:cubicBezTo>
                    <a:pt x="18" y="4"/>
                    <a:pt x="27" y="0"/>
                    <a:pt x="38" y="0"/>
                  </a:cubicBezTo>
                  <a:lnTo>
                    <a:pt x="38" y="0"/>
                  </a:lnTo>
                  <a:close/>
                  <a:moveTo>
                    <a:pt x="36" y="1"/>
                  </a:moveTo>
                  <a:lnTo>
                    <a:pt x="36" y="1"/>
                  </a:lnTo>
                  <a:lnTo>
                    <a:pt x="36" y="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13" name="Freeform 8">
              <a:extLst>
                <a:ext uri="{FF2B5EF4-FFF2-40B4-BE49-F238E27FC236}">
                  <a16:creationId xmlns:a16="http://schemas.microsoft.com/office/drawing/2014/main" id="{9C98FE0E-950D-4823-92B6-2BAC792644E0}"/>
                </a:ext>
              </a:extLst>
            </p:cNvPr>
            <p:cNvSpPr>
              <a:spLocks noEditPoints="1"/>
            </p:cNvSpPr>
            <p:nvPr/>
          </p:nvSpPr>
          <p:spPr bwMode="auto">
            <a:xfrm>
              <a:off x="2259" y="3410"/>
              <a:ext cx="11" cy="93"/>
            </a:xfrm>
            <a:custGeom>
              <a:avLst/>
              <a:gdLst>
                <a:gd name="T0" fmla="*/ 0 w 14"/>
                <a:gd name="T1" fmla="*/ 31 h 114"/>
                <a:gd name="T2" fmla="*/ 0 w 14"/>
                <a:gd name="T3" fmla="*/ 31 h 114"/>
                <a:gd name="T4" fmla="*/ 14 w 14"/>
                <a:gd name="T5" fmla="*/ 31 h 114"/>
                <a:gd name="T6" fmla="*/ 14 w 14"/>
                <a:gd name="T7" fmla="*/ 114 h 114"/>
                <a:gd name="T8" fmla="*/ 0 w 14"/>
                <a:gd name="T9" fmla="*/ 114 h 114"/>
                <a:gd name="T10" fmla="*/ 0 w 14"/>
                <a:gd name="T11" fmla="*/ 31 h 114"/>
                <a:gd name="T12" fmla="*/ 0 w 14"/>
                <a:gd name="T13" fmla="*/ 0 h 114"/>
                <a:gd name="T14" fmla="*/ 0 w 14"/>
                <a:gd name="T15" fmla="*/ 0 h 114"/>
                <a:gd name="T16" fmla="*/ 14 w 14"/>
                <a:gd name="T17" fmla="*/ 0 h 114"/>
                <a:gd name="T18" fmla="*/ 14 w 14"/>
                <a:gd name="T19" fmla="*/ 16 h 114"/>
                <a:gd name="T20" fmla="*/ 0 w 14"/>
                <a:gd name="T21" fmla="*/ 16 h 114"/>
                <a:gd name="T22" fmla="*/ 0 w 14"/>
                <a:gd name="T2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 h="114">
                  <a:moveTo>
                    <a:pt x="0" y="31"/>
                  </a:moveTo>
                  <a:lnTo>
                    <a:pt x="0" y="31"/>
                  </a:lnTo>
                  <a:lnTo>
                    <a:pt x="14" y="31"/>
                  </a:lnTo>
                  <a:lnTo>
                    <a:pt x="14" y="114"/>
                  </a:lnTo>
                  <a:lnTo>
                    <a:pt x="0" y="114"/>
                  </a:lnTo>
                  <a:lnTo>
                    <a:pt x="0" y="31"/>
                  </a:lnTo>
                  <a:close/>
                  <a:moveTo>
                    <a:pt x="0" y="0"/>
                  </a:moveTo>
                  <a:lnTo>
                    <a:pt x="0" y="0"/>
                  </a:lnTo>
                  <a:lnTo>
                    <a:pt x="14" y="0"/>
                  </a:lnTo>
                  <a:lnTo>
                    <a:pt x="14" y="16"/>
                  </a:lnTo>
                  <a:lnTo>
                    <a:pt x="0" y="16"/>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14" name="Freeform 9">
              <a:extLst>
                <a:ext uri="{FF2B5EF4-FFF2-40B4-BE49-F238E27FC236}">
                  <a16:creationId xmlns:a16="http://schemas.microsoft.com/office/drawing/2014/main" id="{771B5756-7FEA-4027-81D9-BAEF6548F87F}"/>
                </a:ext>
              </a:extLst>
            </p:cNvPr>
            <p:cNvSpPr>
              <a:spLocks noEditPoints="1"/>
            </p:cNvSpPr>
            <p:nvPr/>
          </p:nvSpPr>
          <p:spPr bwMode="auto">
            <a:xfrm>
              <a:off x="2283" y="3433"/>
              <a:ext cx="63" cy="72"/>
            </a:xfrm>
            <a:custGeom>
              <a:avLst/>
              <a:gdLst>
                <a:gd name="T0" fmla="*/ 39 w 77"/>
                <a:gd name="T1" fmla="*/ 77 h 89"/>
                <a:gd name="T2" fmla="*/ 39 w 77"/>
                <a:gd name="T3" fmla="*/ 77 h 89"/>
                <a:gd name="T4" fmla="*/ 58 w 77"/>
                <a:gd name="T5" fmla="*/ 66 h 89"/>
                <a:gd name="T6" fmla="*/ 63 w 77"/>
                <a:gd name="T7" fmla="*/ 43 h 89"/>
                <a:gd name="T8" fmla="*/ 59 w 77"/>
                <a:gd name="T9" fmla="*/ 24 h 89"/>
                <a:gd name="T10" fmla="*/ 39 w 77"/>
                <a:gd name="T11" fmla="*/ 12 h 89"/>
                <a:gd name="T12" fmla="*/ 20 w 77"/>
                <a:gd name="T13" fmla="*/ 22 h 89"/>
                <a:gd name="T14" fmla="*/ 14 w 77"/>
                <a:gd name="T15" fmla="*/ 46 h 89"/>
                <a:gd name="T16" fmla="*/ 20 w 77"/>
                <a:gd name="T17" fmla="*/ 68 h 89"/>
                <a:gd name="T18" fmla="*/ 39 w 77"/>
                <a:gd name="T19" fmla="*/ 77 h 89"/>
                <a:gd name="T20" fmla="*/ 39 w 77"/>
                <a:gd name="T21" fmla="*/ 77 h 89"/>
                <a:gd name="T22" fmla="*/ 39 w 77"/>
                <a:gd name="T23" fmla="*/ 0 h 89"/>
                <a:gd name="T24" fmla="*/ 39 w 77"/>
                <a:gd name="T25" fmla="*/ 0 h 89"/>
                <a:gd name="T26" fmla="*/ 66 w 77"/>
                <a:gd name="T27" fmla="*/ 11 h 89"/>
                <a:gd name="T28" fmla="*/ 77 w 77"/>
                <a:gd name="T29" fmla="*/ 42 h 89"/>
                <a:gd name="T30" fmla="*/ 68 w 77"/>
                <a:gd name="T31" fmla="*/ 76 h 89"/>
                <a:gd name="T32" fmla="*/ 37 w 77"/>
                <a:gd name="T33" fmla="*/ 89 h 89"/>
                <a:gd name="T34" fmla="*/ 10 w 77"/>
                <a:gd name="T35" fmla="*/ 77 h 89"/>
                <a:gd name="T36" fmla="*/ 0 w 77"/>
                <a:gd name="T37" fmla="*/ 46 h 89"/>
                <a:gd name="T38" fmla="*/ 11 w 77"/>
                <a:gd name="T39" fmla="*/ 13 h 89"/>
                <a:gd name="T40" fmla="*/ 39 w 77"/>
                <a:gd name="T41" fmla="*/ 0 h 89"/>
                <a:gd name="T42" fmla="*/ 39 w 77"/>
                <a:gd name="T43" fmla="*/ 0 h 89"/>
                <a:gd name="T44" fmla="*/ 39 w 77"/>
                <a:gd name="T45" fmla="*/ 1 h 89"/>
                <a:gd name="T46" fmla="*/ 39 w 77"/>
                <a:gd name="T47" fmla="*/ 1 h 89"/>
                <a:gd name="T48" fmla="*/ 39 w 77"/>
                <a:gd name="T49" fmla="*/ 1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7" h="89">
                  <a:moveTo>
                    <a:pt x="39" y="77"/>
                  </a:moveTo>
                  <a:lnTo>
                    <a:pt x="39" y="77"/>
                  </a:lnTo>
                  <a:cubicBezTo>
                    <a:pt x="48" y="77"/>
                    <a:pt x="54" y="73"/>
                    <a:pt x="58" y="66"/>
                  </a:cubicBezTo>
                  <a:cubicBezTo>
                    <a:pt x="61" y="59"/>
                    <a:pt x="63" y="51"/>
                    <a:pt x="63" y="43"/>
                  </a:cubicBezTo>
                  <a:cubicBezTo>
                    <a:pt x="63" y="35"/>
                    <a:pt x="62" y="29"/>
                    <a:pt x="59" y="24"/>
                  </a:cubicBezTo>
                  <a:cubicBezTo>
                    <a:pt x="55" y="16"/>
                    <a:pt x="48" y="12"/>
                    <a:pt x="39" y="12"/>
                  </a:cubicBezTo>
                  <a:cubicBezTo>
                    <a:pt x="30" y="12"/>
                    <a:pt x="24" y="16"/>
                    <a:pt x="20" y="22"/>
                  </a:cubicBezTo>
                  <a:cubicBezTo>
                    <a:pt x="16" y="29"/>
                    <a:pt x="14" y="37"/>
                    <a:pt x="14" y="46"/>
                  </a:cubicBezTo>
                  <a:cubicBezTo>
                    <a:pt x="14" y="55"/>
                    <a:pt x="16" y="62"/>
                    <a:pt x="20" y="68"/>
                  </a:cubicBezTo>
                  <a:cubicBezTo>
                    <a:pt x="24" y="74"/>
                    <a:pt x="30" y="77"/>
                    <a:pt x="39" y="77"/>
                  </a:cubicBezTo>
                  <a:lnTo>
                    <a:pt x="39" y="77"/>
                  </a:lnTo>
                  <a:close/>
                  <a:moveTo>
                    <a:pt x="39" y="0"/>
                  </a:moveTo>
                  <a:lnTo>
                    <a:pt x="39" y="0"/>
                  </a:lnTo>
                  <a:cubicBezTo>
                    <a:pt x="50" y="0"/>
                    <a:pt x="59" y="4"/>
                    <a:pt x="66" y="11"/>
                  </a:cubicBezTo>
                  <a:cubicBezTo>
                    <a:pt x="74" y="18"/>
                    <a:pt x="77" y="29"/>
                    <a:pt x="77" y="42"/>
                  </a:cubicBezTo>
                  <a:cubicBezTo>
                    <a:pt x="77" y="56"/>
                    <a:pt x="74" y="67"/>
                    <a:pt x="68" y="76"/>
                  </a:cubicBezTo>
                  <a:cubicBezTo>
                    <a:pt x="61" y="84"/>
                    <a:pt x="51" y="89"/>
                    <a:pt x="37" y="89"/>
                  </a:cubicBezTo>
                  <a:cubicBezTo>
                    <a:pt x="26" y="89"/>
                    <a:pt x="17" y="85"/>
                    <a:pt x="10" y="77"/>
                  </a:cubicBezTo>
                  <a:cubicBezTo>
                    <a:pt x="3" y="70"/>
                    <a:pt x="0" y="59"/>
                    <a:pt x="0" y="46"/>
                  </a:cubicBezTo>
                  <a:cubicBezTo>
                    <a:pt x="0" y="32"/>
                    <a:pt x="3" y="21"/>
                    <a:pt x="11" y="13"/>
                  </a:cubicBezTo>
                  <a:cubicBezTo>
                    <a:pt x="18" y="4"/>
                    <a:pt x="27" y="0"/>
                    <a:pt x="39" y="0"/>
                  </a:cubicBezTo>
                  <a:lnTo>
                    <a:pt x="39" y="0"/>
                  </a:lnTo>
                  <a:close/>
                  <a:moveTo>
                    <a:pt x="39" y="1"/>
                  </a:moveTo>
                  <a:lnTo>
                    <a:pt x="39" y="1"/>
                  </a:lnTo>
                  <a:lnTo>
                    <a:pt x="39" y="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15" name="Freeform 10">
              <a:extLst>
                <a:ext uri="{FF2B5EF4-FFF2-40B4-BE49-F238E27FC236}">
                  <a16:creationId xmlns:a16="http://schemas.microsoft.com/office/drawing/2014/main" id="{A57E00EB-824C-438E-B985-EC77059E7DCD}"/>
                </a:ext>
              </a:extLst>
            </p:cNvPr>
            <p:cNvSpPr>
              <a:spLocks/>
            </p:cNvSpPr>
            <p:nvPr/>
          </p:nvSpPr>
          <p:spPr bwMode="auto">
            <a:xfrm>
              <a:off x="2107" y="2961"/>
              <a:ext cx="162" cy="161"/>
            </a:xfrm>
            <a:custGeom>
              <a:avLst/>
              <a:gdLst>
                <a:gd name="T0" fmla="*/ 163 w 198"/>
                <a:gd name="T1" fmla="*/ 35 h 197"/>
                <a:gd name="T2" fmla="*/ 163 w 198"/>
                <a:gd name="T3" fmla="*/ 35 h 197"/>
                <a:gd name="T4" fmla="*/ 163 w 198"/>
                <a:gd name="T5" fmla="*/ 162 h 197"/>
                <a:gd name="T6" fmla="*/ 36 w 198"/>
                <a:gd name="T7" fmla="*/ 162 h 197"/>
                <a:gd name="T8" fmla="*/ 36 w 198"/>
                <a:gd name="T9" fmla="*/ 35 h 197"/>
                <a:gd name="T10" fmla="*/ 163 w 198"/>
                <a:gd name="T11" fmla="*/ 35 h 197"/>
              </a:gdLst>
              <a:ahLst/>
              <a:cxnLst>
                <a:cxn ang="0">
                  <a:pos x="T0" y="T1"/>
                </a:cxn>
                <a:cxn ang="0">
                  <a:pos x="T2" y="T3"/>
                </a:cxn>
                <a:cxn ang="0">
                  <a:pos x="T4" y="T5"/>
                </a:cxn>
                <a:cxn ang="0">
                  <a:pos x="T6" y="T7"/>
                </a:cxn>
                <a:cxn ang="0">
                  <a:pos x="T8" y="T9"/>
                </a:cxn>
                <a:cxn ang="0">
                  <a:pos x="T10" y="T11"/>
                </a:cxn>
              </a:cxnLst>
              <a:rect l="0" t="0" r="r" b="b"/>
              <a:pathLst>
                <a:path w="198" h="197">
                  <a:moveTo>
                    <a:pt x="163" y="35"/>
                  </a:moveTo>
                  <a:lnTo>
                    <a:pt x="163" y="35"/>
                  </a:lnTo>
                  <a:cubicBezTo>
                    <a:pt x="198" y="70"/>
                    <a:pt x="198" y="127"/>
                    <a:pt x="163" y="162"/>
                  </a:cubicBezTo>
                  <a:cubicBezTo>
                    <a:pt x="128" y="197"/>
                    <a:pt x="71" y="197"/>
                    <a:pt x="36" y="162"/>
                  </a:cubicBezTo>
                  <a:cubicBezTo>
                    <a:pt x="0" y="127"/>
                    <a:pt x="0" y="70"/>
                    <a:pt x="36" y="35"/>
                  </a:cubicBezTo>
                  <a:cubicBezTo>
                    <a:pt x="71" y="0"/>
                    <a:pt x="128" y="0"/>
                    <a:pt x="163" y="35"/>
                  </a:cubicBezTo>
                  <a:close/>
                </a:path>
              </a:pathLst>
            </a:custGeom>
            <a:solidFill>
              <a:srgbClr val="FFFFFF"/>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16" name="Freeform 11">
              <a:extLst>
                <a:ext uri="{FF2B5EF4-FFF2-40B4-BE49-F238E27FC236}">
                  <a16:creationId xmlns:a16="http://schemas.microsoft.com/office/drawing/2014/main" id="{411BBA6E-93CA-43AD-BBA0-B26F62BD895E}"/>
                </a:ext>
              </a:extLst>
            </p:cNvPr>
            <p:cNvSpPr>
              <a:spLocks/>
            </p:cNvSpPr>
            <p:nvPr/>
          </p:nvSpPr>
          <p:spPr bwMode="auto">
            <a:xfrm>
              <a:off x="2107" y="2961"/>
              <a:ext cx="162" cy="161"/>
            </a:xfrm>
            <a:custGeom>
              <a:avLst/>
              <a:gdLst>
                <a:gd name="T0" fmla="*/ 163 w 198"/>
                <a:gd name="T1" fmla="*/ 35 h 197"/>
                <a:gd name="T2" fmla="*/ 163 w 198"/>
                <a:gd name="T3" fmla="*/ 35 h 197"/>
                <a:gd name="T4" fmla="*/ 163 w 198"/>
                <a:gd name="T5" fmla="*/ 162 h 197"/>
                <a:gd name="T6" fmla="*/ 36 w 198"/>
                <a:gd name="T7" fmla="*/ 162 h 197"/>
                <a:gd name="T8" fmla="*/ 36 w 198"/>
                <a:gd name="T9" fmla="*/ 35 h 197"/>
                <a:gd name="T10" fmla="*/ 163 w 198"/>
                <a:gd name="T11" fmla="*/ 35 h 197"/>
              </a:gdLst>
              <a:ahLst/>
              <a:cxnLst>
                <a:cxn ang="0">
                  <a:pos x="T0" y="T1"/>
                </a:cxn>
                <a:cxn ang="0">
                  <a:pos x="T2" y="T3"/>
                </a:cxn>
                <a:cxn ang="0">
                  <a:pos x="T4" y="T5"/>
                </a:cxn>
                <a:cxn ang="0">
                  <a:pos x="T6" y="T7"/>
                </a:cxn>
                <a:cxn ang="0">
                  <a:pos x="T8" y="T9"/>
                </a:cxn>
                <a:cxn ang="0">
                  <a:pos x="T10" y="T11"/>
                </a:cxn>
              </a:cxnLst>
              <a:rect l="0" t="0" r="r" b="b"/>
              <a:pathLst>
                <a:path w="198" h="197">
                  <a:moveTo>
                    <a:pt x="163" y="35"/>
                  </a:moveTo>
                  <a:lnTo>
                    <a:pt x="163" y="35"/>
                  </a:lnTo>
                  <a:cubicBezTo>
                    <a:pt x="198" y="70"/>
                    <a:pt x="198" y="127"/>
                    <a:pt x="163" y="162"/>
                  </a:cubicBezTo>
                  <a:cubicBezTo>
                    <a:pt x="128" y="197"/>
                    <a:pt x="71" y="197"/>
                    <a:pt x="36" y="162"/>
                  </a:cubicBezTo>
                  <a:cubicBezTo>
                    <a:pt x="0" y="127"/>
                    <a:pt x="0" y="70"/>
                    <a:pt x="36" y="35"/>
                  </a:cubicBezTo>
                  <a:cubicBezTo>
                    <a:pt x="71" y="0"/>
                    <a:pt x="128" y="0"/>
                    <a:pt x="163" y="35"/>
                  </a:cubicBezTo>
                  <a:close/>
                </a:path>
              </a:pathLst>
            </a:custGeom>
            <a:noFill/>
            <a:ln w="17463"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a:p>
          </p:txBody>
        </p:sp>
        <p:sp>
          <p:nvSpPr>
            <p:cNvPr id="17" name="Freeform 12">
              <a:extLst>
                <a:ext uri="{FF2B5EF4-FFF2-40B4-BE49-F238E27FC236}">
                  <a16:creationId xmlns:a16="http://schemas.microsoft.com/office/drawing/2014/main" id="{BD83E7E0-B1A0-47BC-938B-FC0FFEB90E5E}"/>
                </a:ext>
              </a:extLst>
            </p:cNvPr>
            <p:cNvSpPr>
              <a:spLocks/>
            </p:cNvSpPr>
            <p:nvPr/>
          </p:nvSpPr>
          <p:spPr bwMode="auto">
            <a:xfrm>
              <a:off x="2194" y="3116"/>
              <a:ext cx="0" cy="109"/>
            </a:xfrm>
            <a:custGeom>
              <a:avLst/>
              <a:gdLst>
                <a:gd name="T0" fmla="*/ 0 h 134"/>
                <a:gd name="T1" fmla="*/ 0 h 134"/>
                <a:gd name="T2" fmla="*/ 134 h 134"/>
              </a:gdLst>
              <a:ahLst/>
              <a:cxnLst>
                <a:cxn ang="0">
                  <a:pos x="0" y="T0"/>
                </a:cxn>
                <a:cxn ang="0">
                  <a:pos x="0" y="T1"/>
                </a:cxn>
                <a:cxn ang="0">
                  <a:pos x="0" y="T2"/>
                </a:cxn>
              </a:cxnLst>
              <a:rect l="0" t="0" r="r" b="b"/>
              <a:pathLst>
                <a:path h="134">
                  <a:moveTo>
                    <a:pt x="0" y="0"/>
                  </a:moveTo>
                  <a:lnTo>
                    <a:pt x="0" y="0"/>
                  </a:lnTo>
                  <a:lnTo>
                    <a:pt x="0" y="134"/>
                  </a:lnTo>
                </a:path>
              </a:pathLst>
            </a:custGeom>
            <a:noFill/>
            <a:ln w="17463" cap="flat">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a:p>
          </p:txBody>
        </p:sp>
        <p:sp>
          <p:nvSpPr>
            <p:cNvPr id="18" name="Freeform 13">
              <a:extLst>
                <a:ext uri="{FF2B5EF4-FFF2-40B4-BE49-F238E27FC236}">
                  <a16:creationId xmlns:a16="http://schemas.microsoft.com/office/drawing/2014/main" id="{53D4FB97-1BB5-4F7B-9A88-D0BD3954FEBC}"/>
                </a:ext>
              </a:extLst>
            </p:cNvPr>
            <p:cNvSpPr>
              <a:spLocks/>
            </p:cNvSpPr>
            <p:nvPr/>
          </p:nvSpPr>
          <p:spPr bwMode="auto">
            <a:xfrm>
              <a:off x="2107" y="3225"/>
              <a:ext cx="81" cy="148"/>
            </a:xfrm>
            <a:custGeom>
              <a:avLst/>
              <a:gdLst>
                <a:gd name="T0" fmla="*/ 100 w 100"/>
                <a:gd name="T1" fmla="*/ 0 h 180"/>
                <a:gd name="T2" fmla="*/ 100 w 100"/>
                <a:gd name="T3" fmla="*/ 0 h 180"/>
                <a:gd name="T4" fmla="*/ 0 w 100"/>
                <a:gd name="T5" fmla="*/ 180 h 180"/>
              </a:gdLst>
              <a:ahLst/>
              <a:cxnLst>
                <a:cxn ang="0">
                  <a:pos x="T0" y="T1"/>
                </a:cxn>
                <a:cxn ang="0">
                  <a:pos x="T2" y="T3"/>
                </a:cxn>
                <a:cxn ang="0">
                  <a:pos x="T4" y="T5"/>
                </a:cxn>
              </a:cxnLst>
              <a:rect l="0" t="0" r="r" b="b"/>
              <a:pathLst>
                <a:path w="100" h="180">
                  <a:moveTo>
                    <a:pt x="100" y="0"/>
                  </a:moveTo>
                  <a:lnTo>
                    <a:pt x="100" y="0"/>
                  </a:lnTo>
                  <a:lnTo>
                    <a:pt x="0" y="180"/>
                  </a:lnTo>
                </a:path>
              </a:pathLst>
            </a:custGeom>
            <a:noFill/>
            <a:ln w="17463"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a:p>
          </p:txBody>
        </p:sp>
        <p:sp>
          <p:nvSpPr>
            <p:cNvPr id="19" name="Freeform 14">
              <a:extLst>
                <a:ext uri="{FF2B5EF4-FFF2-40B4-BE49-F238E27FC236}">
                  <a16:creationId xmlns:a16="http://schemas.microsoft.com/office/drawing/2014/main" id="{8559CB84-092F-42AA-907A-B91B68E3ED10}"/>
                </a:ext>
              </a:extLst>
            </p:cNvPr>
            <p:cNvSpPr>
              <a:spLocks/>
            </p:cNvSpPr>
            <p:nvPr/>
          </p:nvSpPr>
          <p:spPr bwMode="auto">
            <a:xfrm>
              <a:off x="2188" y="3225"/>
              <a:ext cx="82" cy="148"/>
            </a:xfrm>
            <a:custGeom>
              <a:avLst/>
              <a:gdLst>
                <a:gd name="T0" fmla="*/ 0 w 100"/>
                <a:gd name="T1" fmla="*/ 0 h 180"/>
                <a:gd name="T2" fmla="*/ 0 w 100"/>
                <a:gd name="T3" fmla="*/ 0 h 180"/>
                <a:gd name="T4" fmla="*/ 100 w 100"/>
                <a:gd name="T5" fmla="*/ 180 h 180"/>
              </a:gdLst>
              <a:ahLst/>
              <a:cxnLst>
                <a:cxn ang="0">
                  <a:pos x="T0" y="T1"/>
                </a:cxn>
                <a:cxn ang="0">
                  <a:pos x="T2" y="T3"/>
                </a:cxn>
                <a:cxn ang="0">
                  <a:pos x="T4" y="T5"/>
                </a:cxn>
              </a:cxnLst>
              <a:rect l="0" t="0" r="r" b="b"/>
              <a:pathLst>
                <a:path w="100" h="180">
                  <a:moveTo>
                    <a:pt x="0" y="0"/>
                  </a:moveTo>
                  <a:lnTo>
                    <a:pt x="0" y="0"/>
                  </a:lnTo>
                  <a:lnTo>
                    <a:pt x="100" y="180"/>
                  </a:lnTo>
                </a:path>
              </a:pathLst>
            </a:custGeom>
            <a:noFill/>
            <a:ln w="17463"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a:p>
          </p:txBody>
        </p:sp>
        <p:sp>
          <p:nvSpPr>
            <p:cNvPr id="20" name="Freeform 15">
              <a:extLst>
                <a:ext uri="{FF2B5EF4-FFF2-40B4-BE49-F238E27FC236}">
                  <a16:creationId xmlns:a16="http://schemas.microsoft.com/office/drawing/2014/main" id="{0009804F-8586-4D33-A11F-FBDB71562B8A}"/>
                </a:ext>
              </a:extLst>
            </p:cNvPr>
            <p:cNvSpPr>
              <a:spLocks/>
            </p:cNvSpPr>
            <p:nvPr/>
          </p:nvSpPr>
          <p:spPr bwMode="auto">
            <a:xfrm>
              <a:off x="2107" y="3174"/>
              <a:ext cx="163" cy="1"/>
            </a:xfrm>
            <a:custGeom>
              <a:avLst/>
              <a:gdLst>
                <a:gd name="T0" fmla="*/ 200 w 200"/>
                <a:gd name="T1" fmla="*/ 2 h 2"/>
                <a:gd name="T2" fmla="*/ 200 w 200"/>
                <a:gd name="T3" fmla="*/ 2 h 2"/>
                <a:gd name="T4" fmla="*/ 0 w 200"/>
                <a:gd name="T5" fmla="*/ 0 h 2"/>
              </a:gdLst>
              <a:ahLst/>
              <a:cxnLst>
                <a:cxn ang="0">
                  <a:pos x="T0" y="T1"/>
                </a:cxn>
                <a:cxn ang="0">
                  <a:pos x="T2" y="T3"/>
                </a:cxn>
                <a:cxn ang="0">
                  <a:pos x="T4" y="T5"/>
                </a:cxn>
              </a:cxnLst>
              <a:rect l="0" t="0" r="r" b="b"/>
              <a:pathLst>
                <a:path w="200" h="2">
                  <a:moveTo>
                    <a:pt x="200" y="2"/>
                  </a:moveTo>
                  <a:lnTo>
                    <a:pt x="200" y="2"/>
                  </a:lnTo>
                  <a:lnTo>
                    <a:pt x="0" y="0"/>
                  </a:lnTo>
                </a:path>
              </a:pathLst>
            </a:custGeom>
            <a:noFill/>
            <a:ln w="17463"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a:p>
          </p:txBody>
        </p:sp>
        <p:sp>
          <p:nvSpPr>
            <p:cNvPr id="21" name="Freeform 16">
              <a:extLst>
                <a:ext uri="{FF2B5EF4-FFF2-40B4-BE49-F238E27FC236}">
                  <a16:creationId xmlns:a16="http://schemas.microsoft.com/office/drawing/2014/main" id="{08AE419E-0675-4D09-9A3F-132378DA3CFC}"/>
                </a:ext>
              </a:extLst>
            </p:cNvPr>
            <p:cNvSpPr>
              <a:spLocks/>
            </p:cNvSpPr>
            <p:nvPr/>
          </p:nvSpPr>
          <p:spPr bwMode="auto">
            <a:xfrm>
              <a:off x="3162" y="2658"/>
              <a:ext cx="665" cy="359"/>
            </a:xfrm>
            <a:custGeom>
              <a:avLst/>
              <a:gdLst>
                <a:gd name="T0" fmla="*/ 668 w 812"/>
                <a:gd name="T1" fmla="*/ 77 h 438"/>
                <a:gd name="T2" fmla="*/ 668 w 812"/>
                <a:gd name="T3" fmla="*/ 77 h 438"/>
                <a:gd name="T4" fmla="*/ 668 w 812"/>
                <a:gd name="T5" fmla="*/ 360 h 438"/>
                <a:gd name="T6" fmla="*/ 145 w 812"/>
                <a:gd name="T7" fmla="*/ 360 h 438"/>
                <a:gd name="T8" fmla="*/ 145 w 812"/>
                <a:gd name="T9" fmla="*/ 77 h 438"/>
                <a:gd name="T10" fmla="*/ 668 w 812"/>
                <a:gd name="T11" fmla="*/ 77 h 438"/>
              </a:gdLst>
              <a:ahLst/>
              <a:cxnLst>
                <a:cxn ang="0">
                  <a:pos x="T0" y="T1"/>
                </a:cxn>
                <a:cxn ang="0">
                  <a:pos x="T2" y="T3"/>
                </a:cxn>
                <a:cxn ang="0">
                  <a:pos x="T4" y="T5"/>
                </a:cxn>
                <a:cxn ang="0">
                  <a:pos x="T6" y="T7"/>
                </a:cxn>
                <a:cxn ang="0">
                  <a:pos x="T8" y="T9"/>
                </a:cxn>
                <a:cxn ang="0">
                  <a:pos x="T10" y="T11"/>
                </a:cxn>
              </a:cxnLst>
              <a:rect l="0" t="0" r="r" b="b"/>
              <a:pathLst>
                <a:path w="812" h="438">
                  <a:moveTo>
                    <a:pt x="668" y="77"/>
                  </a:moveTo>
                  <a:lnTo>
                    <a:pt x="668" y="77"/>
                  </a:lnTo>
                  <a:cubicBezTo>
                    <a:pt x="812" y="155"/>
                    <a:pt x="812" y="282"/>
                    <a:pt x="668" y="360"/>
                  </a:cubicBezTo>
                  <a:cubicBezTo>
                    <a:pt x="523" y="438"/>
                    <a:pt x="289" y="438"/>
                    <a:pt x="145" y="360"/>
                  </a:cubicBezTo>
                  <a:cubicBezTo>
                    <a:pt x="0" y="282"/>
                    <a:pt x="0" y="155"/>
                    <a:pt x="145" y="77"/>
                  </a:cubicBezTo>
                  <a:cubicBezTo>
                    <a:pt x="289" y="0"/>
                    <a:pt x="523" y="0"/>
                    <a:pt x="668" y="77"/>
                  </a:cubicBezTo>
                  <a:close/>
                </a:path>
              </a:pathLst>
            </a:custGeom>
            <a:solidFill>
              <a:srgbClr val="FFFFFF"/>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22" name="Freeform 17">
              <a:extLst>
                <a:ext uri="{FF2B5EF4-FFF2-40B4-BE49-F238E27FC236}">
                  <a16:creationId xmlns:a16="http://schemas.microsoft.com/office/drawing/2014/main" id="{9ACDC7F1-F1B0-4E55-BAFE-34B8EBAD6931}"/>
                </a:ext>
              </a:extLst>
            </p:cNvPr>
            <p:cNvSpPr>
              <a:spLocks/>
            </p:cNvSpPr>
            <p:nvPr/>
          </p:nvSpPr>
          <p:spPr bwMode="auto">
            <a:xfrm>
              <a:off x="3162" y="2658"/>
              <a:ext cx="665" cy="359"/>
            </a:xfrm>
            <a:custGeom>
              <a:avLst/>
              <a:gdLst>
                <a:gd name="T0" fmla="*/ 668 w 812"/>
                <a:gd name="T1" fmla="*/ 77 h 438"/>
                <a:gd name="T2" fmla="*/ 668 w 812"/>
                <a:gd name="T3" fmla="*/ 77 h 438"/>
                <a:gd name="T4" fmla="*/ 668 w 812"/>
                <a:gd name="T5" fmla="*/ 360 h 438"/>
                <a:gd name="T6" fmla="*/ 145 w 812"/>
                <a:gd name="T7" fmla="*/ 360 h 438"/>
                <a:gd name="T8" fmla="*/ 145 w 812"/>
                <a:gd name="T9" fmla="*/ 77 h 438"/>
                <a:gd name="T10" fmla="*/ 668 w 812"/>
                <a:gd name="T11" fmla="*/ 77 h 438"/>
              </a:gdLst>
              <a:ahLst/>
              <a:cxnLst>
                <a:cxn ang="0">
                  <a:pos x="T0" y="T1"/>
                </a:cxn>
                <a:cxn ang="0">
                  <a:pos x="T2" y="T3"/>
                </a:cxn>
                <a:cxn ang="0">
                  <a:pos x="T4" y="T5"/>
                </a:cxn>
                <a:cxn ang="0">
                  <a:pos x="T6" y="T7"/>
                </a:cxn>
                <a:cxn ang="0">
                  <a:pos x="T8" y="T9"/>
                </a:cxn>
                <a:cxn ang="0">
                  <a:pos x="T10" y="T11"/>
                </a:cxn>
              </a:cxnLst>
              <a:rect l="0" t="0" r="r" b="b"/>
              <a:pathLst>
                <a:path w="812" h="438">
                  <a:moveTo>
                    <a:pt x="668" y="77"/>
                  </a:moveTo>
                  <a:lnTo>
                    <a:pt x="668" y="77"/>
                  </a:lnTo>
                  <a:cubicBezTo>
                    <a:pt x="812" y="155"/>
                    <a:pt x="812" y="282"/>
                    <a:pt x="668" y="360"/>
                  </a:cubicBezTo>
                  <a:cubicBezTo>
                    <a:pt x="523" y="438"/>
                    <a:pt x="289" y="438"/>
                    <a:pt x="145" y="360"/>
                  </a:cubicBezTo>
                  <a:cubicBezTo>
                    <a:pt x="0" y="282"/>
                    <a:pt x="0" y="155"/>
                    <a:pt x="145" y="77"/>
                  </a:cubicBezTo>
                  <a:cubicBezTo>
                    <a:pt x="289" y="0"/>
                    <a:pt x="523" y="0"/>
                    <a:pt x="668" y="77"/>
                  </a:cubicBezTo>
                  <a:close/>
                </a:path>
              </a:pathLst>
            </a:custGeom>
            <a:noFill/>
            <a:ln w="17463"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dirty="0"/>
            </a:p>
          </p:txBody>
        </p:sp>
        <p:sp>
          <p:nvSpPr>
            <p:cNvPr id="23" name="Freeform 18">
              <a:extLst>
                <a:ext uri="{FF2B5EF4-FFF2-40B4-BE49-F238E27FC236}">
                  <a16:creationId xmlns:a16="http://schemas.microsoft.com/office/drawing/2014/main" id="{54094678-E5BE-460D-8A06-4040BC90D22C}"/>
                </a:ext>
              </a:extLst>
            </p:cNvPr>
            <p:cNvSpPr>
              <a:spLocks noEditPoints="1"/>
            </p:cNvSpPr>
            <p:nvPr/>
          </p:nvSpPr>
          <p:spPr bwMode="auto">
            <a:xfrm>
              <a:off x="3053" y="3086"/>
              <a:ext cx="75" cy="93"/>
            </a:xfrm>
            <a:custGeom>
              <a:avLst/>
              <a:gdLst>
                <a:gd name="T0" fmla="*/ 0 w 92"/>
                <a:gd name="T1" fmla="*/ 0 h 113"/>
                <a:gd name="T2" fmla="*/ 0 w 92"/>
                <a:gd name="T3" fmla="*/ 0 h 113"/>
                <a:gd name="T4" fmla="*/ 0 w 92"/>
                <a:gd name="T5" fmla="*/ 113 h 113"/>
                <a:gd name="T6" fmla="*/ 15 w 92"/>
                <a:gd name="T7" fmla="*/ 113 h 113"/>
                <a:gd name="T8" fmla="*/ 15 w 92"/>
                <a:gd name="T9" fmla="*/ 65 h 113"/>
                <a:gd name="T10" fmla="*/ 52 w 92"/>
                <a:gd name="T11" fmla="*/ 65 h 113"/>
                <a:gd name="T12" fmla="*/ 61 w 92"/>
                <a:gd name="T13" fmla="*/ 66 h 113"/>
                <a:gd name="T14" fmla="*/ 66 w 92"/>
                <a:gd name="T15" fmla="*/ 71 h 113"/>
                <a:gd name="T16" fmla="*/ 69 w 92"/>
                <a:gd name="T17" fmla="*/ 77 h 113"/>
                <a:gd name="T18" fmla="*/ 71 w 92"/>
                <a:gd name="T19" fmla="*/ 85 h 113"/>
                <a:gd name="T20" fmla="*/ 72 w 92"/>
                <a:gd name="T21" fmla="*/ 94 h 113"/>
                <a:gd name="T22" fmla="*/ 72 w 92"/>
                <a:gd name="T23" fmla="*/ 102 h 113"/>
                <a:gd name="T24" fmla="*/ 73 w 92"/>
                <a:gd name="T25" fmla="*/ 108 h 113"/>
                <a:gd name="T26" fmla="*/ 75 w 92"/>
                <a:gd name="T27" fmla="*/ 113 h 113"/>
                <a:gd name="T28" fmla="*/ 92 w 92"/>
                <a:gd name="T29" fmla="*/ 113 h 113"/>
                <a:gd name="T30" fmla="*/ 88 w 92"/>
                <a:gd name="T31" fmla="*/ 107 h 113"/>
                <a:gd name="T32" fmla="*/ 86 w 92"/>
                <a:gd name="T33" fmla="*/ 99 h 113"/>
                <a:gd name="T34" fmla="*/ 86 w 92"/>
                <a:gd name="T35" fmla="*/ 90 h 113"/>
                <a:gd name="T36" fmla="*/ 85 w 92"/>
                <a:gd name="T37" fmla="*/ 82 h 113"/>
                <a:gd name="T38" fmla="*/ 84 w 92"/>
                <a:gd name="T39" fmla="*/ 74 h 113"/>
                <a:gd name="T40" fmla="*/ 81 w 92"/>
                <a:gd name="T41" fmla="*/ 67 h 113"/>
                <a:gd name="T42" fmla="*/ 76 w 92"/>
                <a:gd name="T43" fmla="*/ 62 h 113"/>
                <a:gd name="T44" fmla="*/ 68 w 92"/>
                <a:gd name="T45" fmla="*/ 59 h 113"/>
                <a:gd name="T46" fmla="*/ 68 w 92"/>
                <a:gd name="T47" fmla="*/ 58 h 113"/>
                <a:gd name="T48" fmla="*/ 83 w 92"/>
                <a:gd name="T49" fmla="*/ 48 h 113"/>
                <a:gd name="T50" fmla="*/ 88 w 92"/>
                <a:gd name="T51" fmla="*/ 29 h 113"/>
                <a:gd name="T52" fmla="*/ 79 w 92"/>
                <a:gd name="T53" fmla="*/ 8 h 113"/>
                <a:gd name="T54" fmla="*/ 53 w 92"/>
                <a:gd name="T55" fmla="*/ 0 h 113"/>
                <a:gd name="T56" fmla="*/ 0 w 92"/>
                <a:gd name="T57" fmla="*/ 0 h 113"/>
                <a:gd name="T58" fmla="*/ 46 w 92"/>
                <a:gd name="T59" fmla="*/ 52 h 113"/>
                <a:gd name="T60" fmla="*/ 46 w 92"/>
                <a:gd name="T61" fmla="*/ 52 h 113"/>
                <a:gd name="T62" fmla="*/ 15 w 92"/>
                <a:gd name="T63" fmla="*/ 52 h 113"/>
                <a:gd name="T64" fmla="*/ 15 w 92"/>
                <a:gd name="T65" fmla="*/ 12 h 113"/>
                <a:gd name="T66" fmla="*/ 52 w 92"/>
                <a:gd name="T67" fmla="*/ 12 h 113"/>
                <a:gd name="T68" fmla="*/ 68 w 92"/>
                <a:gd name="T69" fmla="*/ 18 h 113"/>
                <a:gd name="T70" fmla="*/ 73 w 92"/>
                <a:gd name="T71" fmla="*/ 32 h 113"/>
                <a:gd name="T72" fmla="*/ 70 w 92"/>
                <a:gd name="T73" fmla="*/ 42 h 113"/>
                <a:gd name="T74" fmla="*/ 65 w 92"/>
                <a:gd name="T75" fmla="*/ 48 h 113"/>
                <a:gd name="T76" fmla="*/ 56 w 92"/>
                <a:gd name="T77" fmla="*/ 51 h 113"/>
                <a:gd name="T78" fmla="*/ 46 w 92"/>
                <a:gd name="T79" fmla="*/ 52 h 113"/>
                <a:gd name="T80" fmla="*/ 46 w 92"/>
                <a:gd name="T81" fmla="*/ 52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2" h="113">
                  <a:moveTo>
                    <a:pt x="0" y="0"/>
                  </a:moveTo>
                  <a:lnTo>
                    <a:pt x="0" y="0"/>
                  </a:lnTo>
                  <a:lnTo>
                    <a:pt x="0" y="113"/>
                  </a:lnTo>
                  <a:lnTo>
                    <a:pt x="15" y="113"/>
                  </a:lnTo>
                  <a:lnTo>
                    <a:pt x="15" y="65"/>
                  </a:lnTo>
                  <a:lnTo>
                    <a:pt x="52" y="65"/>
                  </a:lnTo>
                  <a:cubicBezTo>
                    <a:pt x="56" y="65"/>
                    <a:pt x="58" y="65"/>
                    <a:pt x="61" y="66"/>
                  </a:cubicBezTo>
                  <a:cubicBezTo>
                    <a:pt x="63" y="68"/>
                    <a:pt x="65" y="69"/>
                    <a:pt x="66" y="71"/>
                  </a:cubicBezTo>
                  <a:cubicBezTo>
                    <a:pt x="67" y="73"/>
                    <a:pt x="68" y="75"/>
                    <a:pt x="69" y="77"/>
                  </a:cubicBezTo>
                  <a:cubicBezTo>
                    <a:pt x="70" y="80"/>
                    <a:pt x="70" y="83"/>
                    <a:pt x="71" y="85"/>
                  </a:cubicBezTo>
                  <a:cubicBezTo>
                    <a:pt x="71" y="88"/>
                    <a:pt x="72" y="91"/>
                    <a:pt x="72" y="94"/>
                  </a:cubicBezTo>
                  <a:cubicBezTo>
                    <a:pt x="72" y="97"/>
                    <a:pt x="72" y="99"/>
                    <a:pt x="72" y="102"/>
                  </a:cubicBezTo>
                  <a:cubicBezTo>
                    <a:pt x="72" y="104"/>
                    <a:pt x="72" y="106"/>
                    <a:pt x="73" y="108"/>
                  </a:cubicBezTo>
                  <a:cubicBezTo>
                    <a:pt x="73" y="111"/>
                    <a:pt x="74" y="112"/>
                    <a:pt x="75" y="113"/>
                  </a:cubicBezTo>
                  <a:lnTo>
                    <a:pt x="92" y="113"/>
                  </a:lnTo>
                  <a:cubicBezTo>
                    <a:pt x="90" y="111"/>
                    <a:pt x="89" y="109"/>
                    <a:pt x="88" y="107"/>
                  </a:cubicBezTo>
                  <a:cubicBezTo>
                    <a:pt x="87" y="104"/>
                    <a:pt x="87" y="102"/>
                    <a:pt x="86" y="99"/>
                  </a:cubicBezTo>
                  <a:cubicBezTo>
                    <a:pt x="86" y="96"/>
                    <a:pt x="86" y="93"/>
                    <a:pt x="86" y="90"/>
                  </a:cubicBezTo>
                  <a:cubicBezTo>
                    <a:pt x="85" y="88"/>
                    <a:pt x="85" y="85"/>
                    <a:pt x="85" y="82"/>
                  </a:cubicBezTo>
                  <a:cubicBezTo>
                    <a:pt x="85" y="79"/>
                    <a:pt x="84" y="77"/>
                    <a:pt x="84" y="74"/>
                  </a:cubicBezTo>
                  <a:cubicBezTo>
                    <a:pt x="83" y="71"/>
                    <a:pt x="82" y="69"/>
                    <a:pt x="81" y="67"/>
                  </a:cubicBezTo>
                  <a:cubicBezTo>
                    <a:pt x="80" y="65"/>
                    <a:pt x="78" y="63"/>
                    <a:pt x="76" y="62"/>
                  </a:cubicBezTo>
                  <a:cubicBezTo>
                    <a:pt x="74" y="60"/>
                    <a:pt x="71" y="59"/>
                    <a:pt x="68" y="59"/>
                  </a:cubicBezTo>
                  <a:lnTo>
                    <a:pt x="68" y="58"/>
                  </a:lnTo>
                  <a:cubicBezTo>
                    <a:pt x="75" y="56"/>
                    <a:pt x="80" y="53"/>
                    <a:pt x="83" y="48"/>
                  </a:cubicBezTo>
                  <a:cubicBezTo>
                    <a:pt x="86" y="42"/>
                    <a:pt x="88" y="36"/>
                    <a:pt x="88" y="29"/>
                  </a:cubicBezTo>
                  <a:cubicBezTo>
                    <a:pt x="88" y="20"/>
                    <a:pt x="85" y="13"/>
                    <a:pt x="79" y="8"/>
                  </a:cubicBezTo>
                  <a:cubicBezTo>
                    <a:pt x="73" y="2"/>
                    <a:pt x="64" y="0"/>
                    <a:pt x="53" y="0"/>
                  </a:cubicBezTo>
                  <a:lnTo>
                    <a:pt x="0" y="0"/>
                  </a:lnTo>
                  <a:close/>
                  <a:moveTo>
                    <a:pt x="46" y="52"/>
                  </a:moveTo>
                  <a:lnTo>
                    <a:pt x="46" y="52"/>
                  </a:lnTo>
                  <a:lnTo>
                    <a:pt x="15" y="52"/>
                  </a:lnTo>
                  <a:lnTo>
                    <a:pt x="15" y="12"/>
                  </a:lnTo>
                  <a:lnTo>
                    <a:pt x="52" y="12"/>
                  </a:lnTo>
                  <a:cubicBezTo>
                    <a:pt x="60" y="12"/>
                    <a:pt x="65" y="14"/>
                    <a:pt x="68" y="18"/>
                  </a:cubicBezTo>
                  <a:cubicBezTo>
                    <a:pt x="71" y="21"/>
                    <a:pt x="73" y="26"/>
                    <a:pt x="73" y="32"/>
                  </a:cubicBezTo>
                  <a:cubicBezTo>
                    <a:pt x="73" y="36"/>
                    <a:pt x="72" y="39"/>
                    <a:pt x="70" y="42"/>
                  </a:cubicBezTo>
                  <a:cubicBezTo>
                    <a:pt x="69" y="45"/>
                    <a:pt x="67" y="47"/>
                    <a:pt x="65" y="48"/>
                  </a:cubicBezTo>
                  <a:cubicBezTo>
                    <a:pt x="62" y="50"/>
                    <a:pt x="60" y="51"/>
                    <a:pt x="56" y="51"/>
                  </a:cubicBezTo>
                  <a:cubicBezTo>
                    <a:pt x="53" y="52"/>
                    <a:pt x="50" y="52"/>
                    <a:pt x="46" y="52"/>
                  </a:cubicBezTo>
                  <a:lnTo>
                    <a:pt x="46" y="5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24" name="Freeform 19">
              <a:extLst>
                <a:ext uri="{FF2B5EF4-FFF2-40B4-BE49-F238E27FC236}">
                  <a16:creationId xmlns:a16="http://schemas.microsoft.com/office/drawing/2014/main" id="{0412B110-0028-47F6-81D9-862FAE27FC47}"/>
                </a:ext>
              </a:extLst>
            </p:cNvPr>
            <p:cNvSpPr>
              <a:spLocks noEditPoints="1"/>
            </p:cNvSpPr>
            <p:nvPr/>
          </p:nvSpPr>
          <p:spPr bwMode="auto">
            <a:xfrm>
              <a:off x="3137" y="3110"/>
              <a:ext cx="62" cy="70"/>
            </a:xfrm>
            <a:custGeom>
              <a:avLst/>
              <a:gdLst>
                <a:gd name="T0" fmla="*/ 61 w 76"/>
                <a:gd name="T1" fmla="*/ 35 h 86"/>
                <a:gd name="T2" fmla="*/ 61 w 76"/>
                <a:gd name="T3" fmla="*/ 35 h 86"/>
                <a:gd name="T4" fmla="*/ 14 w 76"/>
                <a:gd name="T5" fmla="*/ 35 h 86"/>
                <a:gd name="T6" fmla="*/ 16 w 76"/>
                <a:gd name="T7" fmla="*/ 26 h 86"/>
                <a:gd name="T8" fmla="*/ 21 w 76"/>
                <a:gd name="T9" fmla="*/ 19 h 86"/>
                <a:gd name="T10" fmla="*/ 28 w 76"/>
                <a:gd name="T11" fmla="*/ 14 h 86"/>
                <a:gd name="T12" fmla="*/ 38 w 76"/>
                <a:gd name="T13" fmla="*/ 12 h 86"/>
                <a:gd name="T14" fmla="*/ 47 w 76"/>
                <a:gd name="T15" fmla="*/ 14 h 86"/>
                <a:gd name="T16" fmla="*/ 54 w 76"/>
                <a:gd name="T17" fmla="*/ 19 h 86"/>
                <a:gd name="T18" fmla="*/ 59 w 76"/>
                <a:gd name="T19" fmla="*/ 26 h 86"/>
                <a:gd name="T20" fmla="*/ 61 w 76"/>
                <a:gd name="T21" fmla="*/ 35 h 86"/>
                <a:gd name="T22" fmla="*/ 61 w 76"/>
                <a:gd name="T23" fmla="*/ 35 h 86"/>
                <a:gd name="T24" fmla="*/ 74 w 76"/>
                <a:gd name="T25" fmla="*/ 58 h 86"/>
                <a:gd name="T26" fmla="*/ 74 w 76"/>
                <a:gd name="T27" fmla="*/ 58 h 86"/>
                <a:gd name="T28" fmla="*/ 61 w 76"/>
                <a:gd name="T29" fmla="*/ 58 h 86"/>
                <a:gd name="T30" fmla="*/ 54 w 76"/>
                <a:gd name="T31" fmla="*/ 70 h 86"/>
                <a:gd name="T32" fmla="*/ 40 w 76"/>
                <a:gd name="T33" fmla="*/ 74 h 86"/>
                <a:gd name="T34" fmla="*/ 28 w 76"/>
                <a:gd name="T35" fmla="*/ 72 h 86"/>
                <a:gd name="T36" fmla="*/ 20 w 76"/>
                <a:gd name="T37" fmla="*/ 66 h 86"/>
                <a:gd name="T38" fmla="*/ 15 w 76"/>
                <a:gd name="T39" fmla="*/ 57 h 86"/>
                <a:gd name="T40" fmla="*/ 14 w 76"/>
                <a:gd name="T41" fmla="*/ 47 h 86"/>
                <a:gd name="T42" fmla="*/ 76 w 76"/>
                <a:gd name="T43" fmla="*/ 47 h 86"/>
                <a:gd name="T44" fmla="*/ 74 w 76"/>
                <a:gd name="T45" fmla="*/ 31 h 86"/>
                <a:gd name="T46" fmla="*/ 68 w 76"/>
                <a:gd name="T47" fmla="*/ 16 h 86"/>
                <a:gd name="T48" fmla="*/ 57 w 76"/>
                <a:gd name="T49" fmla="*/ 5 h 86"/>
                <a:gd name="T50" fmla="*/ 38 w 76"/>
                <a:gd name="T51" fmla="*/ 0 h 86"/>
                <a:gd name="T52" fmla="*/ 23 w 76"/>
                <a:gd name="T53" fmla="*/ 3 h 86"/>
                <a:gd name="T54" fmla="*/ 11 w 76"/>
                <a:gd name="T55" fmla="*/ 12 h 86"/>
                <a:gd name="T56" fmla="*/ 3 w 76"/>
                <a:gd name="T57" fmla="*/ 26 h 86"/>
                <a:gd name="T58" fmla="*/ 0 w 76"/>
                <a:gd name="T59" fmla="*/ 43 h 86"/>
                <a:gd name="T60" fmla="*/ 3 w 76"/>
                <a:gd name="T61" fmla="*/ 60 h 86"/>
                <a:gd name="T62" fmla="*/ 10 w 76"/>
                <a:gd name="T63" fmla="*/ 74 h 86"/>
                <a:gd name="T64" fmla="*/ 22 w 76"/>
                <a:gd name="T65" fmla="*/ 83 h 86"/>
                <a:gd name="T66" fmla="*/ 39 w 76"/>
                <a:gd name="T67" fmla="*/ 86 h 86"/>
                <a:gd name="T68" fmla="*/ 62 w 76"/>
                <a:gd name="T69" fmla="*/ 79 h 86"/>
                <a:gd name="T70" fmla="*/ 74 w 76"/>
                <a:gd name="T71" fmla="*/ 58 h 86"/>
                <a:gd name="T72" fmla="*/ 74 w 76"/>
                <a:gd name="T73" fmla="*/ 58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6">
                  <a:moveTo>
                    <a:pt x="61" y="35"/>
                  </a:moveTo>
                  <a:lnTo>
                    <a:pt x="61" y="35"/>
                  </a:lnTo>
                  <a:lnTo>
                    <a:pt x="14" y="35"/>
                  </a:lnTo>
                  <a:cubicBezTo>
                    <a:pt x="14" y="32"/>
                    <a:pt x="15" y="29"/>
                    <a:pt x="16" y="26"/>
                  </a:cubicBezTo>
                  <a:cubicBezTo>
                    <a:pt x="17" y="23"/>
                    <a:pt x="19" y="21"/>
                    <a:pt x="21" y="19"/>
                  </a:cubicBezTo>
                  <a:cubicBezTo>
                    <a:pt x="23" y="17"/>
                    <a:pt x="25" y="15"/>
                    <a:pt x="28" y="14"/>
                  </a:cubicBezTo>
                  <a:cubicBezTo>
                    <a:pt x="31" y="13"/>
                    <a:pt x="34" y="12"/>
                    <a:pt x="38" y="12"/>
                  </a:cubicBezTo>
                  <a:cubicBezTo>
                    <a:pt x="41" y="12"/>
                    <a:pt x="44" y="13"/>
                    <a:pt x="47" y="14"/>
                  </a:cubicBezTo>
                  <a:cubicBezTo>
                    <a:pt x="50" y="15"/>
                    <a:pt x="52" y="17"/>
                    <a:pt x="54" y="19"/>
                  </a:cubicBezTo>
                  <a:cubicBezTo>
                    <a:pt x="56" y="21"/>
                    <a:pt x="58" y="23"/>
                    <a:pt x="59" y="26"/>
                  </a:cubicBezTo>
                  <a:cubicBezTo>
                    <a:pt x="60" y="29"/>
                    <a:pt x="61" y="32"/>
                    <a:pt x="61" y="35"/>
                  </a:cubicBezTo>
                  <a:lnTo>
                    <a:pt x="61" y="35"/>
                  </a:lnTo>
                  <a:close/>
                  <a:moveTo>
                    <a:pt x="74" y="58"/>
                  </a:moveTo>
                  <a:lnTo>
                    <a:pt x="74" y="58"/>
                  </a:lnTo>
                  <a:lnTo>
                    <a:pt x="61" y="58"/>
                  </a:lnTo>
                  <a:cubicBezTo>
                    <a:pt x="60" y="64"/>
                    <a:pt x="57" y="68"/>
                    <a:pt x="54" y="70"/>
                  </a:cubicBezTo>
                  <a:cubicBezTo>
                    <a:pt x="50" y="73"/>
                    <a:pt x="45" y="74"/>
                    <a:pt x="40" y="74"/>
                  </a:cubicBezTo>
                  <a:cubicBezTo>
                    <a:pt x="35" y="74"/>
                    <a:pt x="31" y="74"/>
                    <a:pt x="28" y="72"/>
                  </a:cubicBezTo>
                  <a:cubicBezTo>
                    <a:pt x="25" y="71"/>
                    <a:pt x="22" y="69"/>
                    <a:pt x="20" y="66"/>
                  </a:cubicBezTo>
                  <a:cubicBezTo>
                    <a:pt x="18" y="64"/>
                    <a:pt x="16" y="61"/>
                    <a:pt x="15" y="57"/>
                  </a:cubicBezTo>
                  <a:cubicBezTo>
                    <a:pt x="14" y="54"/>
                    <a:pt x="14" y="51"/>
                    <a:pt x="14" y="47"/>
                  </a:cubicBezTo>
                  <a:lnTo>
                    <a:pt x="76" y="47"/>
                  </a:lnTo>
                  <a:cubicBezTo>
                    <a:pt x="76" y="42"/>
                    <a:pt x="75" y="37"/>
                    <a:pt x="74" y="31"/>
                  </a:cubicBezTo>
                  <a:cubicBezTo>
                    <a:pt x="73" y="26"/>
                    <a:pt x="71" y="21"/>
                    <a:pt x="68" y="16"/>
                  </a:cubicBezTo>
                  <a:cubicBezTo>
                    <a:pt x="65" y="12"/>
                    <a:pt x="61" y="8"/>
                    <a:pt x="57" y="5"/>
                  </a:cubicBezTo>
                  <a:cubicBezTo>
                    <a:pt x="52" y="2"/>
                    <a:pt x="46" y="0"/>
                    <a:pt x="38" y="0"/>
                  </a:cubicBezTo>
                  <a:cubicBezTo>
                    <a:pt x="33" y="0"/>
                    <a:pt x="28" y="1"/>
                    <a:pt x="23" y="3"/>
                  </a:cubicBezTo>
                  <a:cubicBezTo>
                    <a:pt x="18" y="5"/>
                    <a:pt x="14" y="8"/>
                    <a:pt x="11" y="12"/>
                  </a:cubicBezTo>
                  <a:cubicBezTo>
                    <a:pt x="7" y="16"/>
                    <a:pt x="4" y="21"/>
                    <a:pt x="3" y="26"/>
                  </a:cubicBezTo>
                  <a:cubicBezTo>
                    <a:pt x="1" y="31"/>
                    <a:pt x="0" y="37"/>
                    <a:pt x="0" y="43"/>
                  </a:cubicBezTo>
                  <a:cubicBezTo>
                    <a:pt x="0" y="49"/>
                    <a:pt x="1" y="55"/>
                    <a:pt x="3" y="60"/>
                  </a:cubicBezTo>
                  <a:cubicBezTo>
                    <a:pt x="4" y="66"/>
                    <a:pt x="7" y="70"/>
                    <a:pt x="10" y="74"/>
                  </a:cubicBezTo>
                  <a:cubicBezTo>
                    <a:pt x="13" y="78"/>
                    <a:pt x="17" y="81"/>
                    <a:pt x="22" y="83"/>
                  </a:cubicBezTo>
                  <a:cubicBezTo>
                    <a:pt x="27" y="85"/>
                    <a:pt x="33" y="86"/>
                    <a:pt x="39" y="86"/>
                  </a:cubicBezTo>
                  <a:cubicBezTo>
                    <a:pt x="48" y="86"/>
                    <a:pt x="56" y="84"/>
                    <a:pt x="62" y="79"/>
                  </a:cubicBezTo>
                  <a:cubicBezTo>
                    <a:pt x="69" y="74"/>
                    <a:pt x="72" y="67"/>
                    <a:pt x="74" y="58"/>
                  </a:cubicBezTo>
                  <a:lnTo>
                    <a:pt x="74" y="58"/>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25" name="Freeform 20">
              <a:extLst>
                <a:ext uri="{FF2B5EF4-FFF2-40B4-BE49-F238E27FC236}">
                  <a16:creationId xmlns:a16="http://schemas.microsoft.com/office/drawing/2014/main" id="{173E21C8-EE02-4F01-B54E-1328DB7502DB}"/>
                </a:ext>
              </a:extLst>
            </p:cNvPr>
            <p:cNvSpPr>
              <a:spLocks noEditPoints="1"/>
            </p:cNvSpPr>
            <p:nvPr/>
          </p:nvSpPr>
          <p:spPr bwMode="auto">
            <a:xfrm>
              <a:off x="3207" y="3110"/>
              <a:ext cx="62" cy="96"/>
            </a:xfrm>
            <a:custGeom>
              <a:avLst/>
              <a:gdLst>
                <a:gd name="T0" fmla="*/ 75 w 75"/>
                <a:gd name="T1" fmla="*/ 77 h 117"/>
                <a:gd name="T2" fmla="*/ 75 w 75"/>
                <a:gd name="T3" fmla="*/ 77 h 117"/>
                <a:gd name="T4" fmla="*/ 75 w 75"/>
                <a:gd name="T5" fmla="*/ 2 h 117"/>
                <a:gd name="T6" fmla="*/ 62 w 75"/>
                <a:gd name="T7" fmla="*/ 2 h 117"/>
                <a:gd name="T8" fmla="*/ 62 w 75"/>
                <a:gd name="T9" fmla="*/ 14 h 117"/>
                <a:gd name="T10" fmla="*/ 62 w 75"/>
                <a:gd name="T11" fmla="*/ 14 h 117"/>
                <a:gd name="T12" fmla="*/ 52 w 75"/>
                <a:gd name="T13" fmla="*/ 4 h 117"/>
                <a:gd name="T14" fmla="*/ 38 w 75"/>
                <a:gd name="T15" fmla="*/ 0 h 117"/>
                <a:gd name="T16" fmla="*/ 20 w 75"/>
                <a:gd name="T17" fmla="*/ 4 h 117"/>
                <a:gd name="T18" fmla="*/ 8 w 75"/>
                <a:gd name="T19" fmla="*/ 15 h 117"/>
                <a:gd name="T20" fmla="*/ 2 w 75"/>
                <a:gd name="T21" fmla="*/ 29 h 117"/>
                <a:gd name="T22" fmla="*/ 0 w 75"/>
                <a:gd name="T23" fmla="*/ 44 h 117"/>
                <a:gd name="T24" fmla="*/ 2 w 75"/>
                <a:gd name="T25" fmla="*/ 60 h 117"/>
                <a:gd name="T26" fmla="*/ 9 w 75"/>
                <a:gd name="T27" fmla="*/ 73 h 117"/>
                <a:gd name="T28" fmla="*/ 20 w 75"/>
                <a:gd name="T29" fmla="*/ 82 h 117"/>
                <a:gd name="T30" fmla="*/ 36 w 75"/>
                <a:gd name="T31" fmla="*/ 85 h 117"/>
                <a:gd name="T32" fmla="*/ 51 w 75"/>
                <a:gd name="T33" fmla="*/ 81 h 117"/>
                <a:gd name="T34" fmla="*/ 62 w 75"/>
                <a:gd name="T35" fmla="*/ 70 h 117"/>
                <a:gd name="T36" fmla="*/ 62 w 75"/>
                <a:gd name="T37" fmla="*/ 70 h 117"/>
                <a:gd name="T38" fmla="*/ 62 w 75"/>
                <a:gd name="T39" fmla="*/ 76 h 117"/>
                <a:gd name="T40" fmla="*/ 61 w 75"/>
                <a:gd name="T41" fmla="*/ 88 h 117"/>
                <a:gd name="T42" fmla="*/ 57 w 75"/>
                <a:gd name="T43" fmla="*/ 98 h 117"/>
                <a:gd name="T44" fmla="*/ 49 w 75"/>
                <a:gd name="T45" fmla="*/ 104 h 117"/>
                <a:gd name="T46" fmla="*/ 38 w 75"/>
                <a:gd name="T47" fmla="*/ 107 h 117"/>
                <a:gd name="T48" fmla="*/ 31 w 75"/>
                <a:gd name="T49" fmla="*/ 106 h 117"/>
                <a:gd name="T50" fmla="*/ 24 w 75"/>
                <a:gd name="T51" fmla="*/ 104 h 117"/>
                <a:gd name="T52" fmla="*/ 19 w 75"/>
                <a:gd name="T53" fmla="*/ 100 h 117"/>
                <a:gd name="T54" fmla="*/ 16 w 75"/>
                <a:gd name="T55" fmla="*/ 93 h 117"/>
                <a:gd name="T56" fmla="*/ 3 w 75"/>
                <a:gd name="T57" fmla="*/ 93 h 117"/>
                <a:gd name="T58" fmla="*/ 6 w 75"/>
                <a:gd name="T59" fmla="*/ 105 h 117"/>
                <a:gd name="T60" fmla="*/ 14 w 75"/>
                <a:gd name="T61" fmla="*/ 112 h 117"/>
                <a:gd name="T62" fmla="*/ 25 w 75"/>
                <a:gd name="T63" fmla="*/ 116 h 117"/>
                <a:gd name="T64" fmla="*/ 37 w 75"/>
                <a:gd name="T65" fmla="*/ 117 h 117"/>
                <a:gd name="T66" fmla="*/ 66 w 75"/>
                <a:gd name="T67" fmla="*/ 107 h 117"/>
                <a:gd name="T68" fmla="*/ 75 w 75"/>
                <a:gd name="T69" fmla="*/ 77 h 117"/>
                <a:gd name="T70" fmla="*/ 75 w 75"/>
                <a:gd name="T71" fmla="*/ 77 h 117"/>
                <a:gd name="T72" fmla="*/ 37 w 75"/>
                <a:gd name="T73" fmla="*/ 73 h 117"/>
                <a:gd name="T74" fmla="*/ 37 w 75"/>
                <a:gd name="T75" fmla="*/ 73 h 117"/>
                <a:gd name="T76" fmla="*/ 26 w 75"/>
                <a:gd name="T77" fmla="*/ 71 h 117"/>
                <a:gd name="T78" fmla="*/ 19 w 75"/>
                <a:gd name="T79" fmla="*/ 63 h 117"/>
                <a:gd name="T80" fmla="*/ 15 w 75"/>
                <a:gd name="T81" fmla="*/ 53 h 117"/>
                <a:gd name="T82" fmla="*/ 14 w 75"/>
                <a:gd name="T83" fmla="*/ 42 h 117"/>
                <a:gd name="T84" fmla="*/ 15 w 75"/>
                <a:gd name="T85" fmla="*/ 31 h 117"/>
                <a:gd name="T86" fmla="*/ 20 w 75"/>
                <a:gd name="T87" fmla="*/ 21 h 117"/>
                <a:gd name="T88" fmla="*/ 27 w 75"/>
                <a:gd name="T89" fmla="*/ 15 h 117"/>
                <a:gd name="T90" fmla="*/ 38 w 75"/>
                <a:gd name="T91" fmla="*/ 12 h 117"/>
                <a:gd name="T92" fmla="*/ 49 w 75"/>
                <a:gd name="T93" fmla="*/ 15 h 117"/>
                <a:gd name="T94" fmla="*/ 56 w 75"/>
                <a:gd name="T95" fmla="*/ 21 h 117"/>
                <a:gd name="T96" fmla="*/ 60 w 75"/>
                <a:gd name="T97" fmla="*/ 31 h 117"/>
                <a:gd name="T98" fmla="*/ 62 w 75"/>
                <a:gd name="T99" fmla="*/ 41 h 117"/>
                <a:gd name="T100" fmla="*/ 60 w 75"/>
                <a:gd name="T101" fmla="*/ 53 h 117"/>
                <a:gd name="T102" fmla="*/ 56 w 75"/>
                <a:gd name="T103" fmla="*/ 63 h 117"/>
                <a:gd name="T104" fmla="*/ 49 w 75"/>
                <a:gd name="T105" fmla="*/ 71 h 117"/>
                <a:gd name="T106" fmla="*/ 37 w 75"/>
                <a:gd name="T107" fmla="*/ 73 h 117"/>
                <a:gd name="T108" fmla="*/ 37 w 75"/>
                <a:gd name="T109" fmla="*/ 73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5" h="117">
                  <a:moveTo>
                    <a:pt x="75" y="77"/>
                  </a:moveTo>
                  <a:lnTo>
                    <a:pt x="75" y="77"/>
                  </a:lnTo>
                  <a:lnTo>
                    <a:pt x="75" y="2"/>
                  </a:lnTo>
                  <a:lnTo>
                    <a:pt x="62" y="2"/>
                  </a:lnTo>
                  <a:lnTo>
                    <a:pt x="62" y="14"/>
                  </a:lnTo>
                  <a:lnTo>
                    <a:pt x="62" y="14"/>
                  </a:lnTo>
                  <a:cubicBezTo>
                    <a:pt x="60" y="9"/>
                    <a:pt x="56" y="6"/>
                    <a:pt x="52" y="4"/>
                  </a:cubicBezTo>
                  <a:cubicBezTo>
                    <a:pt x="48" y="1"/>
                    <a:pt x="43" y="0"/>
                    <a:pt x="38" y="0"/>
                  </a:cubicBezTo>
                  <a:cubicBezTo>
                    <a:pt x="31" y="0"/>
                    <a:pt x="25" y="2"/>
                    <a:pt x="20" y="4"/>
                  </a:cubicBezTo>
                  <a:cubicBezTo>
                    <a:pt x="15" y="7"/>
                    <a:pt x="11" y="10"/>
                    <a:pt x="8" y="15"/>
                  </a:cubicBezTo>
                  <a:cubicBezTo>
                    <a:pt x="5" y="19"/>
                    <a:pt x="3" y="23"/>
                    <a:pt x="2" y="29"/>
                  </a:cubicBezTo>
                  <a:cubicBezTo>
                    <a:pt x="0" y="34"/>
                    <a:pt x="0" y="39"/>
                    <a:pt x="0" y="44"/>
                  </a:cubicBezTo>
                  <a:cubicBezTo>
                    <a:pt x="0" y="49"/>
                    <a:pt x="0" y="55"/>
                    <a:pt x="2" y="60"/>
                  </a:cubicBezTo>
                  <a:cubicBezTo>
                    <a:pt x="3" y="65"/>
                    <a:pt x="6" y="69"/>
                    <a:pt x="9" y="73"/>
                  </a:cubicBezTo>
                  <a:cubicBezTo>
                    <a:pt x="12" y="76"/>
                    <a:pt x="16" y="79"/>
                    <a:pt x="20" y="82"/>
                  </a:cubicBezTo>
                  <a:cubicBezTo>
                    <a:pt x="25" y="84"/>
                    <a:pt x="30" y="85"/>
                    <a:pt x="36" y="85"/>
                  </a:cubicBezTo>
                  <a:cubicBezTo>
                    <a:pt x="42" y="85"/>
                    <a:pt x="47" y="84"/>
                    <a:pt x="51" y="81"/>
                  </a:cubicBezTo>
                  <a:cubicBezTo>
                    <a:pt x="56" y="79"/>
                    <a:pt x="60" y="75"/>
                    <a:pt x="62" y="70"/>
                  </a:cubicBezTo>
                  <a:lnTo>
                    <a:pt x="62" y="70"/>
                  </a:lnTo>
                  <a:lnTo>
                    <a:pt x="62" y="76"/>
                  </a:lnTo>
                  <a:cubicBezTo>
                    <a:pt x="62" y="80"/>
                    <a:pt x="62" y="84"/>
                    <a:pt x="61" y="88"/>
                  </a:cubicBezTo>
                  <a:cubicBezTo>
                    <a:pt x="60" y="92"/>
                    <a:pt x="59" y="95"/>
                    <a:pt x="57" y="98"/>
                  </a:cubicBezTo>
                  <a:cubicBezTo>
                    <a:pt x="55" y="101"/>
                    <a:pt x="52" y="103"/>
                    <a:pt x="49" y="104"/>
                  </a:cubicBezTo>
                  <a:cubicBezTo>
                    <a:pt x="46" y="106"/>
                    <a:pt x="42" y="107"/>
                    <a:pt x="38" y="107"/>
                  </a:cubicBezTo>
                  <a:cubicBezTo>
                    <a:pt x="35" y="107"/>
                    <a:pt x="33" y="106"/>
                    <a:pt x="31" y="106"/>
                  </a:cubicBezTo>
                  <a:cubicBezTo>
                    <a:pt x="28" y="105"/>
                    <a:pt x="26" y="105"/>
                    <a:pt x="24" y="104"/>
                  </a:cubicBezTo>
                  <a:cubicBezTo>
                    <a:pt x="22" y="103"/>
                    <a:pt x="20" y="101"/>
                    <a:pt x="19" y="100"/>
                  </a:cubicBezTo>
                  <a:cubicBezTo>
                    <a:pt x="17" y="98"/>
                    <a:pt x="16" y="96"/>
                    <a:pt x="16" y="93"/>
                  </a:cubicBezTo>
                  <a:lnTo>
                    <a:pt x="3" y="93"/>
                  </a:lnTo>
                  <a:cubicBezTo>
                    <a:pt x="3" y="98"/>
                    <a:pt x="4" y="102"/>
                    <a:pt x="6" y="105"/>
                  </a:cubicBezTo>
                  <a:cubicBezTo>
                    <a:pt x="8" y="108"/>
                    <a:pt x="11" y="110"/>
                    <a:pt x="14" y="112"/>
                  </a:cubicBezTo>
                  <a:cubicBezTo>
                    <a:pt x="18" y="114"/>
                    <a:pt x="21" y="115"/>
                    <a:pt x="25" y="116"/>
                  </a:cubicBezTo>
                  <a:cubicBezTo>
                    <a:pt x="29" y="117"/>
                    <a:pt x="33" y="117"/>
                    <a:pt x="37" y="117"/>
                  </a:cubicBezTo>
                  <a:cubicBezTo>
                    <a:pt x="50" y="117"/>
                    <a:pt x="60" y="114"/>
                    <a:pt x="66" y="107"/>
                  </a:cubicBezTo>
                  <a:cubicBezTo>
                    <a:pt x="72" y="101"/>
                    <a:pt x="75" y="91"/>
                    <a:pt x="75" y="77"/>
                  </a:cubicBezTo>
                  <a:lnTo>
                    <a:pt x="75" y="77"/>
                  </a:lnTo>
                  <a:close/>
                  <a:moveTo>
                    <a:pt x="37" y="73"/>
                  </a:moveTo>
                  <a:lnTo>
                    <a:pt x="37" y="73"/>
                  </a:lnTo>
                  <a:cubicBezTo>
                    <a:pt x="33" y="73"/>
                    <a:pt x="29" y="72"/>
                    <a:pt x="26" y="71"/>
                  </a:cubicBezTo>
                  <a:cubicBezTo>
                    <a:pt x="23" y="69"/>
                    <a:pt x="21" y="66"/>
                    <a:pt x="19" y="63"/>
                  </a:cubicBezTo>
                  <a:cubicBezTo>
                    <a:pt x="17" y="60"/>
                    <a:pt x="16" y="57"/>
                    <a:pt x="15" y="53"/>
                  </a:cubicBezTo>
                  <a:cubicBezTo>
                    <a:pt x="14" y="49"/>
                    <a:pt x="14" y="46"/>
                    <a:pt x="14" y="42"/>
                  </a:cubicBezTo>
                  <a:cubicBezTo>
                    <a:pt x="14" y="38"/>
                    <a:pt x="14" y="34"/>
                    <a:pt x="15" y="31"/>
                  </a:cubicBezTo>
                  <a:cubicBezTo>
                    <a:pt x="16" y="27"/>
                    <a:pt x="18" y="24"/>
                    <a:pt x="20" y="21"/>
                  </a:cubicBezTo>
                  <a:cubicBezTo>
                    <a:pt x="22" y="18"/>
                    <a:pt x="24" y="16"/>
                    <a:pt x="27" y="15"/>
                  </a:cubicBezTo>
                  <a:cubicBezTo>
                    <a:pt x="30" y="13"/>
                    <a:pt x="34" y="12"/>
                    <a:pt x="38" y="12"/>
                  </a:cubicBezTo>
                  <a:cubicBezTo>
                    <a:pt x="43" y="12"/>
                    <a:pt x="46" y="13"/>
                    <a:pt x="49" y="15"/>
                  </a:cubicBezTo>
                  <a:cubicBezTo>
                    <a:pt x="52" y="16"/>
                    <a:pt x="54" y="19"/>
                    <a:pt x="56" y="21"/>
                  </a:cubicBezTo>
                  <a:cubicBezTo>
                    <a:pt x="58" y="24"/>
                    <a:pt x="60" y="27"/>
                    <a:pt x="60" y="31"/>
                  </a:cubicBezTo>
                  <a:cubicBezTo>
                    <a:pt x="61" y="34"/>
                    <a:pt x="62" y="38"/>
                    <a:pt x="62" y="41"/>
                  </a:cubicBezTo>
                  <a:cubicBezTo>
                    <a:pt x="62" y="45"/>
                    <a:pt x="61" y="49"/>
                    <a:pt x="60" y="53"/>
                  </a:cubicBezTo>
                  <a:cubicBezTo>
                    <a:pt x="59" y="57"/>
                    <a:pt x="58" y="60"/>
                    <a:pt x="56" y="63"/>
                  </a:cubicBezTo>
                  <a:cubicBezTo>
                    <a:pt x="54" y="66"/>
                    <a:pt x="52" y="69"/>
                    <a:pt x="49" y="71"/>
                  </a:cubicBezTo>
                  <a:cubicBezTo>
                    <a:pt x="45" y="72"/>
                    <a:pt x="42" y="73"/>
                    <a:pt x="37" y="73"/>
                  </a:cubicBezTo>
                  <a:lnTo>
                    <a:pt x="37" y="7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26" name="Freeform 21">
              <a:extLst>
                <a:ext uri="{FF2B5EF4-FFF2-40B4-BE49-F238E27FC236}">
                  <a16:creationId xmlns:a16="http://schemas.microsoft.com/office/drawing/2014/main" id="{9B57EBC2-FA40-4C6E-A4A1-83890842CDD4}"/>
                </a:ext>
              </a:extLst>
            </p:cNvPr>
            <p:cNvSpPr>
              <a:spLocks noEditPoints="1"/>
            </p:cNvSpPr>
            <p:nvPr/>
          </p:nvSpPr>
          <p:spPr bwMode="auto">
            <a:xfrm>
              <a:off x="3287" y="3086"/>
              <a:ext cx="10" cy="93"/>
            </a:xfrm>
            <a:custGeom>
              <a:avLst/>
              <a:gdLst>
                <a:gd name="T0" fmla="*/ 13 w 13"/>
                <a:gd name="T1" fmla="*/ 16 h 113"/>
                <a:gd name="T2" fmla="*/ 13 w 13"/>
                <a:gd name="T3" fmla="*/ 16 h 113"/>
                <a:gd name="T4" fmla="*/ 13 w 13"/>
                <a:gd name="T5" fmla="*/ 0 h 113"/>
                <a:gd name="T6" fmla="*/ 0 w 13"/>
                <a:gd name="T7" fmla="*/ 0 h 113"/>
                <a:gd name="T8" fmla="*/ 0 w 13"/>
                <a:gd name="T9" fmla="*/ 16 h 113"/>
                <a:gd name="T10" fmla="*/ 13 w 13"/>
                <a:gd name="T11" fmla="*/ 16 h 113"/>
                <a:gd name="T12" fmla="*/ 0 w 13"/>
                <a:gd name="T13" fmla="*/ 31 h 113"/>
                <a:gd name="T14" fmla="*/ 0 w 13"/>
                <a:gd name="T15" fmla="*/ 31 h 113"/>
                <a:gd name="T16" fmla="*/ 0 w 13"/>
                <a:gd name="T17" fmla="*/ 113 h 113"/>
                <a:gd name="T18" fmla="*/ 13 w 13"/>
                <a:gd name="T19" fmla="*/ 113 h 113"/>
                <a:gd name="T20" fmla="*/ 13 w 13"/>
                <a:gd name="T21" fmla="*/ 31 h 113"/>
                <a:gd name="T22" fmla="*/ 0 w 13"/>
                <a:gd name="T23" fmla="*/ 31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 h="113">
                  <a:moveTo>
                    <a:pt x="13" y="16"/>
                  </a:moveTo>
                  <a:lnTo>
                    <a:pt x="13" y="16"/>
                  </a:lnTo>
                  <a:lnTo>
                    <a:pt x="13" y="0"/>
                  </a:lnTo>
                  <a:lnTo>
                    <a:pt x="0" y="0"/>
                  </a:lnTo>
                  <a:lnTo>
                    <a:pt x="0" y="16"/>
                  </a:lnTo>
                  <a:lnTo>
                    <a:pt x="13" y="16"/>
                  </a:lnTo>
                  <a:close/>
                  <a:moveTo>
                    <a:pt x="0" y="31"/>
                  </a:moveTo>
                  <a:lnTo>
                    <a:pt x="0" y="31"/>
                  </a:lnTo>
                  <a:lnTo>
                    <a:pt x="0" y="113"/>
                  </a:lnTo>
                  <a:lnTo>
                    <a:pt x="13" y="113"/>
                  </a:lnTo>
                  <a:lnTo>
                    <a:pt x="13" y="31"/>
                  </a:lnTo>
                  <a:lnTo>
                    <a:pt x="0" y="3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27" name="Freeform 22">
              <a:extLst>
                <a:ext uri="{FF2B5EF4-FFF2-40B4-BE49-F238E27FC236}">
                  <a16:creationId xmlns:a16="http://schemas.microsoft.com/office/drawing/2014/main" id="{2BC10293-C108-4966-B343-D7EC20737331}"/>
                </a:ext>
              </a:extLst>
            </p:cNvPr>
            <p:cNvSpPr>
              <a:spLocks/>
            </p:cNvSpPr>
            <p:nvPr/>
          </p:nvSpPr>
          <p:spPr bwMode="auto">
            <a:xfrm>
              <a:off x="3310" y="3110"/>
              <a:ext cx="58" cy="70"/>
            </a:xfrm>
            <a:custGeom>
              <a:avLst/>
              <a:gdLst>
                <a:gd name="T0" fmla="*/ 14 w 70"/>
                <a:gd name="T1" fmla="*/ 58 h 86"/>
                <a:gd name="T2" fmla="*/ 14 w 70"/>
                <a:gd name="T3" fmla="*/ 58 h 86"/>
                <a:gd name="T4" fmla="*/ 0 w 70"/>
                <a:gd name="T5" fmla="*/ 58 h 86"/>
                <a:gd name="T6" fmla="*/ 3 w 70"/>
                <a:gd name="T7" fmla="*/ 71 h 86"/>
                <a:gd name="T8" fmla="*/ 11 w 70"/>
                <a:gd name="T9" fmla="*/ 80 h 86"/>
                <a:gd name="T10" fmla="*/ 22 w 70"/>
                <a:gd name="T11" fmla="*/ 85 h 86"/>
                <a:gd name="T12" fmla="*/ 35 w 70"/>
                <a:gd name="T13" fmla="*/ 86 h 86"/>
                <a:gd name="T14" fmla="*/ 48 w 70"/>
                <a:gd name="T15" fmla="*/ 85 h 86"/>
                <a:gd name="T16" fmla="*/ 59 w 70"/>
                <a:gd name="T17" fmla="*/ 81 h 86"/>
                <a:gd name="T18" fmla="*/ 67 w 70"/>
                <a:gd name="T19" fmla="*/ 73 h 86"/>
                <a:gd name="T20" fmla="*/ 70 w 70"/>
                <a:gd name="T21" fmla="*/ 60 h 86"/>
                <a:gd name="T22" fmla="*/ 68 w 70"/>
                <a:gd name="T23" fmla="*/ 50 h 86"/>
                <a:gd name="T24" fmla="*/ 62 w 70"/>
                <a:gd name="T25" fmla="*/ 44 h 86"/>
                <a:gd name="T26" fmla="*/ 53 w 70"/>
                <a:gd name="T27" fmla="*/ 40 h 86"/>
                <a:gd name="T28" fmla="*/ 43 w 70"/>
                <a:gd name="T29" fmla="*/ 37 h 86"/>
                <a:gd name="T30" fmla="*/ 34 w 70"/>
                <a:gd name="T31" fmla="*/ 35 h 86"/>
                <a:gd name="T32" fmla="*/ 25 w 70"/>
                <a:gd name="T33" fmla="*/ 32 h 86"/>
                <a:gd name="T34" fmla="*/ 19 w 70"/>
                <a:gd name="T35" fmla="*/ 28 h 86"/>
                <a:gd name="T36" fmla="*/ 16 w 70"/>
                <a:gd name="T37" fmla="*/ 23 h 86"/>
                <a:gd name="T38" fmla="*/ 18 w 70"/>
                <a:gd name="T39" fmla="*/ 17 h 86"/>
                <a:gd name="T40" fmla="*/ 22 w 70"/>
                <a:gd name="T41" fmla="*/ 14 h 86"/>
                <a:gd name="T42" fmla="*/ 28 w 70"/>
                <a:gd name="T43" fmla="*/ 13 h 86"/>
                <a:gd name="T44" fmla="*/ 34 w 70"/>
                <a:gd name="T45" fmla="*/ 12 h 86"/>
                <a:gd name="T46" fmla="*/ 40 w 70"/>
                <a:gd name="T47" fmla="*/ 13 h 86"/>
                <a:gd name="T48" fmla="*/ 46 w 70"/>
                <a:gd name="T49" fmla="*/ 15 h 86"/>
                <a:gd name="T50" fmla="*/ 51 w 70"/>
                <a:gd name="T51" fmla="*/ 19 h 86"/>
                <a:gd name="T52" fmla="*/ 53 w 70"/>
                <a:gd name="T53" fmla="*/ 26 h 86"/>
                <a:gd name="T54" fmla="*/ 66 w 70"/>
                <a:gd name="T55" fmla="*/ 26 h 86"/>
                <a:gd name="T56" fmla="*/ 63 w 70"/>
                <a:gd name="T57" fmla="*/ 13 h 86"/>
                <a:gd name="T58" fmla="*/ 56 w 70"/>
                <a:gd name="T59" fmla="*/ 5 h 86"/>
                <a:gd name="T60" fmla="*/ 46 w 70"/>
                <a:gd name="T61" fmla="*/ 1 h 86"/>
                <a:gd name="T62" fmla="*/ 33 w 70"/>
                <a:gd name="T63" fmla="*/ 0 h 86"/>
                <a:gd name="T64" fmla="*/ 22 w 70"/>
                <a:gd name="T65" fmla="*/ 2 h 86"/>
                <a:gd name="T66" fmla="*/ 12 w 70"/>
                <a:gd name="T67" fmla="*/ 6 h 86"/>
                <a:gd name="T68" fmla="*/ 5 w 70"/>
                <a:gd name="T69" fmla="*/ 13 h 86"/>
                <a:gd name="T70" fmla="*/ 2 w 70"/>
                <a:gd name="T71" fmla="*/ 24 h 86"/>
                <a:gd name="T72" fmla="*/ 6 w 70"/>
                <a:gd name="T73" fmla="*/ 36 h 86"/>
                <a:gd name="T74" fmla="*/ 16 w 70"/>
                <a:gd name="T75" fmla="*/ 43 h 86"/>
                <a:gd name="T76" fmla="*/ 29 w 70"/>
                <a:gd name="T77" fmla="*/ 47 h 86"/>
                <a:gd name="T78" fmla="*/ 42 w 70"/>
                <a:gd name="T79" fmla="*/ 50 h 86"/>
                <a:gd name="T80" fmla="*/ 52 w 70"/>
                <a:gd name="T81" fmla="*/ 54 h 86"/>
                <a:gd name="T82" fmla="*/ 56 w 70"/>
                <a:gd name="T83" fmla="*/ 62 h 86"/>
                <a:gd name="T84" fmla="*/ 54 w 70"/>
                <a:gd name="T85" fmla="*/ 68 h 86"/>
                <a:gd name="T86" fmla="*/ 49 w 70"/>
                <a:gd name="T87" fmla="*/ 72 h 86"/>
                <a:gd name="T88" fmla="*/ 43 w 70"/>
                <a:gd name="T89" fmla="*/ 74 h 86"/>
                <a:gd name="T90" fmla="*/ 36 w 70"/>
                <a:gd name="T91" fmla="*/ 74 h 86"/>
                <a:gd name="T92" fmla="*/ 28 w 70"/>
                <a:gd name="T93" fmla="*/ 73 h 86"/>
                <a:gd name="T94" fmla="*/ 21 w 70"/>
                <a:gd name="T95" fmla="*/ 71 h 86"/>
                <a:gd name="T96" fmla="*/ 16 w 70"/>
                <a:gd name="T97" fmla="*/ 66 h 86"/>
                <a:gd name="T98" fmla="*/ 14 w 70"/>
                <a:gd name="T99" fmla="*/ 58 h 86"/>
                <a:gd name="T100" fmla="*/ 14 w 70"/>
                <a:gd name="T101" fmla="*/ 58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0" h="86">
                  <a:moveTo>
                    <a:pt x="14" y="58"/>
                  </a:moveTo>
                  <a:lnTo>
                    <a:pt x="14" y="58"/>
                  </a:lnTo>
                  <a:lnTo>
                    <a:pt x="0" y="58"/>
                  </a:lnTo>
                  <a:cubicBezTo>
                    <a:pt x="0" y="63"/>
                    <a:pt x="1" y="68"/>
                    <a:pt x="3" y="71"/>
                  </a:cubicBezTo>
                  <a:cubicBezTo>
                    <a:pt x="5" y="75"/>
                    <a:pt x="8" y="78"/>
                    <a:pt x="11" y="80"/>
                  </a:cubicBezTo>
                  <a:cubicBezTo>
                    <a:pt x="14" y="82"/>
                    <a:pt x="18" y="84"/>
                    <a:pt x="22" y="85"/>
                  </a:cubicBezTo>
                  <a:cubicBezTo>
                    <a:pt x="26" y="86"/>
                    <a:pt x="30" y="86"/>
                    <a:pt x="35" y="86"/>
                  </a:cubicBezTo>
                  <a:cubicBezTo>
                    <a:pt x="39" y="86"/>
                    <a:pt x="43" y="86"/>
                    <a:pt x="48" y="85"/>
                  </a:cubicBezTo>
                  <a:cubicBezTo>
                    <a:pt x="52" y="84"/>
                    <a:pt x="55" y="83"/>
                    <a:pt x="59" y="81"/>
                  </a:cubicBezTo>
                  <a:cubicBezTo>
                    <a:pt x="62" y="79"/>
                    <a:pt x="65" y="76"/>
                    <a:pt x="67" y="73"/>
                  </a:cubicBezTo>
                  <a:cubicBezTo>
                    <a:pt x="69" y="69"/>
                    <a:pt x="70" y="65"/>
                    <a:pt x="70" y="60"/>
                  </a:cubicBezTo>
                  <a:cubicBezTo>
                    <a:pt x="70" y="56"/>
                    <a:pt x="69" y="53"/>
                    <a:pt x="68" y="50"/>
                  </a:cubicBezTo>
                  <a:cubicBezTo>
                    <a:pt x="66" y="48"/>
                    <a:pt x="64" y="46"/>
                    <a:pt x="62" y="44"/>
                  </a:cubicBezTo>
                  <a:cubicBezTo>
                    <a:pt x="59" y="42"/>
                    <a:pt x="56" y="41"/>
                    <a:pt x="53" y="40"/>
                  </a:cubicBezTo>
                  <a:cubicBezTo>
                    <a:pt x="50" y="39"/>
                    <a:pt x="47" y="38"/>
                    <a:pt x="43" y="37"/>
                  </a:cubicBezTo>
                  <a:cubicBezTo>
                    <a:pt x="40" y="36"/>
                    <a:pt x="37" y="35"/>
                    <a:pt x="34" y="35"/>
                  </a:cubicBezTo>
                  <a:cubicBezTo>
                    <a:pt x="30" y="34"/>
                    <a:pt x="28" y="33"/>
                    <a:pt x="25" y="32"/>
                  </a:cubicBezTo>
                  <a:cubicBezTo>
                    <a:pt x="22" y="31"/>
                    <a:pt x="20" y="30"/>
                    <a:pt x="19" y="28"/>
                  </a:cubicBezTo>
                  <a:cubicBezTo>
                    <a:pt x="17" y="27"/>
                    <a:pt x="16" y="25"/>
                    <a:pt x="16" y="23"/>
                  </a:cubicBezTo>
                  <a:cubicBezTo>
                    <a:pt x="16" y="20"/>
                    <a:pt x="17" y="19"/>
                    <a:pt x="18" y="17"/>
                  </a:cubicBezTo>
                  <a:cubicBezTo>
                    <a:pt x="19" y="16"/>
                    <a:pt x="20" y="15"/>
                    <a:pt x="22" y="14"/>
                  </a:cubicBezTo>
                  <a:cubicBezTo>
                    <a:pt x="24" y="13"/>
                    <a:pt x="26" y="13"/>
                    <a:pt x="28" y="13"/>
                  </a:cubicBezTo>
                  <a:cubicBezTo>
                    <a:pt x="30" y="12"/>
                    <a:pt x="32" y="12"/>
                    <a:pt x="34" y="12"/>
                  </a:cubicBezTo>
                  <a:cubicBezTo>
                    <a:pt x="36" y="12"/>
                    <a:pt x="38" y="12"/>
                    <a:pt x="40" y="13"/>
                  </a:cubicBezTo>
                  <a:cubicBezTo>
                    <a:pt x="43" y="13"/>
                    <a:pt x="45" y="14"/>
                    <a:pt x="46" y="15"/>
                  </a:cubicBezTo>
                  <a:cubicBezTo>
                    <a:pt x="48" y="16"/>
                    <a:pt x="50" y="18"/>
                    <a:pt x="51" y="19"/>
                  </a:cubicBezTo>
                  <a:cubicBezTo>
                    <a:pt x="52" y="21"/>
                    <a:pt x="53" y="23"/>
                    <a:pt x="53" y="26"/>
                  </a:cubicBezTo>
                  <a:lnTo>
                    <a:pt x="66" y="26"/>
                  </a:lnTo>
                  <a:cubicBezTo>
                    <a:pt x="66" y="21"/>
                    <a:pt x="65" y="17"/>
                    <a:pt x="63" y="13"/>
                  </a:cubicBezTo>
                  <a:cubicBezTo>
                    <a:pt x="61" y="10"/>
                    <a:pt x="59" y="7"/>
                    <a:pt x="56" y="5"/>
                  </a:cubicBezTo>
                  <a:cubicBezTo>
                    <a:pt x="53" y="4"/>
                    <a:pt x="49" y="2"/>
                    <a:pt x="46" y="1"/>
                  </a:cubicBezTo>
                  <a:cubicBezTo>
                    <a:pt x="42" y="1"/>
                    <a:pt x="37" y="0"/>
                    <a:pt x="33" y="0"/>
                  </a:cubicBezTo>
                  <a:cubicBezTo>
                    <a:pt x="29" y="0"/>
                    <a:pt x="25" y="1"/>
                    <a:pt x="22" y="2"/>
                  </a:cubicBezTo>
                  <a:cubicBezTo>
                    <a:pt x="18" y="2"/>
                    <a:pt x="15" y="4"/>
                    <a:pt x="12" y="6"/>
                  </a:cubicBezTo>
                  <a:cubicBezTo>
                    <a:pt x="9" y="7"/>
                    <a:pt x="7" y="10"/>
                    <a:pt x="5" y="13"/>
                  </a:cubicBezTo>
                  <a:cubicBezTo>
                    <a:pt x="3" y="16"/>
                    <a:pt x="2" y="19"/>
                    <a:pt x="2" y="24"/>
                  </a:cubicBezTo>
                  <a:cubicBezTo>
                    <a:pt x="2" y="29"/>
                    <a:pt x="3" y="33"/>
                    <a:pt x="6" y="36"/>
                  </a:cubicBezTo>
                  <a:cubicBezTo>
                    <a:pt x="9" y="39"/>
                    <a:pt x="12" y="41"/>
                    <a:pt x="16" y="43"/>
                  </a:cubicBezTo>
                  <a:cubicBezTo>
                    <a:pt x="20" y="44"/>
                    <a:pt x="24" y="46"/>
                    <a:pt x="29" y="47"/>
                  </a:cubicBezTo>
                  <a:cubicBezTo>
                    <a:pt x="33" y="48"/>
                    <a:pt x="38" y="49"/>
                    <a:pt x="42" y="50"/>
                  </a:cubicBezTo>
                  <a:cubicBezTo>
                    <a:pt x="46" y="51"/>
                    <a:pt x="49" y="52"/>
                    <a:pt x="52" y="54"/>
                  </a:cubicBezTo>
                  <a:cubicBezTo>
                    <a:pt x="54" y="56"/>
                    <a:pt x="56" y="59"/>
                    <a:pt x="56" y="62"/>
                  </a:cubicBezTo>
                  <a:cubicBezTo>
                    <a:pt x="56" y="65"/>
                    <a:pt x="55" y="67"/>
                    <a:pt x="54" y="68"/>
                  </a:cubicBezTo>
                  <a:cubicBezTo>
                    <a:pt x="53" y="70"/>
                    <a:pt x="51" y="71"/>
                    <a:pt x="49" y="72"/>
                  </a:cubicBezTo>
                  <a:cubicBezTo>
                    <a:pt x="47" y="73"/>
                    <a:pt x="45" y="73"/>
                    <a:pt x="43" y="74"/>
                  </a:cubicBezTo>
                  <a:cubicBezTo>
                    <a:pt x="40" y="74"/>
                    <a:pt x="38" y="74"/>
                    <a:pt x="36" y="74"/>
                  </a:cubicBezTo>
                  <a:cubicBezTo>
                    <a:pt x="33" y="74"/>
                    <a:pt x="30" y="74"/>
                    <a:pt x="28" y="73"/>
                  </a:cubicBezTo>
                  <a:cubicBezTo>
                    <a:pt x="25" y="73"/>
                    <a:pt x="23" y="72"/>
                    <a:pt x="21" y="71"/>
                  </a:cubicBezTo>
                  <a:cubicBezTo>
                    <a:pt x="19" y="70"/>
                    <a:pt x="17" y="68"/>
                    <a:pt x="16" y="66"/>
                  </a:cubicBezTo>
                  <a:cubicBezTo>
                    <a:pt x="15" y="64"/>
                    <a:pt x="14" y="61"/>
                    <a:pt x="14" y="58"/>
                  </a:cubicBezTo>
                  <a:lnTo>
                    <a:pt x="14" y="58"/>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28" name="Freeform 23">
              <a:extLst>
                <a:ext uri="{FF2B5EF4-FFF2-40B4-BE49-F238E27FC236}">
                  <a16:creationId xmlns:a16="http://schemas.microsoft.com/office/drawing/2014/main" id="{4381B44E-1E0B-4751-B5D1-C0E35643876B}"/>
                </a:ext>
              </a:extLst>
            </p:cNvPr>
            <p:cNvSpPr>
              <a:spLocks/>
            </p:cNvSpPr>
            <p:nvPr/>
          </p:nvSpPr>
          <p:spPr bwMode="auto">
            <a:xfrm>
              <a:off x="3373" y="3091"/>
              <a:ext cx="36" cy="88"/>
            </a:xfrm>
            <a:custGeom>
              <a:avLst/>
              <a:gdLst>
                <a:gd name="T0" fmla="*/ 27 w 44"/>
                <a:gd name="T1" fmla="*/ 25 h 107"/>
                <a:gd name="T2" fmla="*/ 27 w 44"/>
                <a:gd name="T3" fmla="*/ 25 h 107"/>
                <a:gd name="T4" fmla="*/ 27 w 44"/>
                <a:gd name="T5" fmla="*/ 0 h 107"/>
                <a:gd name="T6" fmla="*/ 14 w 44"/>
                <a:gd name="T7" fmla="*/ 0 h 107"/>
                <a:gd name="T8" fmla="*/ 14 w 44"/>
                <a:gd name="T9" fmla="*/ 25 h 107"/>
                <a:gd name="T10" fmla="*/ 0 w 44"/>
                <a:gd name="T11" fmla="*/ 25 h 107"/>
                <a:gd name="T12" fmla="*/ 0 w 44"/>
                <a:gd name="T13" fmla="*/ 37 h 107"/>
                <a:gd name="T14" fmla="*/ 14 w 44"/>
                <a:gd name="T15" fmla="*/ 37 h 107"/>
                <a:gd name="T16" fmla="*/ 14 w 44"/>
                <a:gd name="T17" fmla="*/ 89 h 107"/>
                <a:gd name="T18" fmla="*/ 15 w 44"/>
                <a:gd name="T19" fmla="*/ 99 h 107"/>
                <a:gd name="T20" fmla="*/ 18 w 44"/>
                <a:gd name="T21" fmla="*/ 104 h 107"/>
                <a:gd name="T22" fmla="*/ 24 w 44"/>
                <a:gd name="T23" fmla="*/ 107 h 107"/>
                <a:gd name="T24" fmla="*/ 33 w 44"/>
                <a:gd name="T25" fmla="*/ 107 h 107"/>
                <a:gd name="T26" fmla="*/ 44 w 44"/>
                <a:gd name="T27" fmla="*/ 107 h 107"/>
                <a:gd name="T28" fmla="*/ 44 w 44"/>
                <a:gd name="T29" fmla="*/ 95 h 107"/>
                <a:gd name="T30" fmla="*/ 37 w 44"/>
                <a:gd name="T31" fmla="*/ 95 h 107"/>
                <a:gd name="T32" fmla="*/ 32 w 44"/>
                <a:gd name="T33" fmla="*/ 95 h 107"/>
                <a:gd name="T34" fmla="*/ 29 w 44"/>
                <a:gd name="T35" fmla="*/ 94 h 107"/>
                <a:gd name="T36" fmla="*/ 28 w 44"/>
                <a:gd name="T37" fmla="*/ 92 h 107"/>
                <a:gd name="T38" fmla="*/ 27 w 44"/>
                <a:gd name="T39" fmla="*/ 88 h 107"/>
                <a:gd name="T40" fmla="*/ 27 w 44"/>
                <a:gd name="T41" fmla="*/ 37 h 107"/>
                <a:gd name="T42" fmla="*/ 44 w 44"/>
                <a:gd name="T43" fmla="*/ 37 h 107"/>
                <a:gd name="T44" fmla="*/ 44 w 44"/>
                <a:gd name="T45" fmla="*/ 25 h 107"/>
                <a:gd name="T46" fmla="*/ 27 w 44"/>
                <a:gd name="T47" fmla="*/ 25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4" h="107">
                  <a:moveTo>
                    <a:pt x="27" y="25"/>
                  </a:moveTo>
                  <a:lnTo>
                    <a:pt x="27" y="25"/>
                  </a:lnTo>
                  <a:lnTo>
                    <a:pt x="27" y="0"/>
                  </a:lnTo>
                  <a:lnTo>
                    <a:pt x="14" y="0"/>
                  </a:lnTo>
                  <a:lnTo>
                    <a:pt x="14" y="25"/>
                  </a:lnTo>
                  <a:lnTo>
                    <a:pt x="0" y="25"/>
                  </a:lnTo>
                  <a:lnTo>
                    <a:pt x="0" y="37"/>
                  </a:lnTo>
                  <a:lnTo>
                    <a:pt x="14" y="37"/>
                  </a:lnTo>
                  <a:lnTo>
                    <a:pt x="14" y="89"/>
                  </a:lnTo>
                  <a:cubicBezTo>
                    <a:pt x="14" y="93"/>
                    <a:pt x="14" y="96"/>
                    <a:pt x="15" y="99"/>
                  </a:cubicBezTo>
                  <a:cubicBezTo>
                    <a:pt x="16" y="101"/>
                    <a:pt x="17" y="103"/>
                    <a:pt x="18" y="104"/>
                  </a:cubicBezTo>
                  <a:cubicBezTo>
                    <a:pt x="20" y="105"/>
                    <a:pt x="22" y="106"/>
                    <a:pt x="24" y="107"/>
                  </a:cubicBezTo>
                  <a:cubicBezTo>
                    <a:pt x="27" y="107"/>
                    <a:pt x="30" y="107"/>
                    <a:pt x="33" y="107"/>
                  </a:cubicBezTo>
                  <a:lnTo>
                    <a:pt x="44" y="107"/>
                  </a:lnTo>
                  <a:lnTo>
                    <a:pt x="44" y="95"/>
                  </a:lnTo>
                  <a:lnTo>
                    <a:pt x="37" y="95"/>
                  </a:lnTo>
                  <a:cubicBezTo>
                    <a:pt x="35" y="95"/>
                    <a:pt x="34" y="95"/>
                    <a:pt x="32" y="95"/>
                  </a:cubicBezTo>
                  <a:cubicBezTo>
                    <a:pt x="31" y="95"/>
                    <a:pt x="30" y="95"/>
                    <a:pt x="29" y="94"/>
                  </a:cubicBezTo>
                  <a:cubicBezTo>
                    <a:pt x="28" y="94"/>
                    <a:pt x="28" y="93"/>
                    <a:pt x="28" y="92"/>
                  </a:cubicBezTo>
                  <a:cubicBezTo>
                    <a:pt x="27" y="91"/>
                    <a:pt x="27" y="90"/>
                    <a:pt x="27" y="88"/>
                  </a:cubicBezTo>
                  <a:lnTo>
                    <a:pt x="27" y="37"/>
                  </a:lnTo>
                  <a:lnTo>
                    <a:pt x="44" y="37"/>
                  </a:lnTo>
                  <a:lnTo>
                    <a:pt x="44" y="25"/>
                  </a:lnTo>
                  <a:lnTo>
                    <a:pt x="27" y="25"/>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29" name="Freeform 24">
              <a:extLst>
                <a:ext uri="{FF2B5EF4-FFF2-40B4-BE49-F238E27FC236}">
                  <a16:creationId xmlns:a16="http://schemas.microsoft.com/office/drawing/2014/main" id="{89EF46FA-BFB4-4A42-84F0-C3B273867456}"/>
                </a:ext>
              </a:extLst>
            </p:cNvPr>
            <p:cNvSpPr>
              <a:spLocks/>
            </p:cNvSpPr>
            <p:nvPr/>
          </p:nvSpPr>
          <p:spPr bwMode="auto">
            <a:xfrm>
              <a:off x="3421" y="3110"/>
              <a:ext cx="36" cy="69"/>
            </a:xfrm>
            <a:custGeom>
              <a:avLst/>
              <a:gdLst>
                <a:gd name="T0" fmla="*/ 0 w 44"/>
                <a:gd name="T1" fmla="*/ 2 h 84"/>
                <a:gd name="T2" fmla="*/ 0 w 44"/>
                <a:gd name="T3" fmla="*/ 2 h 84"/>
                <a:gd name="T4" fmla="*/ 0 w 44"/>
                <a:gd name="T5" fmla="*/ 84 h 84"/>
                <a:gd name="T6" fmla="*/ 14 w 44"/>
                <a:gd name="T7" fmla="*/ 84 h 84"/>
                <a:gd name="T8" fmla="*/ 14 w 44"/>
                <a:gd name="T9" fmla="*/ 48 h 84"/>
                <a:gd name="T10" fmla="*/ 15 w 44"/>
                <a:gd name="T11" fmla="*/ 34 h 84"/>
                <a:gd name="T12" fmla="*/ 21 w 44"/>
                <a:gd name="T13" fmla="*/ 23 h 84"/>
                <a:gd name="T14" fmla="*/ 30 w 44"/>
                <a:gd name="T15" fmla="*/ 17 h 84"/>
                <a:gd name="T16" fmla="*/ 44 w 44"/>
                <a:gd name="T17" fmla="*/ 14 h 84"/>
                <a:gd name="T18" fmla="*/ 44 w 44"/>
                <a:gd name="T19" fmla="*/ 0 h 84"/>
                <a:gd name="T20" fmla="*/ 26 w 44"/>
                <a:gd name="T21" fmla="*/ 5 h 84"/>
                <a:gd name="T22" fmla="*/ 13 w 44"/>
                <a:gd name="T23" fmla="*/ 19 h 84"/>
                <a:gd name="T24" fmla="*/ 13 w 44"/>
                <a:gd name="T25" fmla="*/ 19 h 84"/>
                <a:gd name="T26" fmla="*/ 13 w 44"/>
                <a:gd name="T27" fmla="*/ 2 h 84"/>
                <a:gd name="T28" fmla="*/ 0 w 44"/>
                <a:gd name="T29" fmla="*/ 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4" h="84">
                  <a:moveTo>
                    <a:pt x="0" y="2"/>
                  </a:moveTo>
                  <a:lnTo>
                    <a:pt x="0" y="2"/>
                  </a:lnTo>
                  <a:lnTo>
                    <a:pt x="0" y="84"/>
                  </a:lnTo>
                  <a:lnTo>
                    <a:pt x="14" y="84"/>
                  </a:lnTo>
                  <a:lnTo>
                    <a:pt x="14" y="48"/>
                  </a:lnTo>
                  <a:cubicBezTo>
                    <a:pt x="14" y="42"/>
                    <a:pt x="14" y="38"/>
                    <a:pt x="15" y="34"/>
                  </a:cubicBezTo>
                  <a:cubicBezTo>
                    <a:pt x="17" y="30"/>
                    <a:pt x="18" y="26"/>
                    <a:pt x="21" y="23"/>
                  </a:cubicBezTo>
                  <a:cubicBezTo>
                    <a:pt x="23" y="20"/>
                    <a:pt x="26" y="18"/>
                    <a:pt x="30" y="17"/>
                  </a:cubicBezTo>
                  <a:cubicBezTo>
                    <a:pt x="34" y="15"/>
                    <a:pt x="38" y="14"/>
                    <a:pt x="44" y="14"/>
                  </a:cubicBezTo>
                  <a:lnTo>
                    <a:pt x="44" y="0"/>
                  </a:lnTo>
                  <a:cubicBezTo>
                    <a:pt x="36" y="0"/>
                    <a:pt x="30" y="1"/>
                    <a:pt x="26" y="5"/>
                  </a:cubicBezTo>
                  <a:cubicBezTo>
                    <a:pt x="21" y="8"/>
                    <a:pt x="17" y="13"/>
                    <a:pt x="13" y="19"/>
                  </a:cubicBezTo>
                  <a:lnTo>
                    <a:pt x="13" y="19"/>
                  </a:lnTo>
                  <a:lnTo>
                    <a:pt x="13" y="2"/>
                  </a:lnTo>
                  <a:lnTo>
                    <a:pt x="0" y="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30" name="Freeform 25">
              <a:extLst>
                <a:ext uri="{FF2B5EF4-FFF2-40B4-BE49-F238E27FC236}">
                  <a16:creationId xmlns:a16="http://schemas.microsoft.com/office/drawing/2014/main" id="{7547F8B4-64C7-40F1-A000-52CA1819D31A}"/>
                </a:ext>
              </a:extLst>
            </p:cNvPr>
            <p:cNvSpPr>
              <a:spLocks noEditPoints="1"/>
            </p:cNvSpPr>
            <p:nvPr/>
          </p:nvSpPr>
          <p:spPr bwMode="auto">
            <a:xfrm>
              <a:off x="3462" y="3110"/>
              <a:ext cx="63" cy="70"/>
            </a:xfrm>
            <a:custGeom>
              <a:avLst/>
              <a:gdLst>
                <a:gd name="T0" fmla="*/ 77 w 77"/>
                <a:gd name="T1" fmla="*/ 84 h 86"/>
                <a:gd name="T2" fmla="*/ 77 w 77"/>
                <a:gd name="T3" fmla="*/ 84 h 86"/>
                <a:gd name="T4" fmla="*/ 67 w 77"/>
                <a:gd name="T5" fmla="*/ 86 h 86"/>
                <a:gd name="T6" fmla="*/ 59 w 77"/>
                <a:gd name="T7" fmla="*/ 83 h 86"/>
                <a:gd name="T8" fmla="*/ 56 w 77"/>
                <a:gd name="T9" fmla="*/ 73 h 86"/>
                <a:gd name="T10" fmla="*/ 43 w 77"/>
                <a:gd name="T11" fmla="*/ 83 h 86"/>
                <a:gd name="T12" fmla="*/ 27 w 77"/>
                <a:gd name="T13" fmla="*/ 86 h 86"/>
                <a:gd name="T14" fmla="*/ 16 w 77"/>
                <a:gd name="T15" fmla="*/ 85 h 86"/>
                <a:gd name="T16" fmla="*/ 8 w 77"/>
                <a:gd name="T17" fmla="*/ 81 h 86"/>
                <a:gd name="T18" fmla="*/ 2 w 77"/>
                <a:gd name="T19" fmla="*/ 74 h 86"/>
                <a:gd name="T20" fmla="*/ 0 w 77"/>
                <a:gd name="T21" fmla="*/ 63 h 86"/>
                <a:gd name="T22" fmla="*/ 2 w 77"/>
                <a:gd name="T23" fmla="*/ 52 h 86"/>
                <a:gd name="T24" fmla="*/ 8 w 77"/>
                <a:gd name="T25" fmla="*/ 44 h 86"/>
                <a:gd name="T26" fmla="*/ 17 w 77"/>
                <a:gd name="T27" fmla="*/ 40 h 86"/>
                <a:gd name="T28" fmla="*/ 28 w 77"/>
                <a:gd name="T29" fmla="*/ 38 h 86"/>
                <a:gd name="T30" fmla="*/ 38 w 77"/>
                <a:gd name="T31" fmla="*/ 36 h 86"/>
                <a:gd name="T32" fmla="*/ 47 w 77"/>
                <a:gd name="T33" fmla="*/ 35 h 86"/>
                <a:gd name="T34" fmla="*/ 53 w 77"/>
                <a:gd name="T35" fmla="*/ 32 h 86"/>
                <a:gd name="T36" fmla="*/ 55 w 77"/>
                <a:gd name="T37" fmla="*/ 26 h 86"/>
                <a:gd name="T38" fmla="*/ 54 w 77"/>
                <a:gd name="T39" fmla="*/ 19 h 86"/>
                <a:gd name="T40" fmla="*/ 49 w 77"/>
                <a:gd name="T41" fmla="*/ 14 h 86"/>
                <a:gd name="T42" fmla="*/ 43 w 77"/>
                <a:gd name="T43" fmla="*/ 13 h 86"/>
                <a:gd name="T44" fmla="*/ 37 w 77"/>
                <a:gd name="T45" fmla="*/ 12 h 86"/>
                <a:gd name="T46" fmla="*/ 23 w 77"/>
                <a:gd name="T47" fmla="*/ 15 h 86"/>
                <a:gd name="T48" fmla="*/ 16 w 77"/>
                <a:gd name="T49" fmla="*/ 28 h 86"/>
                <a:gd name="T50" fmla="*/ 3 w 77"/>
                <a:gd name="T51" fmla="*/ 28 h 86"/>
                <a:gd name="T52" fmla="*/ 6 w 77"/>
                <a:gd name="T53" fmla="*/ 15 h 86"/>
                <a:gd name="T54" fmla="*/ 14 w 77"/>
                <a:gd name="T55" fmla="*/ 6 h 86"/>
                <a:gd name="T56" fmla="*/ 25 w 77"/>
                <a:gd name="T57" fmla="*/ 2 h 86"/>
                <a:gd name="T58" fmla="*/ 38 w 77"/>
                <a:gd name="T59" fmla="*/ 0 h 86"/>
                <a:gd name="T60" fmla="*/ 49 w 77"/>
                <a:gd name="T61" fmla="*/ 1 h 86"/>
                <a:gd name="T62" fmla="*/ 59 w 77"/>
                <a:gd name="T63" fmla="*/ 4 h 86"/>
                <a:gd name="T64" fmla="*/ 66 w 77"/>
                <a:gd name="T65" fmla="*/ 11 h 86"/>
                <a:gd name="T66" fmla="*/ 69 w 77"/>
                <a:gd name="T67" fmla="*/ 23 h 86"/>
                <a:gd name="T68" fmla="*/ 69 w 77"/>
                <a:gd name="T69" fmla="*/ 65 h 86"/>
                <a:gd name="T70" fmla="*/ 69 w 77"/>
                <a:gd name="T71" fmla="*/ 72 h 86"/>
                <a:gd name="T72" fmla="*/ 73 w 77"/>
                <a:gd name="T73" fmla="*/ 74 h 86"/>
                <a:gd name="T74" fmla="*/ 77 w 77"/>
                <a:gd name="T75" fmla="*/ 73 h 86"/>
                <a:gd name="T76" fmla="*/ 77 w 77"/>
                <a:gd name="T77" fmla="*/ 84 h 86"/>
                <a:gd name="T78" fmla="*/ 55 w 77"/>
                <a:gd name="T79" fmla="*/ 42 h 86"/>
                <a:gd name="T80" fmla="*/ 55 w 77"/>
                <a:gd name="T81" fmla="*/ 42 h 86"/>
                <a:gd name="T82" fmla="*/ 48 w 77"/>
                <a:gd name="T83" fmla="*/ 45 h 86"/>
                <a:gd name="T84" fmla="*/ 40 w 77"/>
                <a:gd name="T85" fmla="*/ 46 h 86"/>
                <a:gd name="T86" fmla="*/ 31 w 77"/>
                <a:gd name="T87" fmla="*/ 47 h 86"/>
                <a:gd name="T88" fmla="*/ 22 w 77"/>
                <a:gd name="T89" fmla="*/ 50 h 86"/>
                <a:gd name="T90" fmla="*/ 16 w 77"/>
                <a:gd name="T91" fmla="*/ 54 h 86"/>
                <a:gd name="T92" fmla="*/ 14 w 77"/>
                <a:gd name="T93" fmla="*/ 62 h 86"/>
                <a:gd name="T94" fmla="*/ 15 w 77"/>
                <a:gd name="T95" fmla="*/ 68 h 86"/>
                <a:gd name="T96" fmla="*/ 19 w 77"/>
                <a:gd name="T97" fmla="*/ 72 h 86"/>
                <a:gd name="T98" fmla="*/ 24 w 77"/>
                <a:gd name="T99" fmla="*/ 74 h 86"/>
                <a:gd name="T100" fmla="*/ 30 w 77"/>
                <a:gd name="T101" fmla="*/ 74 h 86"/>
                <a:gd name="T102" fmla="*/ 41 w 77"/>
                <a:gd name="T103" fmla="*/ 72 h 86"/>
                <a:gd name="T104" fmla="*/ 49 w 77"/>
                <a:gd name="T105" fmla="*/ 68 h 86"/>
                <a:gd name="T106" fmla="*/ 54 w 77"/>
                <a:gd name="T107" fmla="*/ 62 h 86"/>
                <a:gd name="T108" fmla="*/ 55 w 77"/>
                <a:gd name="T109" fmla="*/ 56 h 86"/>
                <a:gd name="T110" fmla="*/ 55 w 77"/>
                <a:gd name="T111" fmla="*/ 4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7" h="86">
                  <a:moveTo>
                    <a:pt x="77" y="84"/>
                  </a:moveTo>
                  <a:lnTo>
                    <a:pt x="77" y="84"/>
                  </a:lnTo>
                  <a:cubicBezTo>
                    <a:pt x="75" y="85"/>
                    <a:pt x="71" y="86"/>
                    <a:pt x="67" y="86"/>
                  </a:cubicBezTo>
                  <a:cubicBezTo>
                    <a:pt x="64" y="86"/>
                    <a:pt x="61" y="85"/>
                    <a:pt x="59" y="83"/>
                  </a:cubicBezTo>
                  <a:cubicBezTo>
                    <a:pt x="57" y="81"/>
                    <a:pt x="56" y="78"/>
                    <a:pt x="56" y="73"/>
                  </a:cubicBezTo>
                  <a:cubicBezTo>
                    <a:pt x="52" y="78"/>
                    <a:pt x="48" y="81"/>
                    <a:pt x="43" y="83"/>
                  </a:cubicBezTo>
                  <a:cubicBezTo>
                    <a:pt x="38" y="85"/>
                    <a:pt x="33" y="86"/>
                    <a:pt x="27" y="86"/>
                  </a:cubicBezTo>
                  <a:cubicBezTo>
                    <a:pt x="23" y="86"/>
                    <a:pt x="20" y="86"/>
                    <a:pt x="16" y="85"/>
                  </a:cubicBezTo>
                  <a:cubicBezTo>
                    <a:pt x="13" y="84"/>
                    <a:pt x="10" y="83"/>
                    <a:pt x="8" y="81"/>
                  </a:cubicBezTo>
                  <a:cubicBezTo>
                    <a:pt x="5" y="79"/>
                    <a:pt x="3" y="77"/>
                    <a:pt x="2" y="74"/>
                  </a:cubicBezTo>
                  <a:cubicBezTo>
                    <a:pt x="0" y="71"/>
                    <a:pt x="0" y="67"/>
                    <a:pt x="0" y="63"/>
                  </a:cubicBezTo>
                  <a:cubicBezTo>
                    <a:pt x="0" y="58"/>
                    <a:pt x="0" y="55"/>
                    <a:pt x="2" y="52"/>
                  </a:cubicBezTo>
                  <a:cubicBezTo>
                    <a:pt x="4" y="49"/>
                    <a:pt x="6" y="46"/>
                    <a:pt x="8" y="44"/>
                  </a:cubicBezTo>
                  <a:cubicBezTo>
                    <a:pt x="11" y="43"/>
                    <a:pt x="14" y="41"/>
                    <a:pt x="17" y="40"/>
                  </a:cubicBezTo>
                  <a:cubicBezTo>
                    <a:pt x="21" y="39"/>
                    <a:pt x="24" y="38"/>
                    <a:pt x="28" y="38"/>
                  </a:cubicBezTo>
                  <a:cubicBezTo>
                    <a:pt x="31" y="37"/>
                    <a:pt x="35" y="37"/>
                    <a:pt x="38" y="36"/>
                  </a:cubicBezTo>
                  <a:cubicBezTo>
                    <a:pt x="41" y="36"/>
                    <a:pt x="44" y="35"/>
                    <a:pt x="47" y="35"/>
                  </a:cubicBezTo>
                  <a:cubicBezTo>
                    <a:pt x="49" y="34"/>
                    <a:pt x="51" y="33"/>
                    <a:pt x="53" y="32"/>
                  </a:cubicBezTo>
                  <a:cubicBezTo>
                    <a:pt x="54" y="30"/>
                    <a:pt x="55" y="28"/>
                    <a:pt x="55" y="26"/>
                  </a:cubicBezTo>
                  <a:cubicBezTo>
                    <a:pt x="55" y="23"/>
                    <a:pt x="55" y="20"/>
                    <a:pt x="54" y="19"/>
                  </a:cubicBezTo>
                  <a:cubicBezTo>
                    <a:pt x="52" y="17"/>
                    <a:pt x="51" y="15"/>
                    <a:pt x="49" y="14"/>
                  </a:cubicBezTo>
                  <a:cubicBezTo>
                    <a:pt x="47" y="14"/>
                    <a:pt x="46" y="13"/>
                    <a:pt x="43" y="13"/>
                  </a:cubicBezTo>
                  <a:cubicBezTo>
                    <a:pt x="41" y="12"/>
                    <a:pt x="39" y="12"/>
                    <a:pt x="37" y="12"/>
                  </a:cubicBezTo>
                  <a:cubicBezTo>
                    <a:pt x="31" y="12"/>
                    <a:pt x="26" y="13"/>
                    <a:pt x="23" y="15"/>
                  </a:cubicBezTo>
                  <a:cubicBezTo>
                    <a:pt x="19" y="18"/>
                    <a:pt x="17" y="22"/>
                    <a:pt x="16" y="28"/>
                  </a:cubicBezTo>
                  <a:lnTo>
                    <a:pt x="3" y="28"/>
                  </a:lnTo>
                  <a:cubicBezTo>
                    <a:pt x="3" y="23"/>
                    <a:pt x="4" y="18"/>
                    <a:pt x="6" y="15"/>
                  </a:cubicBezTo>
                  <a:cubicBezTo>
                    <a:pt x="8" y="11"/>
                    <a:pt x="11" y="8"/>
                    <a:pt x="14" y="6"/>
                  </a:cubicBezTo>
                  <a:cubicBezTo>
                    <a:pt x="17" y="4"/>
                    <a:pt x="20" y="3"/>
                    <a:pt x="25" y="2"/>
                  </a:cubicBezTo>
                  <a:cubicBezTo>
                    <a:pt x="29" y="1"/>
                    <a:pt x="33" y="0"/>
                    <a:pt x="38" y="0"/>
                  </a:cubicBezTo>
                  <a:cubicBezTo>
                    <a:pt x="41" y="0"/>
                    <a:pt x="45" y="0"/>
                    <a:pt x="49" y="1"/>
                  </a:cubicBezTo>
                  <a:cubicBezTo>
                    <a:pt x="52" y="1"/>
                    <a:pt x="56" y="3"/>
                    <a:pt x="59" y="4"/>
                  </a:cubicBezTo>
                  <a:cubicBezTo>
                    <a:pt x="62" y="6"/>
                    <a:pt x="64" y="8"/>
                    <a:pt x="66" y="11"/>
                  </a:cubicBezTo>
                  <a:cubicBezTo>
                    <a:pt x="68" y="14"/>
                    <a:pt x="69" y="18"/>
                    <a:pt x="69" y="23"/>
                  </a:cubicBezTo>
                  <a:lnTo>
                    <a:pt x="69" y="65"/>
                  </a:lnTo>
                  <a:cubicBezTo>
                    <a:pt x="69" y="68"/>
                    <a:pt x="69" y="71"/>
                    <a:pt x="69" y="72"/>
                  </a:cubicBezTo>
                  <a:cubicBezTo>
                    <a:pt x="69" y="74"/>
                    <a:pt x="71" y="74"/>
                    <a:pt x="73" y="74"/>
                  </a:cubicBezTo>
                  <a:cubicBezTo>
                    <a:pt x="74" y="74"/>
                    <a:pt x="75" y="74"/>
                    <a:pt x="77" y="73"/>
                  </a:cubicBezTo>
                  <a:lnTo>
                    <a:pt x="77" y="84"/>
                  </a:lnTo>
                  <a:close/>
                  <a:moveTo>
                    <a:pt x="55" y="42"/>
                  </a:moveTo>
                  <a:lnTo>
                    <a:pt x="55" y="42"/>
                  </a:lnTo>
                  <a:cubicBezTo>
                    <a:pt x="53" y="43"/>
                    <a:pt x="51" y="44"/>
                    <a:pt x="48" y="45"/>
                  </a:cubicBezTo>
                  <a:cubicBezTo>
                    <a:pt x="46" y="45"/>
                    <a:pt x="43" y="46"/>
                    <a:pt x="40" y="46"/>
                  </a:cubicBezTo>
                  <a:cubicBezTo>
                    <a:pt x="37" y="46"/>
                    <a:pt x="34" y="47"/>
                    <a:pt x="31" y="47"/>
                  </a:cubicBezTo>
                  <a:cubicBezTo>
                    <a:pt x="27" y="48"/>
                    <a:pt x="25" y="49"/>
                    <a:pt x="22" y="50"/>
                  </a:cubicBezTo>
                  <a:cubicBezTo>
                    <a:pt x="20" y="51"/>
                    <a:pt x="18" y="52"/>
                    <a:pt x="16" y="54"/>
                  </a:cubicBezTo>
                  <a:cubicBezTo>
                    <a:pt x="15" y="56"/>
                    <a:pt x="14" y="59"/>
                    <a:pt x="14" y="62"/>
                  </a:cubicBezTo>
                  <a:cubicBezTo>
                    <a:pt x="14" y="64"/>
                    <a:pt x="14" y="66"/>
                    <a:pt x="15" y="68"/>
                  </a:cubicBezTo>
                  <a:cubicBezTo>
                    <a:pt x="16" y="69"/>
                    <a:pt x="17" y="71"/>
                    <a:pt x="19" y="72"/>
                  </a:cubicBezTo>
                  <a:cubicBezTo>
                    <a:pt x="20" y="73"/>
                    <a:pt x="22" y="73"/>
                    <a:pt x="24" y="74"/>
                  </a:cubicBezTo>
                  <a:cubicBezTo>
                    <a:pt x="26" y="74"/>
                    <a:pt x="28" y="74"/>
                    <a:pt x="30" y="74"/>
                  </a:cubicBezTo>
                  <a:cubicBezTo>
                    <a:pt x="34" y="74"/>
                    <a:pt x="38" y="74"/>
                    <a:pt x="41" y="72"/>
                  </a:cubicBezTo>
                  <a:cubicBezTo>
                    <a:pt x="45" y="71"/>
                    <a:pt x="47" y="70"/>
                    <a:pt x="49" y="68"/>
                  </a:cubicBezTo>
                  <a:cubicBezTo>
                    <a:pt x="51" y="66"/>
                    <a:pt x="53" y="64"/>
                    <a:pt x="54" y="62"/>
                  </a:cubicBezTo>
                  <a:cubicBezTo>
                    <a:pt x="55" y="60"/>
                    <a:pt x="55" y="58"/>
                    <a:pt x="55" y="56"/>
                  </a:cubicBezTo>
                  <a:lnTo>
                    <a:pt x="55" y="4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31" name="Freeform 26">
              <a:extLst>
                <a:ext uri="{FF2B5EF4-FFF2-40B4-BE49-F238E27FC236}">
                  <a16:creationId xmlns:a16="http://schemas.microsoft.com/office/drawing/2014/main" id="{D7D9440A-6279-425C-A771-4C16FB60A130}"/>
                </a:ext>
              </a:extLst>
            </p:cNvPr>
            <p:cNvSpPr>
              <a:spLocks/>
            </p:cNvSpPr>
            <p:nvPr/>
          </p:nvSpPr>
          <p:spPr bwMode="auto">
            <a:xfrm>
              <a:off x="3535" y="3110"/>
              <a:ext cx="35" cy="69"/>
            </a:xfrm>
            <a:custGeom>
              <a:avLst/>
              <a:gdLst>
                <a:gd name="T0" fmla="*/ 0 w 43"/>
                <a:gd name="T1" fmla="*/ 2 h 84"/>
                <a:gd name="T2" fmla="*/ 0 w 43"/>
                <a:gd name="T3" fmla="*/ 2 h 84"/>
                <a:gd name="T4" fmla="*/ 0 w 43"/>
                <a:gd name="T5" fmla="*/ 84 h 84"/>
                <a:gd name="T6" fmla="*/ 13 w 43"/>
                <a:gd name="T7" fmla="*/ 84 h 84"/>
                <a:gd name="T8" fmla="*/ 13 w 43"/>
                <a:gd name="T9" fmla="*/ 48 h 84"/>
                <a:gd name="T10" fmla="*/ 15 w 43"/>
                <a:gd name="T11" fmla="*/ 34 h 84"/>
                <a:gd name="T12" fmla="*/ 20 w 43"/>
                <a:gd name="T13" fmla="*/ 23 h 84"/>
                <a:gd name="T14" fmla="*/ 29 w 43"/>
                <a:gd name="T15" fmla="*/ 17 h 84"/>
                <a:gd name="T16" fmla="*/ 43 w 43"/>
                <a:gd name="T17" fmla="*/ 14 h 84"/>
                <a:gd name="T18" fmla="*/ 43 w 43"/>
                <a:gd name="T19" fmla="*/ 0 h 84"/>
                <a:gd name="T20" fmla="*/ 25 w 43"/>
                <a:gd name="T21" fmla="*/ 5 h 84"/>
                <a:gd name="T22" fmla="*/ 13 w 43"/>
                <a:gd name="T23" fmla="*/ 19 h 84"/>
                <a:gd name="T24" fmla="*/ 12 w 43"/>
                <a:gd name="T25" fmla="*/ 19 h 84"/>
                <a:gd name="T26" fmla="*/ 12 w 43"/>
                <a:gd name="T27" fmla="*/ 2 h 84"/>
                <a:gd name="T28" fmla="*/ 0 w 43"/>
                <a:gd name="T29" fmla="*/ 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 h="84">
                  <a:moveTo>
                    <a:pt x="0" y="2"/>
                  </a:moveTo>
                  <a:lnTo>
                    <a:pt x="0" y="2"/>
                  </a:lnTo>
                  <a:lnTo>
                    <a:pt x="0" y="84"/>
                  </a:lnTo>
                  <a:lnTo>
                    <a:pt x="13" y="84"/>
                  </a:lnTo>
                  <a:lnTo>
                    <a:pt x="13" y="48"/>
                  </a:lnTo>
                  <a:cubicBezTo>
                    <a:pt x="13" y="42"/>
                    <a:pt x="14" y="38"/>
                    <a:pt x="15" y="34"/>
                  </a:cubicBezTo>
                  <a:cubicBezTo>
                    <a:pt x="16" y="30"/>
                    <a:pt x="17" y="26"/>
                    <a:pt x="20" y="23"/>
                  </a:cubicBezTo>
                  <a:cubicBezTo>
                    <a:pt x="22" y="20"/>
                    <a:pt x="25" y="18"/>
                    <a:pt x="29" y="17"/>
                  </a:cubicBezTo>
                  <a:cubicBezTo>
                    <a:pt x="33" y="15"/>
                    <a:pt x="37" y="14"/>
                    <a:pt x="43" y="14"/>
                  </a:cubicBezTo>
                  <a:lnTo>
                    <a:pt x="43" y="0"/>
                  </a:lnTo>
                  <a:cubicBezTo>
                    <a:pt x="36" y="0"/>
                    <a:pt x="29" y="1"/>
                    <a:pt x="25" y="5"/>
                  </a:cubicBezTo>
                  <a:cubicBezTo>
                    <a:pt x="20" y="8"/>
                    <a:pt x="16" y="13"/>
                    <a:pt x="13" y="19"/>
                  </a:cubicBezTo>
                  <a:lnTo>
                    <a:pt x="12" y="19"/>
                  </a:lnTo>
                  <a:lnTo>
                    <a:pt x="12" y="2"/>
                  </a:lnTo>
                  <a:lnTo>
                    <a:pt x="0" y="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32" name="Freeform 27">
              <a:extLst>
                <a:ext uri="{FF2B5EF4-FFF2-40B4-BE49-F238E27FC236}">
                  <a16:creationId xmlns:a16="http://schemas.microsoft.com/office/drawing/2014/main" id="{5AFA9842-BAD5-4212-AF77-C25BB5F329E3}"/>
                </a:ext>
              </a:extLst>
            </p:cNvPr>
            <p:cNvSpPr>
              <a:spLocks/>
            </p:cNvSpPr>
            <p:nvPr/>
          </p:nvSpPr>
          <p:spPr bwMode="auto">
            <a:xfrm>
              <a:off x="3612" y="3084"/>
              <a:ext cx="75" cy="97"/>
            </a:xfrm>
            <a:custGeom>
              <a:avLst/>
              <a:gdLst>
                <a:gd name="T0" fmla="*/ 72 w 91"/>
                <a:gd name="T1" fmla="*/ 36 h 119"/>
                <a:gd name="T2" fmla="*/ 72 w 91"/>
                <a:gd name="T3" fmla="*/ 36 h 119"/>
                <a:gd name="T4" fmla="*/ 86 w 91"/>
                <a:gd name="T5" fmla="*/ 36 h 119"/>
                <a:gd name="T6" fmla="*/ 82 w 91"/>
                <a:gd name="T7" fmla="*/ 20 h 119"/>
                <a:gd name="T8" fmla="*/ 74 w 91"/>
                <a:gd name="T9" fmla="*/ 9 h 119"/>
                <a:gd name="T10" fmla="*/ 60 w 91"/>
                <a:gd name="T11" fmla="*/ 2 h 119"/>
                <a:gd name="T12" fmla="*/ 44 w 91"/>
                <a:gd name="T13" fmla="*/ 0 h 119"/>
                <a:gd name="T14" fmla="*/ 29 w 91"/>
                <a:gd name="T15" fmla="*/ 2 h 119"/>
                <a:gd name="T16" fmla="*/ 16 w 91"/>
                <a:gd name="T17" fmla="*/ 8 h 119"/>
                <a:gd name="T18" fmla="*/ 7 w 91"/>
                <a:gd name="T19" fmla="*/ 18 h 119"/>
                <a:gd name="T20" fmla="*/ 3 w 91"/>
                <a:gd name="T21" fmla="*/ 33 h 119"/>
                <a:gd name="T22" fmla="*/ 6 w 91"/>
                <a:gd name="T23" fmla="*/ 46 h 119"/>
                <a:gd name="T24" fmla="*/ 14 w 91"/>
                <a:gd name="T25" fmla="*/ 55 h 119"/>
                <a:gd name="T26" fmla="*/ 26 w 91"/>
                <a:gd name="T27" fmla="*/ 60 h 119"/>
                <a:gd name="T28" fmla="*/ 39 w 91"/>
                <a:gd name="T29" fmla="*/ 63 h 119"/>
                <a:gd name="T30" fmla="*/ 53 w 91"/>
                <a:gd name="T31" fmla="*/ 66 h 119"/>
                <a:gd name="T32" fmla="*/ 64 w 91"/>
                <a:gd name="T33" fmla="*/ 70 h 119"/>
                <a:gd name="T34" fmla="*/ 73 w 91"/>
                <a:gd name="T35" fmla="*/ 76 h 119"/>
                <a:gd name="T36" fmla="*/ 76 w 91"/>
                <a:gd name="T37" fmla="*/ 86 h 119"/>
                <a:gd name="T38" fmla="*/ 73 w 91"/>
                <a:gd name="T39" fmla="*/ 96 h 119"/>
                <a:gd name="T40" fmla="*/ 66 w 91"/>
                <a:gd name="T41" fmla="*/ 102 h 119"/>
                <a:gd name="T42" fmla="*/ 57 w 91"/>
                <a:gd name="T43" fmla="*/ 105 h 119"/>
                <a:gd name="T44" fmla="*/ 47 w 91"/>
                <a:gd name="T45" fmla="*/ 106 h 119"/>
                <a:gd name="T46" fmla="*/ 35 w 91"/>
                <a:gd name="T47" fmla="*/ 105 h 119"/>
                <a:gd name="T48" fmla="*/ 24 w 91"/>
                <a:gd name="T49" fmla="*/ 100 h 119"/>
                <a:gd name="T50" fmla="*/ 17 w 91"/>
                <a:gd name="T51" fmla="*/ 91 h 119"/>
                <a:gd name="T52" fmla="*/ 14 w 91"/>
                <a:gd name="T53" fmla="*/ 79 h 119"/>
                <a:gd name="T54" fmla="*/ 0 w 91"/>
                <a:gd name="T55" fmla="*/ 79 h 119"/>
                <a:gd name="T56" fmla="*/ 3 w 91"/>
                <a:gd name="T57" fmla="*/ 97 h 119"/>
                <a:gd name="T58" fmla="*/ 13 w 91"/>
                <a:gd name="T59" fmla="*/ 109 h 119"/>
                <a:gd name="T60" fmla="*/ 28 w 91"/>
                <a:gd name="T61" fmla="*/ 116 h 119"/>
                <a:gd name="T62" fmla="*/ 46 w 91"/>
                <a:gd name="T63" fmla="*/ 119 h 119"/>
                <a:gd name="T64" fmla="*/ 62 w 91"/>
                <a:gd name="T65" fmla="*/ 117 h 119"/>
                <a:gd name="T66" fmla="*/ 76 w 91"/>
                <a:gd name="T67" fmla="*/ 111 h 119"/>
                <a:gd name="T68" fmla="*/ 87 w 91"/>
                <a:gd name="T69" fmla="*/ 101 h 119"/>
                <a:gd name="T70" fmla="*/ 91 w 91"/>
                <a:gd name="T71" fmla="*/ 85 h 119"/>
                <a:gd name="T72" fmla="*/ 88 w 91"/>
                <a:gd name="T73" fmla="*/ 71 h 119"/>
                <a:gd name="T74" fmla="*/ 79 w 91"/>
                <a:gd name="T75" fmla="*/ 62 h 119"/>
                <a:gd name="T76" fmla="*/ 68 w 91"/>
                <a:gd name="T77" fmla="*/ 56 h 119"/>
                <a:gd name="T78" fmla="*/ 54 w 91"/>
                <a:gd name="T79" fmla="*/ 52 h 119"/>
                <a:gd name="T80" fmla="*/ 41 w 91"/>
                <a:gd name="T81" fmla="*/ 49 h 119"/>
                <a:gd name="T82" fmla="*/ 29 w 91"/>
                <a:gd name="T83" fmla="*/ 46 h 119"/>
                <a:gd name="T84" fmla="*/ 21 w 91"/>
                <a:gd name="T85" fmla="*/ 41 h 119"/>
                <a:gd name="T86" fmla="*/ 18 w 91"/>
                <a:gd name="T87" fmla="*/ 32 h 119"/>
                <a:gd name="T88" fmla="*/ 20 w 91"/>
                <a:gd name="T89" fmla="*/ 23 h 119"/>
                <a:gd name="T90" fmla="*/ 26 w 91"/>
                <a:gd name="T91" fmla="*/ 17 h 119"/>
                <a:gd name="T92" fmla="*/ 34 w 91"/>
                <a:gd name="T93" fmla="*/ 14 h 119"/>
                <a:gd name="T94" fmla="*/ 44 w 91"/>
                <a:gd name="T95" fmla="*/ 13 h 119"/>
                <a:gd name="T96" fmla="*/ 63 w 91"/>
                <a:gd name="T97" fmla="*/ 18 h 119"/>
                <a:gd name="T98" fmla="*/ 72 w 91"/>
                <a:gd name="T99" fmla="*/ 36 h 119"/>
                <a:gd name="T100" fmla="*/ 72 w 91"/>
                <a:gd name="T101" fmla="*/ 36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1" h="119">
                  <a:moveTo>
                    <a:pt x="72" y="36"/>
                  </a:moveTo>
                  <a:lnTo>
                    <a:pt x="72" y="36"/>
                  </a:lnTo>
                  <a:lnTo>
                    <a:pt x="86" y="36"/>
                  </a:lnTo>
                  <a:cubicBezTo>
                    <a:pt x="86" y="30"/>
                    <a:pt x="85" y="24"/>
                    <a:pt x="82" y="20"/>
                  </a:cubicBezTo>
                  <a:cubicBezTo>
                    <a:pt x="80" y="15"/>
                    <a:pt x="77" y="12"/>
                    <a:pt x="74" y="9"/>
                  </a:cubicBezTo>
                  <a:cubicBezTo>
                    <a:pt x="70" y="6"/>
                    <a:pt x="65" y="3"/>
                    <a:pt x="60" y="2"/>
                  </a:cubicBezTo>
                  <a:cubicBezTo>
                    <a:pt x="55" y="1"/>
                    <a:pt x="50" y="0"/>
                    <a:pt x="44" y="0"/>
                  </a:cubicBezTo>
                  <a:cubicBezTo>
                    <a:pt x="39" y="0"/>
                    <a:pt x="34" y="1"/>
                    <a:pt x="29" y="2"/>
                  </a:cubicBezTo>
                  <a:cubicBezTo>
                    <a:pt x="24" y="3"/>
                    <a:pt x="20" y="5"/>
                    <a:pt x="16" y="8"/>
                  </a:cubicBezTo>
                  <a:cubicBezTo>
                    <a:pt x="12" y="11"/>
                    <a:pt x="9" y="14"/>
                    <a:pt x="7" y="18"/>
                  </a:cubicBezTo>
                  <a:cubicBezTo>
                    <a:pt x="4" y="23"/>
                    <a:pt x="3" y="28"/>
                    <a:pt x="3" y="33"/>
                  </a:cubicBezTo>
                  <a:cubicBezTo>
                    <a:pt x="3" y="38"/>
                    <a:pt x="4" y="43"/>
                    <a:pt x="6" y="46"/>
                  </a:cubicBezTo>
                  <a:cubicBezTo>
                    <a:pt x="8" y="50"/>
                    <a:pt x="11" y="52"/>
                    <a:pt x="14" y="55"/>
                  </a:cubicBezTo>
                  <a:cubicBezTo>
                    <a:pt x="18" y="57"/>
                    <a:pt x="22" y="59"/>
                    <a:pt x="26" y="60"/>
                  </a:cubicBezTo>
                  <a:cubicBezTo>
                    <a:pt x="30" y="61"/>
                    <a:pt x="35" y="62"/>
                    <a:pt x="39" y="63"/>
                  </a:cubicBezTo>
                  <a:cubicBezTo>
                    <a:pt x="44" y="64"/>
                    <a:pt x="48" y="65"/>
                    <a:pt x="53" y="66"/>
                  </a:cubicBezTo>
                  <a:cubicBezTo>
                    <a:pt x="57" y="67"/>
                    <a:pt x="61" y="69"/>
                    <a:pt x="64" y="70"/>
                  </a:cubicBezTo>
                  <a:cubicBezTo>
                    <a:pt x="68" y="72"/>
                    <a:pt x="71" y="74"/>
                    <a:pt x="73" y="76"/>
                  </a:cubicBezTo>
                  <a:cubicBezTo>
                    <a:pt x="75" y="78"/>
                    <a:pt x="76" y="82"/>
                    <a:pt x="76" y="86"/>
                  </a:cubicBezTo>
                  <a:cubicBezTo>
                    <a:pt x="76" y="90"/>
                    <a:pt x="75" y="93"/>
                    <a:pt x="73" y="96"/>
                  </a:cubicBezTo>
                  <a:cubicBezTo>
                    <a:pt x="71" y="98"/>
                    <a:pt x="69" y="101"/>
                    <a:pt x="66" y="102"/>
                  </a:cubicBezTo>
                  <a:cubicBezTo>
                    <a:pt x="64" y="104"/>
                    <a:pt x="61" y="105"/>
                    <a:pt x="57" y="105"/>
                  </a:cubicBezTo>
                  <a:cubicBezTo>
                    <a:pt x="54" y="106"/>
                    <a:pt x="50" y="106"/>
                    <a:pt x="47" y="106"/>
                  </a:cubicBezTo>
                  <a:cubicBezTo>
                    <a:pt x="43" y="106"/>
                    <a:pt x="39" y="106"/>
                    <a:pt x="35" y="105"/>
                  </a:cubicBezTo>
                  <a:cubicBezTo>
                    <a:pt x="30" y="104"/>
                    <a:pt x="27" y="102"/>
                    <a:pt x="24" y="100"/>
                  </a:cubicBezTo>
                  <a:cubicBezTo>
                    <a:pt x="21" y="98"/>
                    <a:pt x="18" y="95"/>
                    <a:pt x="17" y="91"/>
                  </a:cubicBezTo>
                  <a:cubicBezTo>
                    <a:pt x="15" y="88"/>
                    <a:pt x="14" y="84"/>
                    <a:pt x="14" y="79"/>
                  </a:cubicBezTo>
                  <a:lnTo>
                    <a:pt x="0" y="79"/>
                  </a:lnTo>
                  <a:cubicBezTo>
                    <a:pt x="0" y="86"/>
                    <a:pt x="1" y="92"/>
                    <a:pt x="3" y="97"/>
                  </a:cubicBezTo>
                  <a:cubicBezTo>
                    <a:pt x="6" y="102"/>
                    <a:pt x="9" y="106"/>
                    <a:pt x="13" y="109"/>
                  </a:cubicBezTo>
                  <a:cubicBezTo>
                    <a:pt x="18" y="112"/>
                    <a:pt x="23" y="115"/>
                    <a:pt x="28" y="116"/>
                  </a:cubicBezTo>
                  <a:cubicBezTo>
                    <a:pt x="34" y="118"/>
                    <a:pt x="40" y="119"/>
                    <a:pt x="46" y="119"/>
                  </a:cubicBezTo>
                  <a:cubicBezTo>
                    <a:pt x="52" y="119"/>
                    <a:pt x="57" y="118"/>
                    <a:pt x="62" y="117"/>
                  </a:cubicBezTo>
                  <a:cubicBezTo>
                    <a:pt x="67" y="116"/>
                    <a:pt x="72" y="114"/>
                    <a:pt x="76" y="111"/>
                  </a:cubicBezTo>
                  <a:cubicBezTo>
                    <a:pt x="81" y="108"/>
                    <a:pt x="84" y="105"/>
                    <a:pt x="87" y="101"/>
                  </a:cubicBezTo>
                  <a:cubicBezTo>
                    <a:pt x="89" y="96"/>
                    <a:pt x="91" y="91"/>
                    <a:pt x="91" y="85"/>
                  </a:cubicBezTo>
                  <a:cubicBezTo>
                    <a:pt x="91" y="79"/>
                    <a:pt x="90" y="75"/>
                    <a:pt x="88" y="71"/>
                  </a:cubicBezTo>
                  <a:cubicBezTo>
                    <a:pt x="86" y="67"/>
                    <a:pt x="83" y="64"/>
                    <a:pt x="79" y="62"/>
                  </a:cubicBezTo>
                  <a:cubicBezTo>
                    <a:pt x="76" y="59"/>
                    <a:pt x="72" y="58"/>
                    <a:pt x="68" y="56"/>
                  </a:cubicBezTo>
                  <a:cubicBezTo>
                    <a:pt x="63" y="55"/>
                    <a:pt x="59" y="53"/>
                    <a:pt x="54" y="52"/>
                  </a:cubicBezTo>
                  <a:cubicBezTo>
                    <a:pt x="50" y="51"/>
                    <a:pt x="46" y="50"/>
                    <a:pt x="41" y="49"/>
                  </a:cubicBezTo>
                  <a:cubicBezTo>
                    <a:pt x="37" y="48"/>
                    <a:pt x="33" y="47"/>
                    <a:pt x="29" y="46"/>
                  </a:cubicBezTo>
                  <a:cubicBezTo>
                    <a:pt x="26" y="45"/>
                    <a:pt x="23" y="43"/>
                    <a:pt x="21" y="41"/>
                  </a:cubicBezTo>
                  <a:cubicBezTo>
                    <a:pt x="19" y="38"/>
                    <a:pt x="18" y="36"/>
                    <a:pt x="18" y="32"/>
                  </a:cubicBezTo>
                  <a:cubicBezTo>
                    <a:pt x="18" y="28"/>
                    <a:pt x="19" y="25"/>
                    <a:pt x="20" y="23"/>
                  </a:cubicBezTo>
                  <a:cubicBezTo>
                    <a:pt x="22" y="20"/>
                    <a:pt x="24" y="18"/>
                    <a:pt x="26" y="17"/>
                  </a:cubicBezTo>
                  <a:cubicBezTo>
                    <a:pt x="28" y="15"/>
                    <a:pt x="31" y="14"/>
                    <a:pt x="34" y="14"/>
                  </a:cubicBezTo>
                  <a:cubicBezTo>
                    <a:pt x="37" y="13"/>
                    <a:pt x="40" y="13"/>
                    <a:pt x="44" y="13"/>
                  </a:cubicBezTo>
                  <a:cubicBezTo>
                    <a:pt x="51" y="13"/>
                    <a:pt x="58" y="15"/>
                    <a:pt x="63" y="18"/>
                  </a:cubicBezTo>
                  <a:cubicBezTo>
                    <a:pt x="68" y="22"/>
                    <a:pt x="71" y="28"/>
                    <a:pt x="72" y="36"/>
                  </a:cubicBezTo>
                  <a:lnTo>
                    <a:pt x="72" y="36"/>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33" name="Freeform 28">
              <a:extLst>
                <a:ext uri="{FF2B5EF4-FFF2-40B4-BE49-F238E27FC236}">
                  <a16:creationId xmlns:a16="http://schemas.microsoft.com/office/drawing/2014/main" id="{5E90919B-67A4-443C-83D3-FE979B834E55}"/>
                </a:ext>
              </a:extLst>
            </p:cNvPr>
            <p:cNvSpPr>
              <a:spLocks noEditPoints="1"/>
            </p:cNvSpPr>
            <p:nvPr/>
          </p:nvSpPr>
          <p:spPr bwMode="auto">
            <a:xfrm>
              <a:off x="3696" y="3110"/>
              <a:ext cx="66" cy="70"/>
            </a:xfrm>
            <a:custGeom>
              <a:avLst/>
              <a:gdLst>
                <a:gd name="T0" fmla="*/ 14 w 80"/>
                <a:gd name="T1" fmla="*/ 43 h 86"/>
                <a:gd name="T2" fmla="*/ 14 w 80"/>
                <a:gd name="T3" fmla="*/ 43 h 86"/>
                <a:gd name="T4" fmla="*/ 16 w 80"/>
                <a:gd name="T5" fmla="*/ 30 h 86"/>
                <a:gd name="T6" fmla="*/ 22 w 80"/>
                <a:gd name="T7" fmla="*/ 20 h 86"/>
                <a:gd name="T8" fmla="*/ 30 w 80"/>
                <a:gd name="T9" fmla="*/ 14 h 86"/>
                <a:gd name="T10" fmla="*/ 40 w 80"/>
                <a:gd name="T11" fmla="*/ 12 h 86"/>
                <a:gd name="T12" fmla="*/ 50 w 80"/>
                <a:gd name="T13" fmla="*/ 14 h 86"/>
                <a:gd name="T14" fmla="*/ 58 w 80"/>
                <a:gd name="T15" fmla="*/ 20 h 86"/>
                <a:gd name="T16" fmla="*/ 64 w 80"/>
                <a:gd name="T17" fmla="*/ 30 h 86"/>
                <a:gd name="T18" fmla="*/ 66 w 80"/>
                <a:gd name="T19" fmla="*/ 43 h 86"/>
                <a:gd name="T20" fmla="*/ 64 w 80"/>
                <a:gd name="T21" fmla="*/ 57 h 86"/>
                <a:gd name="T22" fmla="*/ 58 w 80"/>
                <a:gd name="T23" fmla="*/ 66 h 86"/>
                <a:gd name="T24" fmla="*/ 50 w 80"/>
                <a:gd name="T25" fmla="*/ 72 h 86"/>
                <a:gd name="T26" fmla="*/ 40 w 80"/>
                <a:gd name="T27" fmla="*/ 74 h 86"/>
                <a:gd name="T28" fmla="*/ 30 w 80"/>
                <a:gd name="T29" fmla="*/ 72 h 86"/>
                <a:gd name="T30" fmla="*/ 22 w 80"/>
                <a:gd name="T31" fmla="*/ 66 h 86"/>
                <a:gd name="T32" fmla="*/ 16 w 80"/>
                <a:gd name="T33" fmla="*/ 57 h 86"/>
                <a:gd name="T34" fmla="*/ 14 w 80"/>
                <a:gd name="T35" fmla="*/ 43 h 86"/>
                <a:gd name="T36" fmla="*/ 14 w 80"/>
                <a:gd name="T37" fmla="*/ 43 h 86"/>
                <a:gd name="T38" fmla="*/ 0 w 80"/>
                <a:gd name="T39" fmla="*/ 43 h 86"/>
                <a:gd name="T40" fmla="*/ 0 w 80"/>
                <a:gd name="T41" fmla="*/ 43 h 86"/>
                <a:gd name="T42" fmla="*/ 3 w 80"/>
                <a:gd name="T43" fmla="*/ 60 h 86"/>
                <a:gd name="T44" fmla="*/ 10 w 80"/>
                <a:gd name="T45" fmla="*/ 74 h 86"/>
                <a:gd name="T46" fmla="*/ 23 w 80"/>
                <a:gd name="T47" fmla="*/ 83 h 86"/>
                <a:gd name="T48" fmla="*/ 40 w 80"/>
                <a:gd name="T49" fmla="*/ 86 h 86"/>
                <a:gd name="T50" fmla="*/ 57 w 80"/>
                <a:gd name="T51" fmla="*/ 83 h 86"/>
                <a:gd name="T52" fmla="*/ 70 w 80"/>
                <a:gd name="T53" fmla="*/ 74 h 86"/>
                <a:gd name="T54" fmla="*/ 77 w 80"/>
                <a:gd name="T55" fmla="*/ 60 h 86"/>
                <a:gd name="T56" fmla="*/ 80 w 80"/>
                <a:gd name="T57" fmla="*/ 43 h 86"/>
                <a:gd name="T58" fmla="*/ 77 w 80"/>
                <a:gd name="T59" fmla="*/ 26 h 86"/>
                <a:gd name="T60" fmla="*/ 70 w 80"/>
                <a:gd name="T61" fmla="*/ 13 h 86"/>
                <a:gd name="T62" fmla="*/ 57 w 80"/>
                <a:gd name="T63" fmla="*/ 3 h 86"/>
                <a:gd name="T64" fmla="*/ 40 w 80"/>
                <a:gd name="T65" fmla="*/ 0 h 86"/>
                <a:gd name="T66" fmla="*/ 23 w 80"/>
                <a:gd name="T67" fmla="*/ 3 h 86"/>
                <a:gd name="T68" fmla="*/ 10 w 80"/>
                <a:gd name="T69" fmla="*/ 13 h 86"/>
                <a:gd name="T70" fmla="*/ 3 w 80"/>
                <a:gd name="T71" fmla="*/ 26 h 86"/>
                <a:gd name="T72" fmla="*/ 0 w 80"/>
                <a:gd name="T73" fmla="*/ 43 h 86"/>
                <a:gd name="T74" fmla="*/ 0 w 80"/>
                <a:gd name="T75" fmla="*/ 4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0" h="86">
                  <a:moveTo>
                    <a:pt x="14" y="43"/>
                  </a:moveTo>
                  <a:lnTo>
                    <a:pt x="14" y="43"/>
                  </a:lnTo>
                  <a:cubicBezTo>
                    <a:pt x="14" y="38"/>
                    <a:pt x="15" y="34"/>
                    <a:pt x="16" y="30"/>
                  </a:cubicBezTo>
                  <a:cubicBezTo>
                    <a:pt x="18" y="26"/>
                    <a:pt x="20" y="23"/>
                    <a:pt x="22" y="20"/>
                  </a:cubicBezTo>
                  <a:cubicBezTo>
                    <a:pt x="24" y="18"/>
                    <a:pt x="27" y="16"/>
                    <a:pt x="30" y="14"/>
                  </a:cubicBezTo>
                  <a:cubicBezTo>
                    <a:pt x="33" y="13"/>
                    <a:pt x="36" y="12"/>
                    <a:pt x="40" y="12"/>
                  </a:cubicBezTo>
                  <a:cubicBezTo>
                    <a:pt x="43" y="12"/>
                    <a:pt x="47" y="13"/>
                    <a:pt x="50" y="14"/>
                  </a:cubicBezTo>
                  <a:cubicBezTo>
                    <a:pt x="53" y="16"/>
                    <a:pt x="56" y="18"/>
                    <a:pt x="58" y="20"/>
                  </a:cubicBezTo>
                  <a:cubicBezTo>
                    <a:pt x="60" y="23"/>
                    <a:pt x="62" y="26"/>
                    <a:pt x="64" y="30"/>
                  </a:cubicBezTo>
                  <a:cubicBezTo>
                    <a:pt x="65" y="34"/>
                    <a:pt x="66" y="38"/>
                    <a:pt x="66" y="43"/>
                  </a:cubicBezTo>
                  <a:cubicBezTo>
                    <a:pt x="66" y="48"/>
                    <a:pt x="65" y="53"/>
                    <a:pt x="64" y="57"/>
                  </a:cubicBezTo>
                  <a:cubicBezTo>
                    <a:pt x="62" y="60"/>
                    <a:pt x="60" y="64"/>
                    <a:pt x="58" y="66"/>
                  </a:cubicBezTo>
                  <a:cubicBezTo>
                    <a:pt x="56" y="69"/>
                    <a:pt x="53" y="71"/>
                    <a:pt x="50" y="72"/>
                  </a:cubicBezTo>
                  <a:cubicBezTo>
                    <a:pt x="47" y="74"/>
                    <a:pt x="43" y="74"/>
                    <a:pt x="40" y="74"/>
                  </a:cubicBezTo>
                  <a:cubicBezTo>
                    <a:pt x="36" y="74"/>
                    <a:pt x="33" y="74"/>
                    <a:pt x="30" y="72"/>
                  </a:cubicBezTo>
                  <a:cubicBezTo>
                    <a:pt x="27" y="71"/>
                    <a:pt x="24" y="69"/>
                    <a:pt x="22" y="66"/>
                  </a:cubicBezTo>
                  <a:cubicBezTo>
                    <a:pt x="20" y="64"/>
                    <a:pt x="18" y="60"/>
                    <a:pt x="16" y="57"/>
                  </a:cubicBezTo>
                  <a:cubicBezTo>
                    <a:pt x="15" y="53"/>
                    <a:pt x="14" y="48"/>
                    <a:pt x="14" y="43"/>
                  </a:cubicBezTo>
                  <a:lnTo>
                    <a:pt x="14" y="43"/>
                  </a:lnTo>
                  <a:close/>
                  <a:moveTo>
                    <a:pt x="0" y="43"/>
                  </a:moveTo>
                  <a:lnTo>
                    <a:pt x="0" y="43"/>
                  </a:lnTo>
                  <a:cubicBezTo>
                    <a:pt x="0" y="49"/>
                    <a:pt x="1" y="55"/>
                    <a:pt x="3" y="60"/>
                  </a:cubicBezTo>
                  <a:cubicBezTo>
                    <a:pt x="4" y="65"/>
                    <a:pt x="7" y="70"/>
                    <a:pt x="10" y="74"/>
                  </a:cubicBezTo>
                  <a:cubicBezTo>
                    <a:pt x="14" y="78"/>
                    <a:pt x="18" y="81"/>
                    <a:pt x="23" y="83"/>
                  </a:cubicBezTo>
                  <a:cubicBezTo>
                    <a:pt x="28" y="85"/>
                    <a:pt x="34" y="86"/>
                    <a:pt x="40" y="86"/>
                  </a:cubicBezTo>
                  <a:cubicBezTo>
                    <a:pt x="47" y="86"/>
                    <a:pt x="52" y="85"/>
                    <a:pt x="57" y="83"/>
                  </a:cubicBezTo>
                  <a:cubicBezTo>
                    <a:pt x="62" y="81"/>
                    <a:pt x="66" y="78"/>
                    <a:pt x="70" y="74"/>
                  </a:cubicBezTo>
                  <a:cubicBezTo>
                    <a:pt x="73" y="70"/>
                    <a:pt x="76" y="65"/>
                    <a:pt x="77" y="60"/>
                  </a:cubicBezTo>
                  <a:cubicBezTo>
                    <a:pt x="79" y="55"/>
                    <a:pt x="80" y="49"/>
                    <a:pt x="80" y="43"/>
                  </a:cubicBezTo>
                  <a:cubicBezTo>
                    <a:pt x="80" y="37"/>
                    <a:pt x="79" y="32"/>
                    <a:pt x="77" y="26"/>
                  </a:cubicBezTo>
                  <a:cubicBezTo>
                    <a:pt x="76" y="21"/>
                    <a:pt x="73" y="17"/>
                    <a:pt x="70" y="13"/>
                  </a:cubicBezTo>
                  <a:cubicBezTo>
                    <a:pt x="66" y="9"/>
                    <a:pt x="62" y="6"/>
                    <a:pt x="57" y="3"/>
                  </a:cubicBezTo>
                  <a:cubicBezTo>
                    <a:pt x="52" y="1"/>
                    <a:pt x="47" y="0"/>
                    <a:pt x="40" y="0"/>
                  </a:cubicBezTo>
                  <a:cubicBezTo>
                    <a:pt x="34" y="0"/>
                    <a:pt x="28" y="1"/>
                    <a:pt x="23" y="3"/>
                  </a:cubicBezTo>
                  <a:cubicBezTo>
                    <a:pt x="18" y="6"/>
                    <a:pt x="14" y="9"/>
                    <a:pt x="10" y="13"/>
                  </a:cubicBezTo>
                  <a:cubicBezTo>
                    <a:pt x="7" y="17"/>
                    <a:pt x="4" y="21"/>
                    <a:pt x="3" y="26"/>
                  </a:cubicBezTo>
                  <a:cubicBezTo>
                    <a:pt x="1" y="32"/>
                    <a:pt x="0" y="37"/>
                    <a:pt x="0" y="43"/>
                  </a:cubicBezTo>
                  <a:lnTo>
                    <a:pt x="0" y="4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34" name="Freeform 29">
              <a:extLst>
                <a:ext uri="{FF2B5EF4-FFF2-40B4-BE49-F238E27FC236}">
                  <a16:creationId xmlns:a16="http://schemas.microsoft.com/office/drawing/2014/main" id="{6AC34897-ED39-45E0-8A91-D9F2ED346C8E}"/>
                </a:ext>
              </a:extLst>
            </p:cNvPr>
            <p:cNvSpPr>
              <a:spLocks/>
            </p:cNvSpPr>
            <p:nvPr/>
          </p:nvSpPr>
          <p:spPr bwMode="auto">
            <a:xfrm>
              <a:off x="3772" y="3110"/>
              <a:ext cx="61" cy="70"/>
            </a:xfrm>
            <a:custGeom>
              <a:avLst/>
              <a:gdLst>
                <a:gd name="T0" fmla="*/ 60 w 75"/>
                <a:gd name="T1" fmla="*/ 28 h 86"/>
                <a:gd name="T2" fmla="*/ 60 w 75"/>
                <a:gd name="T3" fmla="*/ 28 h 86"/>
                <a:gd name="T4" fmla="*/ 74 w 75"/>
                <a:gd name="T5" fmla="*/ 28 h 86"/>
                <a:gd name="T6" fmla="*/ 70 w 75"/>
                <a:gd name="T7" fmla="*/ 16 h 86"/>
                <a:gd name="T8" fmla="*/ 63 w 75"/>
                <a:gd name="T9" fmla="*/ 7 h 86"/>
                <a:gd name="T10" fmla="*/ 52 w 75"/>
                <a:gd name="T11" fmla="*/ 2 h 86"/>
                <a:gd name="T12" fmla="*/ 39 w 75"/>
                <a:gd name="T13" fmla="*/ 0 h 86"/>
                <a:gd name="T14" fmla="*/ 22 w 75"/>
                <a:gd name="T15" fmla="*/ 4 h 86"/>
                <a:gd name="T16" fmla="*/ 10 w 75"/>
                <a:gd name="T17" fmla="*/ 13 h 86"/>
                <a:gd name="T18" fmla="*/ 2 w 75"/>
                <a:gd name="T19" fmla="*/ 27 h 86"/>
                <a:gd name="T20" fmla="*/ 0 w 75"/>
                <a:gd name="T21" fmla="*/ 44 h 86"/>
                <a:gd name="T22" fmla="*/ 2 w 75"/>
                <a:gd name="T23" fmla="*/ 61 h 86"/>
                <a:gd name="T24" fmla="*/ 10 w 75"/>
                <a:gd name="T25" fmla="*/ 74 h 86"/>
                <a:gd name="T26" fmla="*/ 22 w 75"/>
                <a:gd name="T27" fmla="*/ 83 h 86"/>
                <a:gd name="T28" fmla="*/ 38 w 75"/>
                <a:gd name="T29" fmla="*/ 86 h 86"/>
                <a:gd name="T30" fmla="*/ 63 w 75"/>
                <a:gd name="T31" fmla="*/ 78 h 86"/>
                <a:gd name="T32" fmla="*/ 75 w 75"/>
                <a:gd name="T33" fmla="*/ 54 h 86"/>
                <a:gd name="T34" fmla="*/ 61 w 75"/>
                <a:gd name="T35" fmla="*/ 54 h 86"/>
                <a:gd name="T36" fmla="*/ 54 w 75"/>
                <a:gd name="T37" fmla="*/ 69 h 86"/>
                <a:gd name="T38" fmla="*/ 38 w 75"/>
                <a:gd name="T39" fmla="*/ 74 h 86"/>
                <a:gd name="T40" fmla="*/ 27 w 75"/>
                <a:gd name="T41" fmla="*/ 72 h 86"/>
                <a:gd name="T42" fmla="*/ 20 w 75"/>
                <a:gd name="T43" fmla="*/ 65 h 86"/>
                <a:gd name="T44" fmla="*/ 16 w 75"/>
                <a:gd name="T45" fmla="*/ 55 h 86"/>
                <a:gd name="T46" fmla="*/ 14 w 75"/>
                <a:gd name="T47" fmla="*/ 44 h 86"/>
                <a:gd name="T48" fmla="*/ 15 w 75"/>
                <a:gd name="T49" fmla="*/ 32 h 86"/>
                <a:gd name="T50" fmla="*/ 20 w 75"/>
                <a:gd name="T51" fmla="*/ 22 h 86"/>
                <a:gd name="T52" fmla="*/ 28 w 75"/>
                <a:gd name="T53" fmla="*/ 15 h 86"/>
                <a:gd name="T54" fmla="*/ 40 w 75"/>
                <a:gd name="T55" fmla="*/ 12 h 86"/>
                <a:gd name="T56" fmla="*/ 53 w 75"/>
                <a:gd name="T57" fmla="*/ 16 h 86"/>
                <a:gd name="T58" fmla="*/ 60 w 75"/>
                <a:gd name="T59" fmla="*/ 28 h 86"/>
                <a:gd name="T60" fmla="*/ 60 w 75"/>
                <a:gd name="T61" fmla="*/ 28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5" h="86">
                  <a:moveTo>
                    <a:pt x="60" y="28"/>
                  </a:moveTo>
                  <a:lnTo>
                    <a:pt x="60" y="28"/>
                  </a:lnTo>
                  <a:lnTo>
                    <a:pt x="74" y="28"/>
                  </a:lnTo>
                  <a:cubicBezTo>
                    <a:pt x="74" y="24"/>
                    <a:pt x="72" y="19"/>
                    <a:pt x="70" y="16"/>
                  </a:cubicBezTo>
                  <a:cubicBezTo>
                    <a:pt x="68" y="12"/>
                    <a:pt x="66" y="9"/>
                    <a:pt x="63" y="7"/>
                  </a:cubicBezTo>
                  <a:cubicBezTo>
                    <a:pt x="60" y="5"/>
                    <a:pt x="56" y="3"/>
                    <a:pt x="52" y="2"/>
                  </a:cubicBezTo>
                  <a:cubicBezTo>
                    <a:pt x="48" y="1"/>
                    <a:pt x="43" y="0"/>
                    <a:pt x="39" y="0"/>
                  </a:cubicBezTo>
                  <a:cubicBezTo>
                    <a:pt x="32" y="0"/>
                    <a:pt x="27" y="1"/>
                    <a:pt x="22" y="4"/>
                  </a:cubicBezTo>
                  <a:cubicBezTo>
                    <a:pt x="17" y="6"/>
                    <a:pt x="13" y="9"/>
                    <a:pt x="10" y="13"/>
                  </a:cubicBezTo>
                  <a:cubicBezTo>
                    <a:pt x="6" y="17"/>
                    <a:pt x="4" y="22"/>
                    <a:pt x="2" y="27"/>
                  </a:cubicBezTo>
                  <a:cubicBezTo>
                    <a:pt x="1" y="32"/>
                    <a:pt x="0" y="38"/>
                    <a:pt x="0" y="44"/>
                  </a:cubicBezTo>
                  <a:cubicBezTo>
                    <a:pt x="0" y="50"/>
                    <a:pt x="1" y="56"/>
                    <a:pt x="2" y="61"/>
                  </a:cubicBezTo>
                  <a:cubicBezTo>
                    <a:pt x="4" y="66"/>
                    <a:pt x="6" y="71"/>
                    <a:pt x="10" y="74"/>
                  </a:cubicBezTo>
                  <a:cubicBezTo>
                    <a:pt x="13" y="78"/>
                    <a:pt x="17" y="81"/>
                    <a:pt x="22" y="83"/>
                  </a:cubicBezTo>
                  <a:cubicBezTo>
                    <a:pt x="27" y="85"/>
                    <a:pt x="32" y="86"/>
                    <a:pt x="38" y="86"/>
                  </a:cubicBezTo>
                  <a:cubicBezTo>
                    <a:pt x="49" y="86"/>
                    <a:pt x="57" y="83"/>
                    <a:pt x="63" y="78"/>
                  </a:cubicBezTo>
                  <a:cubicBezTo>
                    <a:pt x="69" y="72"/>
                    <a:pt x="73" y="64"/>
                    <a:pt x="75" y="54"/>
                  </a:cubicBezTo>
                  <a:lnTo>
                    <a:pt x="61" y="54"/>
                  </a:lnTo>
                  <a:cubicBezTo>
                    <a:pt x="60" y="61"/>
                    <a:pt x="58" y="65"/>
                    <a:pt x="54" y="69"/>
                  </a:cubicBezTo>
                  <a:cubicBezTo>
                    <a:pt x="50" y="72"/>
                    <a:pt x="45" y="74"/>
                    <a:pt x="38" y="74"/>
                  </a:cubicBezTo>
                  <a:cubicBezTo>
                    <a:pt x="34" y="74"/>
                    <a:pt x="30" y="73"/>
                    <a:pt x="27" y="72"/>
                  </a:cubicBezTo>
                  <a:cubicBezTo>
                    <a:pt x="24" y="70"/>
                    <a:pt x="22" y="68"/>
                    <a:pt x="20" y="65"/>
                  </a:cubicBezTo>
                  <a:cubicBezTo>
                    <a:pt x="18" y="62"/>
                    <a:pt x="16" y="59"/>
                    <a:pt x="16" y="55"/>
                  </a:cubicBezTo>
                  <a:cubicBezTo>
                    <a:pt x="15" y="52"/>
                    <a:pt x="14" y="48"/>
                    <a:pt x="14" y="44"/>
                  </a:cubicBezTo>
                  <a:cubicBezTo>
                    <a:pt x="14" y="40"/>
                    <a:pt x="15" y="36"/>
                    <a:pt x="15" y="32"/>
                  </a:cubicBezTo>
                  <a:cubicBezTo>
                    <a:pt x="16" y="28"/>
                    <a:pt x="18" y="25"/>
                    <a:pt x="20" y="22"/>
                  </a:cubicBezTo>
                  <a:cubicBezTo>
                    <a:pt x="22" y="19"/>
                    <a:pt x="24" y="17"/>
                    <a:pt x="28" y="15"/>
                  </a:cubicBezTo>
                  <a:cubicBezTo>
                    <a:pt x="31" y="13"/>
                    <a:pt x="35" y="12"/>
                    <a:pt x="40" y="12"/>
                  </a:cubicBezTo>
                  <a:cubicBezTo>
                    <a:pt x="46" y="12"/>
                    <a:pt x="50" y="14"/>
                    <a:pt x="53" y="16"/>
                  </a:cubicBezTo>
                  <a:cubicBezTo>
                    <a:pt x="57" y="19"/>
                    <a:pt x="59" y="23"/>
                    <a:pt x="60" y="28"/>
                  </a:cubicBezTo>
                  <a:lnTo>
                    <a:pt x="60" y="28"/>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35" name="Freeform 30">
              <a:extLst>
                <a:ext uri="{FF2B5EF4-FFF2-40B4-BE49-F238E27FC236}">
                  <a16:creationId xmlns:a16="http://schemas.microsoft.com/office/drawing/2014/main" id="{4B40929A-6FE1-44B4-BBAC-AAD6093DA095}"/>
                </a:ext>
              </a:extLst>
            </p:cNvPr>
            <p:cNvSpPr>
              <a:spLocks noEditPoints="1"/>
            </p:cNvSpPr>
            <p:nvPr/>
          </p:nvSpPr>
          <p:spPr bwMode="auto">
            <a:xfrm>
              <a:off x="3846" y="3086"/>
              <a:ext cx="12" cy="93"/>
            </a:xfrm>
            <a:custGeom>
              <a:avLst/>
              <a:gdLst>
                <a:gd name="T0" fmla="*/ 14 w 14"/>
                <a:gd name="T1" fmla="*/ 16 h 113"/>
                <a:gd name="T2" fmla="*/ 14 w 14"/>
                <a:gd name="T3" fmla="*/ 16 h 113"/>
                <a:gd name="T4" fmla="*/ 14 w 14"/>
                <a:gd name="T5" fmla="*/ 0 h 113"/>
                <a:gd name="T6" fmla="*/ 0 w 14"/>
                <a:gd name="T7" fmla="*/ 0 h 113"/>
                <a:gd name="T8" fmla="*/ 0 w 14"/>
                <a:gd name="T9" fmla="*/ 16 h 113"/>
                <a:gd name="T10" fmla="*/ 14 w 14"/>
                <a:gd name="T11" fmla="*/ 16 h 113"/>
                <a:gd name="T12" fmla="*/ 0 w 14"/>
                <a:gd name="T13" fmla="*/ 31 h 113"/>
                <a:gd name="T14" fmla="*/ 0 w 14"/>
                <a:gd name="T15" fmla="*/ 31 h 113"/>
                <a:gd name="T16" fmla="*/ 0 w 14"/>
                <a:gd name="T17" fmla="*/ 113 h 113"/>
                <a:gd name="T18" fmla="*/ 14 w 14"/>
                <a:gd name="T19" fmla="*/ 113 h 113"/>
                <a:gd name="T20" fmla="*/ 14 w 14"/>
                <a:gd name="T21" fmla="*/ 31 h 113"/>
                <a:gd name="T22" fmla="*/ 0 w 14"/>
                <a:gd name="T23" fmla="*/ 31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 h="113">
                  <a:moveTo>
                    <a:pt x="14" y="16"/>
                  </a:moveTo>
                  <a:lnTo>
                    <a:pt x="14" y="16"/>
                  </a:lnTo>
                  <a:lnTo>
                    <a:pt x="14" y="0"/>
                  </a:lnTo>
                  <a:lnTo>
                    <a:pt x="0" y="0"/>
                  </a:lnTo>
                  <a:lnTo>
                    <a:pt x="0" y="16"/>
                  </a:lnTo>
                  <a:lnTo>
                    <a:pt x="14" y="16"/>
                  </a:lnTo>
                  <a:close/>
                  <a:moveTo>
                    <a:pt x="0" y="31"/>
                  </a:moveTo>
                  <a:lnTo>
                    <a:pt x="0" y="31"/>
                  </a:lnTo>
                  <a:lnTo>
                    <a:pt x="0" y="113"/>
                  </a:lnTo>
                  <a:lnTo>
                    <a:pt x="14" y="113"/>
                  </a:lnTo>
                  <a:lnTo>
                    <a:pt x="14" y="31"/>
                  </a:lnTo>
                  <a:lnTo>
                    <a:pt x="0" y="3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36" name="Freeform 31">
              <a:extLst>
                <a:ext uri="{FF2B5EF4-FFF2-40B4-BE49-F238E27FC236}">
                  <a16:creationId xmlns:a16="http://schemas.microsoft.com/office/drawing/2014/main" id="{3CDF07DC-1C49-4221-9D59-F1069631B43D}"/>
                </a:ext>
              </a:extLst>
            </p:cNvPr>
            <p:cNvSpPr>
              <a:spLocks noEditPoints="1"/>
            </p:cNvSpPr>
            <p:nvPr/>
          </p:nvSpPr>
          <p:spPr bwMode="auto">
            <a:xfrm>
              <a:off x="3871" y="3110"/>
              <a:ext cx="65" cy="70"/>
            </a:xfrm>
            <a:custGeom>
              <a:avLst/>
              <a:gdLst>
                <a:gd name="T0" fmla="*/ 15 w 80"/>
                <a:gd name="T1" fmla="*/ 43 h 86"/>
                <a:gd name="T2" fmla="*/ 15 w 80"/>
                <a:gd name="T3" fmla="*/ 43 h 86"/>
                <a:gd name="T4" fmla="*/ 17 w 80"/>
                <a:gd name="T5" fmla="*/ 30 h 86"/>
                <a:gd name="T6" fmla="*/ 22 w 80"/>
                <a:gd name="T7" fmla="*/ 20 h 86"/>
                <a:gd name="T8" fmla="*/ 30 w 80"/>
                <a:gd name="T9" fmla="*/ 14 h 86"/>
                <a:gd name="T10" fmla="*/ 40 w 80"/>
                <a:gd name="T11" fmla="*/ 12 h 86"/>
                <a:gd name="T12" fmla="*/ 50 w 80"/>
                <a:gd name="T13" fmla="*/ 14 h 86"/>
                <a:gd name="T14" fmla="*/ 58 w 80"/>
                <a:gd name="T15" fmla="*/ 20 h 86"/>
                <a:gd name="T16" fmla="*/ 64 w 80"/>
                <a:gd name="T17" fmla="*/ 30 h 86"/>
                <a:gd name="T18" fmla="*/ 66 w 80"/>
                <a:gd name="T19" fmla="*/ 43 h 86"/>
                <a:gd name="T20" fmla="*/ 64 w 80"/>
                <a:gd name="T21" fmla="*/ 57 h 86"/>
                <a:gd name="T22" fmla="*/ 58 w 80"/>
                <a:gd name="T23" fmla="*/ 66 h 86"/>
                <a:gd name="T24" fmla="*/ 50 w 80"/>
                <a:gd name="T25" fmla="*/ 72 h 86"/>
                <a:gd name="T26" fmla="*/ 40 w 80"/>
                <a:gd name="T27" fmla="*/ 74 h 86"/>
                <a:gd name="T28" fmla="*/ 30 w 80"/>
                <a:gd name="T29" fmla="*/ 72 h 86"/>
                <a:gd name="T30" fmla="*/ 22 w 80"/>
                <a:gd name="T31" fmla="*/ 66 h 86"/>
                <a:gd name="T32" fmla="*/ 17 w 80"/>
                <a:gd name="T33" fmla="*/ 57 h 86"/>
                <a:gd name="T34" fmla="*/ 15 w 80"/>
                <a:gd name="T35" fmla="*/ 43 h 86"/>
                <a:gd name="T36" fmla="*/ 15 w 80"/>
                <a:gd name="T37" fmla="*/ 43 h 86"/>
                <a:gd name="T38" fmla="*/ 0 w 80"/>
                <a:gd name="T39" fmla="*/ 43 h 86"/>
                <a:gd name="T40" fmla="*/ 0 w 80"/>
                <a:gd name="T41" fmla="*/ 43 h 86"/>
                <a:gd name="T42" fmla="*/ 3 w 80"/>
                <a:gd name="T43" fmla="*/ 60 h 86"/>
                <a:gd name="T44" fmla="*/ 11 w 80"/>
                <a:gd name="T45" fmla="*/ 74 h 86"/>
                <a:gd name="T46" fmla="*/ 23 w 80"/>
                <a:gd name="T47" fmla="*/ 83 h 86"/>
                <a:gd name="T48" fmla="*/ 40 w 80"/>
                <a:gd name="T49" fmla="*/ 86 h 86"/>
                <a:gd name="T50" fmla="*/ 57 w 80"/>
                <a:gd name="T51" fmla="*/ 83 h 86"/>
                <a:gd name="T52" fmla="*/ 70 w 80"/>
                <a:gd name="T53" fmla="*/ 74 h 86"/>
                <a:gd name="T54" fmla="*/ 78 w 80"/>
                <a:gd name="T55" fmla="*/ 60 h 86"/>
                <a:gd name="T56" fmla="*/ 80 w 80"/>
                <a:gd name="T57" fmla="*/ 43 h 86"/>
                <a:gd name="T58" fmla="*/ 78 w 80"/>
                <a:gd name="T59" fmla="*/ 26 h 86"/>
                <a:gd name="T60" fmla="*/ 70 w 80"/>
                <a:gd name="T61" fmla="*/ 13 h 86"/>
                <a:gd name="T62" fmla="*/ 57 w 80"/>
                <a:gd name="T63" fmla="*/ 3 h 86"/>
                <a:gd name="T64" fmla="*/ 40 w 80"/>
                <a:gd name="T65" fmla="*/ 0 h 86"/>
                <a:gd name="T66" fmla="*/ 23 w 80"/>
                <a:gd name="T67" fmla="*/ 3 h 86"/>
                <a:gd name="T68" fmla="*/ 11 w 80"/>
                <a:gd name="T69" fmla="*/ 13 h 86"/>
                <a:gd name="T70" fmla="*/ 3 w 80"/>
                <a:gd name="T71" fmla="*/ 26 h 86"/>
                <a:gd name="T72" fmla="*/ 0 w 80"/>
                <a:gd name="T73" fmla="*/ 43 h 86"/>
                <a:gd name="T74" fmla="*/ 0 w 80"/>
                <a:gd name="T75" fmla="*/ 4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0" h="86">
                  <a:moveTo>
                    <a:pt x="15" y="43"/>
                  </a:moveTo>
                  <a:lnTo>
                    <a:pt x="15" y="43"/>
                  </a:lnTo>
                  <a:cubicBezTo>
                    <a:pt x="15" y="38"/>
                    <a:pt x="15" y="34"/>
                    <a:pt x="17" y="30"/>
                  </a:cubicBezTo>
                  <a:cubicBezTo>
                    <a:pt x="18" y="26"/>
                    <a:pt x="20" y="23"/>
                    <a:pt x="22" y="20"/>
                  </a:cubicBezTo>
                  <a:cubicBezTo>
                    <a:pt x="24" y="18"/>
                    <a:pt x="27" y="16"/>
                    <a:pt x="30" y="14"/>
                  </a:cubicBezTo>
                  <a:cubicBezTo>
                    <a:pt x="33" y="13"/>
                    <a:pt x="37" y="12"/>
                    <a:pt x="40" y="12"/>
                  </a:cubicBezTo>
                  <a:cubicBezTo>
                    <a:pt x="44" y="12"/>
                    <a:pt x="47" y="13"/>
                    <a:pt x="50" y="14"/>
                  </a:cubicBezTo>
                  <a:cubicBezTo>
                    <a:pt x="53" y="16"/>
                    <a:pt x="56" y="18"/>
                    <a:pt x="58" y="20"/>
                  </a:cubicBezTo>
                  <a:cubicBezTo>
                    <a:pt x="61" y="23"/>
                    <a:pt x="63" y="26"/>
                    <a:pt x="64" y="30"/>
                  </a:cubicBezTo>
                  <a:cubicBezTo>
                    <a:pt x="65" y="34"/>
                    <a:pt x="66" y="38"/>
                    <a:pt x="66" y="43"/>
                  </a:cubicBezTo>
                  <a:cubicBezTo>
                    <a:pt x="66" y="48"/>
                    <a:pt x="65" y="53"/>
                    <a:pt x="64" y="57"/>
                  </a:cubicBezTo>
                  <a:cubicBezTo>
                    <a:pt x="63" y="60"/>
                    <a:pt x="61" y="64"/>
                    <a:pt x="58" y="66"/>
                  </a:cubicBezTo>
                  <a:cubicBezTo>
                    <a:pt x="56" y="69"/>
                    <a:pt x="53" y="71"/>
                    <a:pt x="50" y="72"/>
                  </a:cubicBezTo>
                  <a:cubicBezTo>
                    <a:pt x="47" y="74"/>
                    <a:pt x="44" y="74"/>
                    <a:pt x="40" y="74"/>
                  </a:cubicBezTo>
                  <a:cubicBezTo>
                    <a:pt x="37" y="74"/>
                    <a:pt x="33" y="74"/>
                    <a:pt x="30" y="72"/>
                  </a:cubicBezTo>
                  <a:cubicBezTo>
                    <a:pt x="27" y="71"/>
                    <a:pt x="24" y="69"/>
                    <a:pt x="22" y="66"/>
                  </a:cubicBezTo>
                  <a:cubicBezTo>
                    <a:pt x="20" y="64"/>
                    <a:pt x="18" y="60"/>
                    <a:pt x="17" y="57"/>
                  </a:cubicBezTo>
                  <a:cubicBezTo>
                    <a:pt x="15" y="53"/>
                    <a:pt x="15" y="48"/>
                    <a:pt x="15" y="43"/>
                  </a:cubicBezTo>
                  <a:lnTo>
                    <a:pt x="15" y="43"/>
                  </a:lnTo>
                  <a:close/>
                  <a:moveTo>
                    <a:pt x="0" y="43"/>
                  </a:moveTo>
                  <a:lnTo>
                    <a:pt x="0" y="43"/>
                  </a:lnTo>
                  <a:cubicBezTo>
                    <a:pt x="0" y="49"/>
                    <a:pt x="1" y="55"/>
                    <a:pt x="3" y="60"/>
                  </a:cubicBezTo>
                  <a:cubicBezTo>
                    <a:pt x="5" y="65"/>
                    <a:pt x="7" y="70"/>
                    <a:pt x="11" y="74"/>
                  </a:cubicBezTo>
                  <a:cubicBezTo>
                    <a:pt x="14" y="78"/>
                    <a:pt x="18" y="81"/>
                    <a:pt x="23" y="83"/>
                  </a:cubicBezTo>
                  <a:cubicBezTo>
                    <a:pt x="28" y="85"/>
                    <a:pt x="34" y="86"/>
                    <a:pt x="40" y="86"/>
                  </a:cubicBezTo>
                  <a:cubicBezTo>
                    <a:pt x="47" y="86"/>
                    <a:pt x="53" y="85"/>
                    <a:pt x="57" y="83"/>
                  </a:cubicBezTo>
                  <a:cubicBezTo>
                    <a:pt x="62" y="81"/>
                    <a:pt x="67" y="78"/>
                    <a:pt x="70" y="74"/>
                  </a:cubicBezTo>
                  <a:cubicBezTo>
                    <a:pt x="73" y="70"/>
                    <a:pt x="76" y="65"/>
                    <a:pt x="78" y="60"/>
                  </a:cubicBezTo>
                  <a:cubicBezTo>
                    <a:pt x="79" y="55"/>
                    <a:pt x="80" y="49"/>
                    <a:pt x="80" y="43"/>
                  </a:cubicBezTo>
                  <a:cubicBezTo>
                    <a:pt x="80" y="37"/>
                    <a:pt x="79" y="32"/>
                    <a:pt x="78" y="26"/>
                  </a:cubicBezTo>
                  <a:cubicBezTo>
                    <a:pt x="76" y="21"/>
                    <a:pt x="73" y="17"/>
                    <a:pt x="70" y="13"/>
                  </a:cubicBezTo>
                  <a:cubicBezTo>
                    <a:pt x="67" y="9"/>
                    <a:pt x="62" y="6"/>
                    <a:pt x="57" y="3"/>
                  </a:cubicBezTo>
                  <a:cubicBezTo>
                    <a:pt x="53" y="1"/>
                    <a:pt x="47" y="0"/>
                    <a:pt x="40" y="0"/>
                  </a:cubicBezTo>
                  <a:cubicBezTo>
                    <a:pt x="34" y="0"/>
                    <a:pt x="28" y="1"/>
                    <a:pt x="23" y="3"/>
                  </a:cubicBezTo>
                  <a:cubicBezTo>
                    <a:pt x="18" y="6"/>
                    <a:pt x="14" y="9"/>
                    <a:pt x="11" y="13"/>
                  </a:cubicBezTo>
                  <a:cubicBezTo>
                    <a:pt x="7" y="17"/>
                    <a:pt x="5" y="21"/>
                    <a:pt x="3" y="26"/>
                  </a:cubicBezTo>
                  <a:cubicBezTo>
                    <a:pt x="1" y="32"/>
                    <a:pt x="0" y="37"/>
                    <a:pt x="0" y="43"/>
                  </a:cubicBezTo>
                  <a:lnTo>
                    <a:pt x="0" y="4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37" name="Freeform 32">
              <a:extLst>
                <a:ext uri="{FF2B5EF4-FFF2-40B4-BE49-F238E27FC236}">
                  <a16:creationId xmlns:a16="http://schemas.microsoft.com/office/drawing/2014/main" id="{E41EF260-1B2B-4D44-9F2B-40499976131A}"/>
                </a:ext>
              </a:extLst>
            </p:cNvPr>
            <p:cNvSpPr>
              <a:spLocks/>
            </p:cNvSpPr>
            <p:nvPr/>
          </p:nvSpPr>
          <p:spPr bwMode="auto">
            <a:xfrm>
              <a:off x="2434" y="2923"/>
              <a:ext cx="803" cy="270"/>
            </a:xfrm>
            <a:custGeom>
              <a:avLst/>
              <a:gdLst>
                <a:gd name="T0" fmla="*/ 0 w 982"/>
                <a:gd name="T1" fmla="*/ 330 h 330"/>
                <a:gd name="T2" fmla="*/ 0 w 982"/>
                <a:gd name="T3" fmla="*/ 330 h 330"/>
                <a:gd name="T4" fmla="*/ 982 w 982"/>
                <a:gd name="T5" fmla="*/ 0 h 330"/>
              </a:gdLst>
              <a:ahLst/>
              <a:cxnLst>
                <a:cxn ang="0">
                  <a:pos x="T0" y="T1"/>
                </a:cxn>
                <a:cxn ang="0">
                  <a:pos x="T2" y="T3"/>
                </a:cxn>
                <a:cxn ang="0">
                  <a:pos x="T4" y="T5"/>
                </a:cxn>
              </a:cxnLst>
              <a:rect l="0" t="0" r="r" b="b"/>
              <a:pathLst>
                <a:path w="982" h="330">
                  <a:moveTo>
                    <a:pt x="0" y="330"/>
                  </a:moveTo>
                  <a:lnTo>
                    <a:pt x="0" y="330"/>
                  </a:lnTo>
                  <a:lnTo>
                    <a:pt x="982" y="0"/>
                  </a:lnTo>
                </a:path>
              </a:pathLst>
            </a:custGeom>
            <a:noFill/>
            <a:ln w="17463"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a:p>
          </p:txBody>
        </p:sp>
        <p:sp>
          <p:nvSpPr>
            <p:cNvPr id="38" name="Freeform 33">
              <a:extLst>
                <a:ext uri="{FF2B5EF4-FFF2-40B4-BE49-F238E27FC236}">
                  <a16:creationId xmlns:a16="http://schemas.microsoft.com/office/drawing/2014/main" id="{DE16A07C-EC8A-47A0-BCFD-DF7399D87B81}"/>
                </a:ext>
              </a:extLst>
            </p:cNvPr>
            <p:cNvSpPr>
              <a:spLocks/>
            </p:cNvSpPr>
            <p:nvPr/>
          </p:nvSpPr>
          <p:spPr bwMode="auto">
            <a:xfrm>
              <a:off x="3160" y="3607"/>
              <a:ext cx="664" cy="359"/>
            </a:xfrm>
            <a:custGeom>
              <a:avLst/>
              <a:gdLst>
                <a:gd name="T0" fmla="*/ 668 w 812"/>
                <a:gd name="T1" fmla="*/ 78 h 439"/>
                <a:gd name="T2" fmla="*/ 668 w 812"/>
                <a:gd name="T3" fmla="*/ 78 h 439"/>
                <a:gd name="T4" fmla="*/ 668 w 812"/>
                <a:gd name="T5" fmla="*/ 361 h 439"/>
                <a:gd name="T6" fmla="*/ 144 w 812"/>
                <a:gd name="T7" fmla="*/ 361 h 439"/>
                <a:gd name="T8" fmla="*/ 144 w 812"/>
                <a:gd name="T9" fmla="*/ 78 h 439"/>
                <a:gd name="T10" fmla="*/ 668 w 812"/>
                <a:gd name="T11" fmla="*/ 78 h 439"/>
              </a:gdLst>
              <a:ahLst/>
              <a:cxnLst>
                <a:cxn ang="0">
                  <a:pos x="T0" y="T1"/>
                </a:cxn>
                <a:cxn ang="0">
                  <a:pos x="T2" y="T3"/>
                </a:cxn>
                <a:cxn ang="0">
                  <a:pos x="T4" y="T5"/>
                </a:cxn>
                <a:cxn ang="0">
                  <a:pos x="T6" y="T7"/>
                </a:cxn>
                <a:cxn ang="0">
                  <a:pos x="T8" y="T9"/>
                </a:cxn>
                <a:cxn ang="0">
                  <a:pos x="T10" y="T11"/>
                </a:cxn>
              </a:cxnLst>
              <a:rect l="0" t="0" r="r" b="b"/>
              <a:pathLst>
                <a:path w="812" h="439">
                  <a:moveTo>
                    <a:pt x="668" y="78"/>
                  </a:moveTo>
                  <a:lnTo>
                    <a:pt x="668" y="78"/>
                  </a:lnTo>
                  <a:cubicBezTo>
                    <a:pt x="812" y="156"/>
                    <a:pt x="812" y="283"/>
                    <a:pt x="668" y="361"/>
                  </a:cubicBezTo>
                  <a:cubicBezTo>
                    <a:pt x="523" y="439"/>
                    <a:pt x="289" y="439"/>
                    <a:pt x="144" y="361"/>
                  </a:cubicBezTo>
                  <a:cubicBezTo>
                    <a:pt x="0" y="283"/>
                    <a:pt x="0" y="156"/>
                    <a:pt x="144" y="78"/>
                  </a:cubicBezTo>
                  <a:cubicBezTo>
                    <a:pt x="289" y="0"/>
                    <a:pt x="523" y="0"/>
                    <a:pt x="668" y="78"/>
                  </a:cubicBezTo>
                  <a:close/>
                </a:path>
              </a:pathLst>
            </a:custGeom>
            <a:solidFill>
              <a:srgbClr val="FFFFFF"/>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39" name="Freeform 34">
              <a:extLst>
                <a:ext uri="{FF2B5EF4-FFF2-40B4-BE49-F238E27FC236}">
                  <a16:creationId xmlns:a16="http://schemas.microsoft.com/office/drawing/2014/main" id="{10748AD4-52B6-40C6-AF3F-3999CB00AE1E}"/>
                </a:ext>
              </a:extLst>
            </p:cNvPr>
            <p:cNvSpPr>
              <a:spLocks/>
            </p:cNvSpPr>
            <p:nvPr/>
          </p:nvSpPr>
          <p:spPr bwMode="auto">
            <a:xfrm>
              <a:off x="3160" y="3607"/>
              <a:ext cx="664" cy="359"/>
            </a:xfrm>
            <a:custGeom>
              <a:avLst/>
              <a:gdLst>
                <a:gd name="T0" fmla="*/ 668 w 812"/>
                <a:gd name="T1" fmla="*/ 78 h 439"/>
                <a:gd name="T2" fmla="*/ 668 w 812"/>
                <a:gd name="T3" fmla="*/ 78 h 439"/>
                <a:gd name="T4" fmla="*/ 668 w 812"/>
                <a:gd name="T5" fmla="*/ 361 h 439"/>
                <a:gd name="T6" fmla="*/ 144 w 812"/>
                <a:gd name="T7" fmla="*/ 361 h 439"/>
                <a:gd name="T8" fmla="*/ 144 w 812"/>
                <a:gd name="T9" fmla="*/ 78 h 439"/>
                <a:gd name="T10" fmla="*/ 668 w 812"/>
                <a:gd name="T11" fmla="*/ 78 h 439"/>
              </a:gdLst>
              <a:ahLst/>
              <a:cxnLst>
                <a:cxn ang="0">
                  <a:pos x="T0" y="T1"/>
                </a:cxn>
                <a:cxn ang="0">
                  <a:pos x="T2" y="T3"/>
                </a:cxn>
                <a:cxn ang="0">
                  <a:pos x="T4" y="T5"/>
                </a:cxn>
                <a:cxn ang="0">
                  <a:pos x="T6" y="T7"/>
                </a:cxn>
                <a:cxn ang="0">
                  <a:pos x="T8" y="T9"/>
                </a:cxn>
                <a:cxn ang="0">
                  <a:pos x="T10" y="T11"/>
                </a:cxn>
              </a:cxnLst>
              <a:rect l="0" t="0" r="r" b="b"/>
              <a:pathLst>
                <a:path w="812" h="439">
                  <a:moveTo>
                    <a:pt x="668" y="78"/>
                  </a:moveTo>
                  <a:lnTo>
                    <a:pt x="668" y="78"/>
                  </a:lnTo>
                  <a:cubicBezTo>
                    <a:pt x="812" y="156"/>
                    <a:pt x="812" y="283"/>
                    <a:pt x="668" y="361"/>
                  </a:cubicBezTo>
                  <a:cubicBezTo>
                    <a:pt x="523" y="439"/>
                    <a:pt x="289" y="439"/>
                    <a:pt x="144" y="361"/>
                  </a:cubicBezTo>
                  <a:cubicBezTo>
                    <a:pt x="0" y="283"/>
                    <a:pt x="0" y="156"/>
                    <a:pt x="144" y="78"/>
                  </a:cubicBezTo>
                  <a:cubicBezTo>
                    <a:pt x="289" y="0"/>
                    <a:pt x="523" y="0"/>
                    <a:pt x="668" y="78"/>
                  </a:cubicBezTo>
                  <a:close/>
                </a:path>
              </a:pathLst>
            </a:custGeom>
            <a:noFill/>
            <a:ln w="17463"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a:p>
          </p:txBody>
        </p:sp>
        <p:sp>
          <p:nvSpPr>
            <p:cNvPr id="40" name="Freeform 35">
              <a:extLst>
                <a:ext uri="{FF2B5EF4-FFF2-40B4-BE49-F238E27FC236}">
                  <a16:creationId xmlns:a16="http://schemas.microsoft.com/office/drawing/2014/main" id="{52DFC57F-23BE-4864-9F92-4D6BC289A3A0}"/>
                </a:ext>
              </a:extLst>
            </p:cNvPr>
            <p:cNvSpPr>
              <a:spLocks noEditPoints="1"/>
            </p:cNvSpPr>
            <p:nvPr/>
          </p:nvSpPr>
          <p:spPr bwMode="auto">
            <a:xfrm>
              <a:off x="2988" y="4036"/>
              <a:ext cx="77" cy="92"/>
            </a:xfrm>
            <a:custGeom>
              <a:avLst/>
              <a:gdLst>
                <a:gd name="T0" fmla="*/ 16 w 94"/>
                <a:gd name="T1" fmla="*/ 101 h 113"/>
                <a:gd name="T2" fmla="*/ 16 w 94"/>
                <a:gd name="T3" fmla="*/ 101 h 113"/>
                <a:gd name="T4" fmla="*/ 16 w 94"/>
                <a:gd name="T5" fmla="*/ 12 h 113"/>
                <a:gd name="T6" fmla="*/ 41 w 94"/>
                <a:gd name="T7" fmla="*/ 12 h 113"/>
                <a:gd name="T8" fmla="*/ 59 w 94"/>
                <a:gd name="T9" fmla="*/ 15 h 113"/>
                <a:gd name="T10" fmla="*/ 70 w 94"/>
                <a:gd name="T11" fmla="*/ 24 h 113"/>
                <a:gd name="T12" fmla="*/ 77 w 94"/>
                <a:gd name="T13" fmla="*/ 38 h 113"/>
                <a:gd name="T14" fmla="*/ 79 w 94"/>
                <a:gd name="T15" fmla="*/ 56 h 113"/>
                <a:gd name="T16" fmla="*/ 77 w 94"/>
                <a:gd name="T17" fmla="*/ 74 h 113"/>
                <a:gd name="T18" fmla="*/ 71 w 94"/>
                <a:gd name="T19" fmla="*/ 86 h 113"/>
                <a:gd name="T20" fmla="*/ 64 w 94"/>
                <a:gd name="T21" fmla="*/ 94 h 113"/>
                <a:gd name="T22" fmla="*/ 55 w 94"/>
                <a:gd name="T23" fmla="*/ 98 h 113"/>
                <a:gd name="T24" fmla="*/ 47 w 94"/>
                <a:gd name="T25" fmla="*/ 100 h 113"/>
                <a:gd name="T26" fmla="*/ 41 w 94"/>
                <a:gd name="T27" fmla="*/ 101 h 113"/>
                <a:gd name="T28" fmla="*/ 16 w 94"/>
                <a:gd name="T29" fmla="*/ 101 h 113"/>
                <a:gd name="T30" fmla="*/ 0 w 94"/>
                <a:gd name="T31" fmla="*/ 0 h 113"/>
                <a:gd name="T32" fmla="*/ 0 w 94"/>
                <a:gd name="T33" fmla="*/ 0 h 113"/>
                <a:gd name="T34" fmla="*/ 0 w 94"/>
                <a:gd name="T35" fmla="*/ 113 h 113"/>
                <a:gd name="T36" fmla="*/ 39 w 94"/>
                <a:gd name="T37" fmla="*/ 113 h 113"/>
                <a:gd name="T38" fmla="*/ 64 w 94"/>
                <a:gd name="T39" fmla="*/ 109 h 113"/>
                <a:gd name="T40" fmla="*/ 81 w 94"/>
                <a:gd name="T41" fmla="*/ 98 h 113"/>
                <a:gd name="T42" fmla="*/ 91 w 94"/>
                <a:gd name="T43" fmla="*/ 79 h 113"/>
                <a:gd name="T44" fmla="*/ 94 w 94"/>
                <a:gd name="T45" fmla="*/ 54 h 113"/>
                <a:gd name="T46" fmla="*/ 80 w 94"/>
                <a:gd name="T47" fmla="*/ 13 h 113"/>
                <a:gd name="T48" fmla="*/ 39 w 94"/>
                <a:gd name="T49" fmla="*/ 0 h 113"/>
                <a:gd name="T50" fmla="*/ 0 w 94"/>
                <a:gd name="T51" fmla="*/ 0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4" h="113">
                  <a:moveTo>
                    <a:pt x="16" y="101"/>
                  </a:moveTo>
                  <a:lnTo>
                    <a:pt x="16" y="101"/>
                  </a:lnTo>
                  <a:lnTo>
                    <a:pt x="16" y="12"/>
                  </a:lnTo>
                  <a:lnTo>
                    <a:pt x="41" y="12"/>
                  </a:lnTo>
                  <a:cubicBezTo>
                    <a:pt x="48" y="12"/>
                    <a:pt x="54" y="13"/>
                    <a:pt x="59" y="15"/>
                  </a:cubicBezTo>
                  <a:cubicBezTo>
                    <a:pt x="63" y="17"/>
                    <a:pt x="67" y="20"/>
                    <a:pt x="70" y="24"/>
                  </a:cubicBezTo>
                  <a:cubicBezTo>
                    <a:pt x="73" y="28"/>
                    <a:pt x="76" y="32"/>
                    <a:pt x="77" y="38"/>
                  </a:cubicBezTo>
                  <a:cubicBezTo>
                    <a:pt x="78" y="43"/>
                    <a:pt x="79" y="49"/>
                    <a:pt x="79" y="56"/>
                  </a:cubicBezTo>
                  <a:cubicBezTo>
                    <a:pt x="79" y="63"/>
                    <a:pt x="78" y="69"/>
                    <a:pt x="77" y="74"/>
                  </a:cubicBezTo>
                  <a:cubicBezTo>
                    <a:pt x="75" y="79"/>
                    <a:pt x="73" y="83"/>
                    <a:pt x="71" y="86"/>
                  </a:cubicBezTo>
                  <a:cubicBezTo>
                    <a:pt x="69" y="89"/>
                    <a:pt x="66" y="92"/>
                    <a:pt x="64" y="94"/>
                  </a:cubicBezTo>
                  <a:cubicBezTo>
                    <a:pt x="61" y="96"/>
                    <a:pt x="58" y="97"/>
                    <a:pt x="55" y="98"/>
                  </a:cubicBezTo>
                  <a:cubicBezTo>
                    <a:pt x="52" y="99"/>
                    <a:pt x="50" y="100"/>
                    <a:pt x="47" y="100"/>
                  </a:cubicBezTo>
                  <a:cubicBezTo>
                    <a:pt x="45" y="100"/>
                    <a:pt x="42" y="101"/>
                    <a:pt x="41" y="101"/>
                  </a:cubicBezTo>
                  <a:lnTo>
                    <a:pt x="16" y="101"/>
                  </a:lnTo>
                  <a:close/>
                  <a:moveTo>
                    <a:pt x="0" y="0"/>
                  </a:moveTo>
                  <a:lnTo>
                    <a:pt x="0" y="0"/>
                  </a:lnTo>
                  <a:lnTo>
                    <a:pt x="0" y="113"/>
                  </a:lnTo>
                  <a:lnTo>
                    <a:pt x="39" y="113"/>
                  </a:lnTo>
                  <a:cubicBezTo>
                    <a:pt x="49" y="113"/>
                    <a:pt x="57" y="112"/>
                    <a:pt x="64" y="109"/>
                  </a:cubicBezTo>
                  <a:cubicBezTo>
                    <a:pt x="71" y="107"/>
                    <a:pt x="76" y="103"/>
                    <a:pt x="81" y="98"/>
                  </a:cubicBezTo>
                  <a:cubicBezTo>
                    <a:pt x="85" y="93"/>
                    <a:pt x="89" y="87"/>
                    <a:pt x="91" y="79"/>
                  </a:cubicBezTo>
                  <a:cubicBezTo>
                    <a:pt x="93" y="72"/>
                    <a:pt x="94" y="63"/>
                    <a:pt x="94" y="54"/>
                  </a:cubicBezTo>
                  <a:cubicBezTo>
                    <a:pt x="94" y="36"/>
                    <a:pt x="89" y="22"/>
                    <a:pt x="80" y="13"/>
                  </a:cubicBezTo>
                  <a:cubicBezTo>
                    <a:pt x="70" y="4"/>
                    <a:pt x="57" y="0"/>
                    <a:pt x="39" y="0"/>
                  </a:cubicBez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41" name="Freeform 36">
              <a:extLst>
                <a:ext uri="{FF2B5EF4-FFF2-40B4-BE49-F238E27FC236}">
                  <a16:creationId xmlns:a16="http://schemas.microsoft.com/office/drawing/2014/main" id="{48D96C27-CD2E-432C-A3B7-08D6ECDB265B}"/>
                </a:ext>
              </a:extLst>
            </p:cNvPr>
            <p:cNvSpPr>
              <a:spLocks noEditPoints="1"/>
            </p:cNvSpPr>
            <p:nvPr/>
          </p:nvSpPr>
          <p:spPr bwMode="auto">
            <a:xfrm>
              <a:off x="3075" y="4060"/>
              <a:ext cx="62" cy="70"/>
            </a:xfrm>
            <a:custGeom>
              <a:avLst/>
              <a:gdLst>
                <a:gd name="T0" fmla="*/ 62 w 76"/>
                <a:gd name="T1" fmla="*/ 35 h 86"/>
                <a:gd name="T2" fmla="*/ 62 w 76"/>
                <a:gd name="T3" fmla="*/ 35 h 86"/>
                <a:gd name="T4" fmla="*/ 15 w 76"/>
                <a:gd name="T5" fmla="*/ 35 h 86"/>
                <a:gd name="T6" fmla="*/ 17 w 76"/>
                <a:gd name="T7" fmla="*/ 26 h 86"/>
                <a:gd name="T8" fmla="*/ 22 w 76"/>
                <a:gd name="T9" fmla="*/ 19 h 86"/>
                <a:gd name="T10" fmla="*/ 29 w 76"/>
                <a:gd name="T11" fmla="*/ 14 h 86"/>
                <a:gd name="T12" fmla="*/ 38 w 76"/>
                <a:gd name="T13" fmla="*/ 12 h 86"/>
                <a:gd name="T14" fmla="*/ 48 w 76"/>
                <a:gd name="T15" fmla="*/ 14 h 86"/>
                <a:gd name="T16" fmla="*/ 55 w 76"/>
                <a:gd name="T17" fmla="*/ 19 h 86"/>
                <a:gd name="T18" fmla="*/ 60 w 76"/>
                <a:gd name="T19" fmla="*/ 26 h 86"/>
                <a:gd name="T20" fmla="*/ 62 w 76"/>
                <a:gd name="T21" fmla="*/ 35 h 86"/>
                <a:gd name="T22" fmla="*/ 62 w 76"/>
                <a:gd name="T23" fmla="*/ 35 h 86"/>
                <a:gd name="T24" fmla="*/ 75 w 76"/>
                <a:gd name="T25" fmla="*/ 58 h 86"/>
                <a:gd name="T26" fmla="*/ 75 w 76"/>
                <a:gd name="T27" fmla="*/ 58 h 86"/>
                <a:gd name="T28" fmla="*/ 62 w 76"/>
                <a:gd name="T29" fmla="*/ 58 h 86"/>
                <a:gd name="T30" fmla="*/ 54 w 76"/>
                <a:gd name="T31" fmla="*/ 70 h 86"/>
                <a:gd name="T32" fmla="*/ 40 w 76"/>
                <a:gd name="T33" fmla="*/ 74 h 86"/>
                <a:gd name="T34" fmla="*/ 29 w 76"/>
                <a:gd name="T35" fmla="*/ 72 h 86"/>
                <a:gd name="T36" fmla="*/ 21 w 76"/>
                <a:gd name="T37" fmla="*/ 66 h 86"/>
                <a:gd name="T38" fmla="*/ 16 w 76"/>
                <a:gd name="T39" fmla="*/ 57 h 86"/>
                <a:gd name="T40" fmla="*/ 15 w 76"/>
                <a:gd name="T41" fmla="*/ 47 h 86"/>
                <a:gd name="T42" fmla="*/ 76 w 76"/>
                <a:gd name="T43" fmla="*/ 47 h 86"/>
                <a:gd name="T44" fmla="*/ 75 w 76"/>
                <a:gd name="T45" fmla="*/ 31 h 86"/>
                <a:gd name="T46" fmla="*/ 69 w 76"/>
                <a:gd name="T47" fmla="*/ 16 h 86"/>
                <a:gd name="T48" fmla="*/ 57 w 76"/>
                <a:gd name="T49" fmla="*/ 5 h 86"/>
                <a:gd name="T50" fmla="*/ 39 w 76"/>
                <a:gd name="T51" fmla="*/ 0 h 86"/>
                <a:gd name="T52" fmla="*/ 24 w 76"/>
                <a:gd name="T53" fmla="*/ 3 h 86"/>
                <a:gd name="T54" fmla="*/ 11 w 76"/>
                <a:gd name="T55" fmla="*/ 12 h 86"/>
                <a:gd name="T56" fmla="*/ 3 w 76"/>
                <a:gd name="T57" fmla="*/ 26 h 86"/>
                <a:gd name="T58" fmla="*/ 0 w 76"/>
                <a:gd name="T59" fmla="*/ 43 h 86"/>
                <a:gd name="T60" fmla="*/ 3 w 76"/>
                <a:gd name="T61" fmla="*/ 60 h 86"/>
                <a:gd name="T62" fmla="*/ 11 w 76"/>
                <a:gd name="T63" fmla="*/ 74 h 86"/>
                <a:gd name="T64" fmla="*/ 23 w 76"/>
                <a:gd name="T65" fmla="*/ 83 h 86"/>
                <a:gd name="T66" fmla="*/ 40 w 76"/>
                <a:gd name="T67" fmla="*/ 86 h 86"/>
                <a:gd name="T68" fmla="*/ 63 w 76"/>
                <a:gd name="T69" fmla="*/ 79 h 86"/>
                <a:gd name="T70" fmla="*/ 75 w 76"/>
                <a:gd name="T71" fmla="*/ 58 h 86"/>
                <a:gd name="T72" fmla="*/ 75 w 76"/>
                <a:gd name="T73" fmla="*/ 58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6">
                  <a:moveTo>
                    <a:pt x="62" y="35"/>
                  </a:moveTo>
                  <a:lnTo>
                    <a:pt x="62" y="35"/>
                  </a:lnTo>
                  <a:lnTo>
                    <a:pt x="15" y="35"/>
                  </a:lnTo>
                  <a:cubicBezTo>
                    <a:pt x="15" y="32"/>
                    <a:pt x="16" y="29"/>
                    <a:pt x="17" y="26"/>
                  </a:cubicBezTo>
                  <a:cubicBezTo>
                    <a:pt x="18" y="23"/>
                    <a:pt x="20" y="21"/>
                    <a:pt x="22" y="19"/>
                  </a:cubicBezTo>
                  <a:cubicBezTo>
                    <a:pt x="24" y="17"/>
                    <a:pt x="26" y="15"/>
                    <a:pt x="29" y="14"/>
                  </a:cubicBezTo>
                  <a:cubicBezTo>
                    <a:pt x="32" y="13"/>
                    <a:pt x="35" y="12"/>
                    <a:pt x="38" y="12"/>
                  </a:cubicBezTo>
                  <a:cubicBezTo>
                    <a:pt x="42" y="12"/>
                    <a:pt x="45" y="13"/>
                    <a:pt x="48" y="14"/>
                  </a:cubicBezTo>
                  <a:cubicBezTo>
                    <a:pt x="50" y="15"/>
                    <a:pt x="53" y="17"/>
                    <a:pt x="55" y="19"/>
                  </a:cubicBezTo>
                  <a:cubicBezTo>
                    <a:pt x="57" y="21"/>
                    <a:pt x="59" y="23"/>
                    <a:pt x="60" y="26"/>
                  </a:cubicBezTo>
                  <a:cubicBezTo>
                    <a:pt x="61" y="29"/>
                    <a:pt x="62" y="32"/>
                    <a:pt x="62" y="35"/>
                  </a:cubicBezTo>
                  <a:lnTo>
                    <a:pt x="62" y="35"/>
                  </a:lnTo>
                  <a:close/>
                  <a:moveTo>
                    <a:pt x="75" y="58"/>
                  </a:moveTo>
                  <a:lnTo>
                    <a:pt x="75" y="58"/>
                  </a:lnTo>
                  <a:lnTo>
                    <a:pt x="62" y="58"/>
                  </a:lnTo>
                  <a:cubicBezTo>
                    <a:pt x="60" y="64"/>
                    <a:pt x="58" y="68"/>
                    <a:pt x="54" y="70"/>
                  </a:cubicBezTo>
                  <a:cubicBezTo>
                    <a:pt x="51" y="73"/>
                    <a:pt x="46" y="74"/>
                    <a:pt x="40" y="74"/>
                  </a:cubicBezTo>
                  <a:cubicBezTo>
                    <a:pt x="36" y="74"/>
                    <a:pt x="32" y="74"/>
                    <a:pt x="29" y="72"/>
                  </a:cubicBezTo>
                  <a:cubicBezTo>
                    <a:pt x="25" y="71"/>
                    <a:pt x="23" y="69"/>
                    <a:pt x="21" y="66"/>
                  </a:cubicBezTo>
                  <a:cubicBezTo>
                    <a:pt x="18" y="64"/>
                    <a:pt x="17" y="61"/>
                    <a:pt x="16" y="57"/>
                  </a:cubicBezTo>
                  <a:cubicBezTo>
                    <a:pt x="15" y="54"/>
                    <a:pt x="15" y="51"/>
                    <a:pt x="15" y="47"/>
                  </a:cubicBezTo>
                  <a:lnTo>
                    <a:pt x="76" y="47"/>
                  </a:lnTo>
                  <a:cubicBezTo>
                    <a:pt x="76" y="42"/>
                    <a:pt x="76" y="37"/>
                    <a:pt x="75" y="31"/>
                  </a:cubicBezTo>
                  <a:cubicBezTo>
                    <a:pt x="74" y="26"/>
                    <a:pt x="72" y="21"/>
                    <a:pt x="69" y="16"/>
                  </a:cubicBezTo>
                  <a:cubicBezTo>
                    <a:pt x="66" y="12"/>
                    <a:pt x="62" y="8"/>
                    <a:pt x="57" y="5"/>
                  </a:cubicBezTo>
                  <a:cubicBezTo>
                    <a:pt x="52" y="2"/>
                    <a:pt x="46" y="0"/>
                    <a:pt x="39" y="0"/>
                  </a:cubicBezTo>
                  <a:cubicBezTo>
                    <a:pt x="33" y="0"/>
                    <a:pt x="28" y="1"/>
                    <a:pt x="24" y="3"/>
                  </a:cubicBezTo>
                  <a:cubicBezTo>
                    <a:pt x="19" y="5"/>
                    <a:pt x="15" y="8"/>
                    <a:pt x="11" y="12"/>
                  </a:cubicBezTo>
                  <a:cubicBezTo>
                    <a:pt x="8" y="16"/>
                    <a:pt x="5" y="21"/>
                    <a:pt x="3" y="26"/>
                  </a:cubicBezTo>
                  <a:cubicBezTo>
                    <a:pt x="1" y="31"/>
                    <a:pt x="0" y="37"/>
                    <a:pt x="0" y="43"/>
                  </a:cubicBezTo>
                  <a:cubicBezTo>
                    <a:pt x="1" y="49"/>
                    <a:pt x="2" y="55"/>
                    <a:pt x="3" y="60"/>
                  </a:cubicBezTo>
                  <a:cubicBezTo>
                    <a:pt x="5" y="66"/>
                    <a:pt x="7" y="70"/>
                    <a:pt x="11" y="74"/>
                  </a:cubicBezTo>
                  <a:cubicBezTo>
                    <a:pt x="14" y="78"/>
                    <a:pt x="18" y="81"/>
                    <a:pt x="23" y="83"/>
                  </a:cubicBezTo>
                  <a:cubicBezTo>
                    <a:pt x="28" y="85"/>
                    <a:pt x="33" y="86"/>
                    <a:pt x="40" y="86"/>
                  </a:cubicBezTo>
                  <a:cubicBezTo>
                    <a:pt x="49" y="86"/>
                    <a:pt x="57" y="84"/>
                    <a:pt x="63" y="79"/>
                  </a:cubicBezTo>
                  <a:cubicBezTo>
                    <a:pt x="69" y="74"/>
                    <a:pt x="73" y="67"/>
                    <a:pt x="75" y="58"/>
                  </a:cubicBezTo>
                  <a:lnTo>
                    <a:pt x="75" y="58"/>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42" name="Freeform 37">
              <a:extLst>
                <a:ext uri="{FF2B5EF4-FFF2-40B4-BE49-F238E27FC236}">
                  <a16:creationId xmlns:a16="http://schemas.microsoft.com/office/drawing/2014/main" id="{ED503E18-AD4A-40C3-9CEA-BDB91B5F3B7D}"/>
                </a:ext>
              </a:extLst>
            </p:cNvPr>
            <p:cNvSpPr>
              <a:spLocks noEditPoints="1"/>
            </p:cNvSpPr>
            <p:nvPr/>
          </p:nvSpPr>
          <p:spPr bwMode="auto">
            <a:xfrm>
              <a:off x="3143" y="4034"/>
              <a:ext cx="56" cy="94"/>
            </a:xfrm>
            <a:custGeom>
              <a:avLst/>
              <a:gdLst>
                <a:gd name="T0" fmla="*/ 56 w 69"/>
                <a:gd name="T1" fmla="*/ 115 h 115"/>
                <a:gd name="T2" fmla="*/ 56 w 69"/>
                <a:gd name="T3" fmla="*/ 115 h 115"/>
                <a:gd name="T4" fmla="*/ 69 w 69"/>
                <a:gd name="T5" fmla="*/ 115 h 115"/>
                <a:gd name="T6" fmla="*/ 69 w 69"/>
                <a:gd name="T7" fmla="*/ 33 h 115"/>
                <a:gd name="T8" fmla="*/ 56 w 69"/>
                <a:gd name="T9" fmla="*/ 33 h 115"/>
                <a:gd name="T10" fmla="*/ 56 w 69"/>
                <a:gd name="T11" fmla="*/ 115 h 115"/>
                <a:gd name="T12" fmla="*/ 56 w 69"/>
                <a:gd name="T13" fmla="*/ 18 h 115"/>
                <a:gd name="T14" fmla="*/ 56 w 69"/>
                <a:gd name="T15" fmla="*/ 18 h 115"/>
                <a:gd name="T16" fmla="*/ 69 w 69"/>
                <a:gd name="T17" fmla="*/ 18 h 115"/>
                <a:gd name="T18" fmla="*/ 69 w 69"/>
                <a:gd name="T19" fmla="*/ 2 h 115"/>
                <a:gd name="T20" fmla="*/ 56 w 69"/>
                <a:gd name="T21" fmla="*/ 2 h 115"/>
                <a:gd name="T22" fmla="*/ 56 w 69"/>
                <a:gd name="T23" fmla="*/ 18 h 115"/>
                <a:gd name="T24" fmla="*/ 13 w 69"/>
                <a:gd name="T25" fmla="*/ 45 h 115"/>
                <a:gd name="T26" fmla="*/ 13 w 69"/>
                <a:gd name="T27" fmla="*/ 45 h 115"/>
                <a:gd name="T28" fmla="*/ 13 w 69"/>
                <a:gd name="T29" fmla="*/ 115 h 115"/>
                <a:gd name="T30" fmla="*/ 27 w 69"/>
                <a:gd name="T31" fmla="*/ 115 h 115"/>
                <a:gd name="T32" fmla="*/ 27 w 69"/>
                <a:gd name="T33" fmla="*/ 45 h 115"/>
                <a:gd name="T34" fmla="*/ 43 w 69"/>
                <a:gd name="T35" fmla="*/ 45 h 115"/>
                <a:gd name="T36" fmla="*/ 43 w 69"/>
                <a:gd name="T37" fmla="*/ 33 h 115"/>
                <a:gd name="T38" fmla="*/ 27 w 69"/>
                <a:gd name="T39" fmla="*/ 33 h 115"/>
                <a:gd name="T40" fmla="*/ 27 w 69"/>
                <a:gd name="T41" fmla="*/ 22 h 115"/>
                <a:gd name="T42" fmla="*/ 30 w 69"/>
                <a:gd name="T43" fmla="*/ 14 h 115"/>
                <a:gd name="T44" fmla="*/ 37 w 69"/>
                <a:gd name="T45" fmla="*/ 12 h 115"/>
                <a:gd name="T46" fmla="*/ 41 w 69"/>
                <a:gd name="T47" fmla="*/ 13 h 115"/>
                <a:gd name="T48" fmla="*/ 45 w 69"/>
                <a:gd name="T49" fmla="*/ 13 h 115"/>
                <a:gd name="T50" fmla="*/ 45 w 69"/>
                <a:gd name="T51" fmla="*/ 2 h 115"/>
                <a:gd name="T52" fmla="*/ 40 w 69"/>
                <a:gd name="T53" fmla="*/ 1 h 115"/>
                <a:gd name="T54" fmla="*/ 36 w 69"/>
                <a:gd name="T55" fmla="*/ 0 h 115"/>
                <a:gd name="T56" fmla="*/ 19 w 69"/>
                <a:gd name="T57" fmla="*/ 6 h 115"/>
                <a:gd name="T58" fmla="*/ 13 w 69"/>
                <a:gd name="T59" fmla="*/ 21 h 115"/>
                <a:gd name="T60" fmla="*/ 13 w 69"/>
                <a:gd name="T61" fmla="*/ 33 h 115"/>
                <a:gd name="T62" fmla="*/ 0 w 69"/>
                <a:gd name="T63" fmla="*/ 33 h 115"/>
                <a:gd name="T64" fmla="*/ 0 w 69"/>
                <a:gd name="T65" fmla="*/ 45 h 115"/>
                <a:gd name="T66" fmla="*/ 13 w 69"/>
                <a:gd name="T67" fmla="*/ 4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9" h="115">
                  <a:moveTo>
                    <a:pt x="56" y="115"/>
                  </a:moveTo>
                  <a:lnTo>
                    <a:pt x="56" y="115"/>
                  </a:lnTo>
                  <a:lnTo>
                    <a:pt x="69" y="115"/>
                  </a:lnTo>
                  <a:lnTo>
                    <a:pt x="69" y="33"/>
                  </a:lnTo>
                  <a:lnTo>
                    <a:pt x="56" y="33"/>
                  </a:lnTo>
                  <a:lnTo>
                    <a:pt x="56" y="115"/>
                  </a:lnTo>
                  <a:close/>
                  <a:moveTo>
                    <a:pt x="56" y="18"/>
                  </a:moveTo>
                  <a:lnTo>
                    <a:pt x="56" y="18"/>
                  </a:lnTo>
                  <a:lnTo>
                    <a:pt x="69" y="18"/>
                  </a:lnTo>
                  <a:lnTo>
                    <a:pt x="69" y="2"/>
                  </a:lnTo>
                  <a:lnTo>
                    <a:pt x="56" y="2"/>
                  </a:lnTo>
                  <a:lnTo>
                    <a:pt x="56" y="18"/>
                  </a:lnTo>
                  <a:close/>
                  <a:moveTo>
                    <a:pt x="13" y="45"/>
                  </a:moveTo>
                  <a:lnTo>
                    <a:pt x="13" y="45"/>
                  </a:lnTo>
                  <a:lnTo>
                    <a:pt x="13" y="115"/>
                  </a:lnTo>
                  <a:lnTo>
                    <a:pt x="27" y="115"/>
                  </a:lnTo>
                  <a:lnTo>
                    <a:pt x="27" y="45"/>
                  </a:lnTo>
                  <a:lnTo>
                    <a:pt x="43" y="45"/>
                  </a:lnTo>
                  <a:lnTo>
                    <a:pt x="43" y="33"/>
                  </a:lnTo>
                  <a:lnTo>
                    <a:pt x="27" y="33"/>
                  </a:lnTo>
                  <a:lnTo>
                    <a:pt x="27" y="22"/>
                  </a:lnTo>
                  <a:cubicBezTo>
                    <a:pt x="27" y="18"/>
                    <a:pt x="28" y="16"/>
                    <a:pt x="30" y="14"/>
                  </a:cubicBezTo>
                  <a:cubicBezTo>
                    <a:pt x="31" y="13"/>
                    <a:pt x="34" y="12"/>
                    <a:pt x="37" y="12"/>
                  </a:cubicBezTo>
                  <a:cubicBezTo>
                    <a:pt x="38" y="12"/>
                    <a:pt x="40" y="12"/>
                    <a:pt x="41" y="13"/>
                  </a:cubicBezTo>
                  <a:cubicBezTo>
                    <a:pt x="42" y="13"/>
                    <a:pt x="44" y="13"/>
                    <a:pt x="45" y="13"/>
                  </a:cubicBezTo>
                  <a:lnTo>
                    <a:pt x="45" y="2"/>
                  </a:lnTo>
                  <a:cubicBezTo>
                    <a:pt x="44" y="1"/>
                    <a:pt x="42" y="1"/>
                    <a:pt x="40" y="1"/>
                  </a:cubicBezTo>
                  <a:cubicBezTo>
                    <a:pt x="39" y="1"/>
                    <a:pt x="37" y="0"/>
                    <a:pt x="36" y="0"/>
                  </a:cubicBezTo>
                  <a:cubicBezTo>
                    <a:pt x="29" y="0"/>
                    <a:pt x="23" y="2"/>
                    <a:pt x="19" y="6"/>
                  </a:cubicBezTo>
                  <a:cubicBezTo>
                    <a:pt x="15" y="9"/>
                    <a:pt x="13" y="14"/>
                    <a:pt x="13" y="21"/>
                  </a:cubicBezTo>
                  <a:lnTo>
                    <a:pt x="13" y="33"/>
                  </a:lnTo>
                  <a:lnTo>
                    <a:pt x="0" y="33"/>
                  </a:lnTo>
                  <a:lnTo>
                    <a:pt x="0" y="45"/>
                  </a:lnTo>
                  <a:lnTo>
                    <a:pt x="13" y="45"/>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43" name="Freeform 38">
              <a:extLst>
                <a:ext uri="{FF2B5EF4-FFF2-40B4-BE49-F238E27FC236}">
                  <a16:creationId xmlns:a16="http://schemas.microsoft.com/office/drawing/2014/main" id="{58A956F7-60B8-4328-A7D6-17D348479510}"/>
                </a:ext>
              </a:extLst>
            </p:cNvPr>
            <p:cNvSpPr>
              <a:spLocks/>
            </p:cNvSpPr>
            <p:nvPr/>
          </p:nvSpPr>
          <p:spPr bwMode="auto">
            <a:xfrm>
              <a:off x="3217" y="4060"/>
              <a:ext cx="56" cy="68"/>
            </a:xfrm>
            <a:custGeom>
              <a:avLst/>
              <a:gdLst>
                <a:gd name="T0" fmla="*/ 0 w 68"/>
                <a:gd name="T1" fmla="*/ 2 h 84"/>
                <a:gd name="T2" fmla="*/ 0 w 68"/>
                <a:gd name="T3" fmla="*/ 2 h 84"/>
                <a:gd name="T4" fmla="*/ 0 w 68"/>
                <a:gd name="T5" fmla="*/ 84 h 84"/>
                <a:gd name="T6" fmla="*/ 13 w 68"/>
                <a:gd name="T7" fmla="*/ 84 h 84"/>
                <a:gd name="T8" fmla="*/ 13 w 68"/>
                <a:gd name="T9" fmla="*/ 38 h 84"/>
                <a:gd name="T10" fmla="*/ 15 w 68"/>
                <a:gd name="T11" fmla="*/ 28 h 84"/>
                <a:gd name="T12" fmla="*/ 19 w 68"/>
                <a:gd name="T13" fmla="*/ 19 h 84"/>
                <a:gd name="T14" fmla="*/ 27 w 68"/>
                <a:gd name="T15" fmla="*/ 14 h 84"/>
                <a:gd name="T16" fmla="*/ 38 w 68"/>
                <a:gd name="T17" fmla="*/ 12 h 84"/>
                <a:gd name="T18" fmla="*/ 50 w 68"/>
                <a:gd name="T19" fmla="*/ 17 h 84"/>
                <a:gd name="T20" fmla="*/ 54 w 68"/>
                <a:gd name="T21" fmla="*/ 29 h 84"/>
                <a:gd name="T22" fmla="*/ 54 w 68"/>
                <a:gd name="T23" fmla="*/ 84 h 84"/>
                <a:gd name="T24" fmla="*/ 68 w 68"/>
                <a:gd name="T25" fmla="*/ 84 h 84"/>
                <a:gd name="T26" fmla="*/ 68 w 68"/>
                <a:gd name="T27" fmla="*/ 30 h 84"/>
                <a:gd name="T28" fmla="*/ 66 w 68"/>
                <a:gd name="T29" fmla="*/ 18 h 84"/>
                <a:gd name="T30" fmla="*/ 62 w 68"/>
                <a:gd name="T31" fmla="*/ 9 h 84"/>
                <a:gd name="T32" fmla="*/ 53 w 68"/>
                <a:gd name="T33" fmla="*/ 2 h 84"/>
                <a:gd name="T34" fmla="*/ 39 w 68"/>
                <a:gd name="T35" fmla="*/ 0 h 84"/>
                <a:gd name="T36" fmla="*/ 13 w 68"/>
                <a:gd name="T37" fmla="*/ 15 h 84"/>
                <a:gd name="T38" fmla="*/ 12 w 68"/>
                <a:gd name="T39" fmla="*/ 15 h 84"/>
                <a:gd name="T40" fmla="*/ 12 w 68"/>
                <a:gd name="T41" fmla="*/ 2 h 84"/>
                <a:gd name="T42" fmla="*/ 0 w 68"/>
                <a:gd name="T43" fmla="*/ 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8" h="84">
                  <a:moveTo>
                    <a:pt x="0" y="2"/>
                  </a:moveTo>
                  <a:lnTo>
                    <a:pt x="0" y="2"/>
                  </a:lnTo>
                  <a:lnTo>
                    <a:pt x="0" y="84"/>
                  </a:lnTo>
                  <a:lnTo>
                    <a:pt x="13" y="84"/>
                  </a:lnTo>
                  <a:lnTo>
                    <a:pt x="13" y="38"/>
                  </a:lnTo>
                  <a:cubicBezTo>
                    <a:pt x="13" y="34"/>
                    <a:pt x="14" y="31"/>
                    <a:pt x="15" y="28"/>
                  </a:cubicBezTo>
                  <a:cubicBezTo>
                    <a:pt x="16" y="24"/>
                    <a:pt x="17" y="22"/>
                    <a:pt x="19" y="19"/>
                  </a:cubicBezTo>
                  <a:cubicBezTo>
                    <a:pt x="21" y="17"/>
                    <a:pt x="24" y="15"/>
                    <a:pt x="27" y="14"/>
                  </a:cubicBezTo>
                  <a:cubicBezTo>
                    <a:pt x="30" y="13"/>
                    <a:pt x="33" y="12"/>
                    <a:pt x="38" y="12"/>
                  </a:cubicBezTo>
                  <a:cubicBezTo>
                    <a:pt x="43" y="12"/>
                    <a:pt x="47" y="14"/>
                    <a:pt x="50" y="17"/>
                  </a:cubicBezTo>
                  <a:cubicBezTo>
                    <a:pt x="53" y="19"/>
                    <a:pt x="54" y="24"/>
                    <a:pt x="54" y="29"/>
                  </a:cubicBezTo>
                  <a:lnTo>
                    <a:pt x="54" y="84"/>
                  </a:lnTo>
                  <a:lnTo>
                    <a:pt x="68" y="84"/>
                  </a:lnTo>
                  <a:lnTo>
                    <a:pt x="68" y="30"/>
                  </a:lnTo>
                  <a:cubicBezTo>
                    <a:pt x="68" y="26"/>
                    <a:pt x="67" y="22"/>
                    <a:pt x="66" y="18"/>
                  </a:cubicBezTo>
                  <a:cubicBezTo>
                    <a:pt x="65" y="14"/>
                    <a:pt x="64" y="11"/>
                    <a:pt x="62" y="9"/>
                  </a:cubicBezTo>
                  <a:cubicBezTo>
                    <a:pt x="59" y="6"/>
                    <a:pt x="57" y="4"/>
                    <a:pt x="53" y="2"/>
                  </a:cubicBezTo>
                  <a:cubicBezTo>
                    <a:pt x="49" y="1"/>
                    <a:pt x="45" y="0"/>
                    <a:pt x="39" y="0"/>
                  </a:cubicBezTo>
                  <a:cubicBezTo>
                    <a:pt x="27" y="0"/>
                    <a:pt x="18" y="5"/>
                    <a:pt x="13" y="15"/>
                  </a:cubicBezTo>
                  <a:lnTo>
                    <a:pt x="12" y="15"/>
                  </a:lnTo>
                  <a:lnTo>
                    <a:pt x="12" y="2"/>
                  </a:lnTo>
                  <a:lnTo>
                    <a:pt x="0" y="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44" name="Freeform 39">
              <a:extLst>
                <a:ext uri="{FF2B5EF4-FFF2-40B4-BE49-F238E27FC236}">
                  <a16:creationId xmlns:a16="http://schemas.microsoft.com/office/drawing/2014/main" id="{F9DC5311-79B7-4EFF-8E72-30FA11A08578}"/>
                </a:ext>
              </a:extLst>
            </p:cNvPr>
            <p:cNvSpPr>
              <a:spLocks noEditPoints="1"/>
            </p:cNvSpPr>
            <p:nvPr/>
          </p:nvSpPr>
          <p:spPr bwMode="auto">
            <a:xfrm>
              <a:off x="3290" y="4036"/>
              <a:ext cx="11" cy="92"/>
            </a:xfrm>
            <a:custGeom>
              <a:avLst/>
              <a:gdLst>
                <a:gd name="T0" fmla="*/ 14 w 14"/>
                <a:gd name="T1" fmla="*/ 16 h 113"/>
                <a:gd name="T2" fmla="*/ 14 w 14"/>
                <a:gd name="T3" fmla="*/ 16 h 113"/>
                <a:gd name="T4" fmla="*/ 14 w 14"/>
                <a:gd name="T5" fmla="*/ 0 h 113"/>
                <a:gd name="T6" fmla="*/ 0 w 14"/>
                <a:gd name="T7" fmla="*/ 0 h 113"/>
                <a:gd name="T8" fmla="*/ 0 w 14"/>
                <a:gd name="T9" fmla="*/ 16 h 113"/>
                <a:gd name="T10" fmla="*/ 14 w 14"/>
                <a:gd name="T11" fmla="*/ 16 h 113"/>
                <a:gd name="T12" fmla="*/ 0 w 14"/>
                <a:gd name="T13" fmla="*/ 31 h 113"/>
                <a:gd name="T14" fmla="*/ 0 w 14"/>
                <a:gd name="T15" fmla="*/ 31 h 113"/>
                <a:gd name="T16" fmla="*/ 0 w 14"/>
                <a:gd name="T17" fmla="*/ 113 h 113"/>
                <a:gd name="T18" fmla="*/ 14 w 14"/>
                <a:gd name="T19" fmla="*/ 113 h 113"/>
                <a:gd name="T20" fmla="*/ 14 w 14"/>
                <a:gd name="T21" fmla="*/ 31 h 113"/>
                <a:gd name="T22" fmla="*/ 0 w 14"/>
                <a:gd name="T23" fmla="*/ 31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 h="113">
                  <a:moveTo>
                    <a:pt x="14" y="16"/>
                  </a:moveTo>
                  <a:lnTo>
                    <a:pt x="14" y="16"/>
                  </a:lnTo>
                  <a:lnTo>
                    <a:pt x="14" y="0"/>
                  </a:lnTo>
                  <a:lnTo>
                    <a:pt x="0" y="0"/>
                  </a:lnTo>
                  <a:lnTo>
                    <a:pt x="0" y="16"/>
                  </a:lnTo>
                  <a:lnTo>
                    <a:pt x="14" y="16"/>
                  </a:lnTo>
                  <a:close/>
                  <a:moveTo>
                    <a:pt x="0" y="31"/>
                  </a:moveTo>
                  <a:lnTo>
                    <a:pt x="0" y="31"/>
                  </a:lnTo>
                  <a:lnTo>
                    <a:pt x="0" y="113"/>
                  </a:lnTo>
                  <a:lnTo>
                    <a:pt x="14" y="113"/>
                  </a:lnTo>
                  <a:lnTo>
                    <a:pt x="14" y="31"/>
                  </a:lnTo>
                  <a:lnTo>
                    <a:pt x="0" y="3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45" name="Freeform 40">
              <a:extLst>
                <a:ext uri="{FF2B5EF4-FFF2-40B4-BE49-F238E27FC236}">
                  <a16:creationId xmlns:a16="http://schemas.microsoft.com/office/drawing/2014/main" id="{B6DFBB84-8525-4146-88C3-442EA14ADDAC}"/>
                </a:ext>
              </a:extLst>
            </p:cNvPr>
            <p:cNvSpPr>
              <a:spLocks/>
            </p:cNvSpPr>
            <p:nvPr/>
          </p:nvSpPr>
          <p:spPr bwMode="auto">
            <a:xfrm>
              <a:off x="3318" y="4060"/>
              <a:ext cx="36" cy="68"/>
            </a:xfrm>
            <a:custGeom>
              <a:avLst/>
              <a:gdLst>
                <a:gd name="T0" fmla="*/ 0 w 43"/>
                <a:gd name="T1" fmla="*/ 2 h 84"/>
                <a:gd name="T2" fmla="*/ 0 w 43"/>
                <a:gd name="T3" fmla="*/ 2 h 84"/>
                <a:gd name="T4" fmla="*/ 0 w 43"/>
                <a:gd name="T5" fmla="*/ 84 h 84"/>
                <a:gd name="T6" fmla="*/ 13 w 43"/>
                <a:gd name="T7" fmla="*/ 84 h 84"/>
                <a:gd name="T8" fmla="*/ 13 w 43"/>
                <a:gd name="T9" fmla="*/ 48 h 84"/>
                <a:gd name="T10" fmla="*/ 15 w 43"/>
                <a:gd name="T11" fmla="*/ 34 h 84"/>
                <a:gd name="T12" fmla="*/ 20 w 43"/>
                <a:gd name="T13" fmla="*/ 23 h 84"/>
                <a:gd name="T14" fmla="*/ 29 w 43"/>
                <a:gd name="T15" fmla="*/ 17 h 84"/>
                <a:gd name="T16" fmla="*/ 43 w 43"/>
                <a:gd name="T17" fmla="*/ 14 h 84"/>
                <a:gd name="T18" fmla="*/ 43 w 43"/>
                <a:gd name="T19" fmla="*/ 0 h 84"/>
                <a:gd name="T20" fmla="*/ 25 w 43"/>
                <a:gd name="T21" fmla="*/ 5 h 84"/>
                <a:gd name="T22" fmla="*/ 13 w 43"/>
                <a:gd name="T23" fmla="*/ 19 h 84"/>
                <a:gd name="T24" fmla="*/ 12 w 43"/>
                <a:gd name="T25" fmla="*/ 19 h 84"/>
                <a:gd name="T26" fmla="*/ 12 w 43"/>
                <a:gd name="T27" fmla="*/ 2 h 84"/>
                <a:gd name="T28" fmla="*/ 0 w 43"/>
                <a:gd name="T29" fmla="*/ 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 h="84">
                  <a:moveTo>
                    <a:pt x="0" y="2"/>
                  </a:moveTo>
                  <a:lnTo>
                    <a:pt x="0" y="2"/>
                  </a:lnTo>
                  <a:lnTo>
                    <a:pt x="0" y="84"/>
                  </a:lnTo>
                  <a:lnTo>
                    <a:pt x="13" y="84"/>
                  </a:lnTo>
                  <a:lnTo>
                    <a:pt x="13" y="48"/>
                  </a:lnTo>
                  <a:cubicBezTo>
                    <a:pt x="13" y="42"/>
                    <a:pt x="14" y="38"/>
                    <a:pt x="15" y="34"/>
                  </a:cubicBezTo>
                  <a:cubicBezTo>
                    <a:pt x="16" y="30"/>
                    <a:pt x="18" y="26"/>
                    <a:pt x="20" y="23"/>
                  </a:cubicBezTo>
                  <a:cubicBezTo>
                    <a:pt x="22" y="20"/>
                    <a:pt x="25" y="18"/>
                    <a:pt x="29" y="17"/>
                  </a:cubicBezTo>
                  <a:cubicBezTo>
                    <a:pt x="33" y="15"/>
                    <a:pt x="38" y="14"/>
                    <a:pt x="43" y="14"/>
                  </a:cubicBezTo>
                  <a:lnTo>
                    <a:pt x="43" y="0"/>
                  </a:lnTo>
                  <a:cubicBezTo>
                    <a:pt x="36" y="0"/>
                    <a:pt x="30" y="1"/>
                    <a:pt x="25" y="5"/>
                  </a:cubicBezTo>
                  <a:cubicBezTo>
                    <a:pt x="20" y="8"/>
                    <a:pt x="16" y="13"/>
                    <a:pt x="13" y="19"/>
                  </a:cubicBezTo>
                  <a:lnTo>
                    <a:pt x="12" y="19"/>
                  </a:lnTo>
                  <a:lnTo>
                    <a:pt x="12" y="2"/>
                  </a:lnTo>
                  <a:lnTo>
                    <a:pt x="0" y="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46" name="Freeform 41">
              <a:extLst>
                <a:ext uri="{FF2B5EF4-FFF2-40B4-BE49-F238E27FC236}">
                  <a16:creationId xmlns:a16="http://schemas.microsoft.com/office/drawing/2014/main" id="{42AC758B-9AC5-4E55-8F7B-26746D68D286}"/>
                </a:ext>
              </a:extLst>
            </p:cNvPr>
            <p:cNvSpPr>
              <a:spLocks/>
            </p:cNvSpPr>
            <p:nvPr/>
          </p:nvSpPr>
          <p:spPr bwMode="auto">
            <a:xfrm>
              <a:off x="3400" y="4036"/>
              <a:ext cx="94" cy="92"/>
            </a:xfrm>
            <a:custGeom>
              <a:avLst/>
              <a:gdLst>
                <a:gd name="T0" fmla="*/ 0 w 114"/>
                <a:gd name="T1" fmla="*/ 0 h 113"/>
                <a:gd name="T2" fmla="*/ 0 w 114"/>
                <a:gd name="T3" fmla="*/ 0 h 113"/>
                <a:gd name="T4" fmla="*/ 0 w 114"/>
                <a:gd name="T5" fmla="*/ 113 h 113"/>
                <a:gd name="T6" fmla="*/ 15 w 114"/>
                <a:gd name="T7" fmla="*/ 113 h 113"/>
                <a:gd name="T8" fmla="*/ 15 w 114"/>
                <a:gd name="T9" fmla="*/ 19 h 113"/>
                <a:gd name="T10" fmla="*/ 15 w 114"/>
                <a:gd name="T11" fmla="*/ 19 h 113"/>
                <a:gd name="T12" fmla="*/ 51 w 114"/>
                <a:gd name="T13" fmla="*/ 113 h 113"/>
                <a:gd name="T14" fmla="*/ 63 w 114"/>
                <a:gd name="T15" fmla="*/ 113 h 113"/>
                <a:gd name="T16" fmla="*/ 99 w 114"/>
                <a:gd name="T17" fmla="*/ 19 h 113"/>
                <a:gd name="T18" fmla="*/ 99 w 114"/>
                <a:gd name="T19" fmla="*/ 19 h 113"/>
                <a:gd name="T20" fmla="*/ 99 w 114"/>
                <a:gd name="T21" fmla="*/ 113 h 113"/>
                <a:gd name="T22" fmla="*/ 114 w 114"/>
                <a:gd name="T23" fmla="*/ 113 h 113"/>
                <a:gd name="T24" fmla="*/ 114 w 114"/>
                <a:gd name="T25" fmla="*/ 0 h 113"/>
                <a:gd name="T26" fmla="*/ 93 w 114"/>
                <a:gd name="T27" fmla="*/ 0 h 113"/>
                <a:gd name="T28" fmla="*/ 57 w 114"/>
                <a:gd name="T29" fmla="*/ 95 h 113"/>
                <a:gd name="T30" fmla="*/ 21 w 114"/>
                <a:gd name="T31" fmla="*/ 0 h 113"/>
                <a:gd name="T32" fmla="*/ 0 w 114"/>
                <a:gd name="T33" fmla="*/ 0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4" h="113">
                  <a:moveTo>
                    <a:pt x="0" y="0"/>
                  </a:moveTo>
                  <a:lnTo>
                    <a:pt x="0" y="0"/>
                  </a:lnTo>
                  <a:lnTo>
                    <a:pt x="0" y="113"/>
                  </a:lnTo>
                  <a:lnTo>
                    <a:pt x="15" y="113"/>
                  </a:lnTo>
                  <a:lnTo>
                    <a:pt x="15" y="19"/>
                  </a:lnTo>
                  <a:lnTo>
                    <a:pt x="15" y="19"/>
                  </a:lnTo>
                  <a:lnTo>
                    <a:pt x="51" y="113"/>
                  </a:lnTo>
                  <a:lnTo>
                    <a:pt x="63" y="113"/>
                  </a:lnTo>
                  <a:lnTo>
                    <a:pt x="99" y="19"/>
                  </a:lnTo>
                  <a:lnTo>
                    <a:pt x="99" y="19"/>
                  </a:lnTo>
                  <a:lnTo>
                    <a:pt x="99" y="113"/>
                  </a:lnTo>
                  <a:lnTo>
                    <a:pt x="114" y="113"/>
                  </a:lnTo>
                  <a:lnTo>
                    <a:pt x="114" y="0"/>
                  </a:lnTo>
                  <a:lnTo>
                    <a:pt x="93" y="0"/>
                  </a:lnTo>
                  <a:lnTo>
                    <a:pt x="57" y="95"/>
                  </a:lnTo>
                  <a:lnTo>
                    <a:pt x="21" y="0"/>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47" name="Freeform 42">
              <a:extLst>
                <a:ext uri="{FF2B5EF4-FFF2-40B4-BE49-F238E27FC236}">
                  <a16:creationId xmlns:a16="http://schemas.microsoft.com/office/drawing/2014/main" id="{3B242F25-069F-49D8-A0B3-C7AAC68CAED1}"/>
                </a:ext>
              </a:extLst>
            </p:cNvPr>
            <p:cNvSpPr>
              <a:spLocks noEditPoints="1"/>
            </p:cNvSpPr>
            <p:nvPr/>
          </p:nvSpPr>
          <p:spPr bwMode="auto">
            <a:xfrm>
              <a:off x="3509" y="4060"/>
              <a:ext cx="66" cy="70"/>
            </a:xfrm>
            <a:custGeom>
              <a:avLst/>
              <a:gdLst>
                <a:gd name="T0" fmla="*/ 14 w 80"/>
                <a:gd name="T1" fmla="*/ 43 h 86"/>
                <a:gd name="T2" fmla="*/ 14 w 80"/>
                <a:gd name="T3" fmla="*/ 43 h 86"/>
                <a:gd name="T4" fmla="*/ 16 w 80"/>
                <a:gd name="T5" fmla="*/ 30 h 86"/>
                <a:gd name="T6" fmla="*/ 22 w 80"/>
                <a:gd name="T7" fmla="*/ 20 h 86"/>
                <a:gd name="T8" fmla="*/ 30 w 80"/>
                <a:gd name="T9" fmla="*/ 14 h 86"/>
                <a:gd name="T10" fmla="*/ 40 w 80"/>
                <a:gd name="T11" fmla="*/ 12 h 86"/>
                <a:gd name="T12" fmla="*/ 50 w 80"/>
                <a:gd name="T13" fmla="*/ 14 h 86"/>
                <a:gd name="T14" fmla="*/ 58 w 80"/>
                <a:gd name="T15" fmla="*/ 20 h 86"/>
                <a:gd name="T16" fmla="*/ 63 w 80"/>
                <a:gd name="T17" fmla="*/ 30 h 86"/>
                <a:gd name="T18" fmla="*/ 65 w 80"/>
                <a:gd name="T19" fmla="*/ 43 h 86"/>
                <a:gd name="T20" fmla="*/ 63 w 80"/>
                <a:gd name="T21" fmla="*/ 57 h 86"/>
                <a:gd name="T22" fmla="*/ 58 w 80"/>
                <a:gd name="T23" fmla="*/ 66 h 86"/>
                <a:gd name="T24" fmla="*/ 50 w 80"/>
                <a:gd name="T25" fmla="*/ 72 h 86"/>
                <a:gd name="T26" fmla="*/ 40 w 80"/>
                <a:gd name="T27" fmla="*/ 74 h 86"/>
                <a:gd name="T28" fmla="*/ 30 w 80"/>
                <a:gd name="T29" fmla="*/ 72 h 86"/>
                <a:gd name="T30" fmla="*/ 22 w 80"/>
                <a:gd name="T31" fmla="*/ 66 h 86"/>
                <a:gd name="T32" fmla="*/ 16 w 80"/>
                <a:gd name="T33" fmla="*/ 57 h 86"/>
                <a:gd name="T34" fmla="*/ 14 w 80"/>
                <a:gd name="T35" fmla="*/ 43 h 86"/>
                <a:gd name="T36" fmla="*/ 14 w 80"/>
                <a:gd name="T37" fmla="*/ 43 h 86"/>
                <a:gd name="T38" fmla="*/ 0 w 80"/>
                <a:gd name="T39" fmla="*/ 43 h 86"/>
                <a:gd name="T40" fmla="*/ 0 w 80"/>
                <a:gd name="T41" fmla="*/ 43 h 86"/>
                <a:gd name="T42" fmla="*/ 2 w 80"/>
                <a:gd name="T43" fmla="*/ 60 h 86"/>
                <a:gd name="T44" fmla="*/ 10 w 80"/>
                <a:gd name="T45" fmla="*/ 74 h 86"/>
                <a:gd name="T46" fmla="*/ 23 w 80"/>
                <a:gd name="T47" fmla="*/ 83 h 86"/>
                <a:gd name="T48" fmla="*/ 40 w 80"/>
                <a:gd name="T49" fmla="*/ 86 h 86"/>
                <a:gd name="T50" fmla="*/ 57 w 80"/>
                <a:gd name="T51" fmla="*/ 83 h 86"/>
                <a:gd name="T52" fmla="*/ 69 w 80"/>
                <a:gd name="T53" fmla="*/ 74 h 86"/>
                <a:gd name="T54" fmla="*/ 77 w 80"/>
                <a:gd name="T55" fmla="*/ 60 h 86"/>
                <a:gd name="T56" fmla="*/ 80 w 80"/>
                <a:gd name="T57" fmla="*/ 43 h 86"/>
                <a:gd name="T58" fmla="*/ 77 w 80"/>
                <a:gd name="T59" fmla="*/ 26 h 86"/>
                <a:gd name="T60" fmla="*/ 69 w 80"/>
                <a:gd name="T61" fmla="*/ 13 h 86"/>
                <a:gd name="T62" fmla="*/ 57 w 80"/>
                <a:gd name="T63" fmla="*/ 3 h 86"/>
                <a:gd name="T64" fmla="*/ 40 w 80"/>
                <a:gd name="T65" fmla="*/ 0 h 86"/>
                <a:gd name="T66" fmla="*/ 23 w 80"/>
                <a:gd name="T67" fmla="*/ 3 h 86"/>
                <a:gd name="T68" fmla="*/ 10 w 80"/>
                <a:gd name="T69" fmla="*/ 13 h 86"/>
                <a:gd name="T70" fmla="*/ 2 w 80"/>
                <a:gd name="T71" fmla="*/ 26 h 86"/>
                <a:gd name="T72" fmla="*/ 0 w 80"/>
                <a:gd name="T73" fmla="*/ 43 h 86"/>
                <a:gd name="T74" fmla="*/ 0 w 80"/>
                <a:gd name="T75" fmla="*/ 4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0" h="86">
                  <a:moveTo>
                    <a:pt x="14" y="43"/>
                  </a:moveTo>
                  <a:lnTo>
                    <a:pt x="14" y="43"/>
                  </a:lnTo>
                  <a:cubicBezTo>
                    <a:pt x="14" y="38"/>
                    <a:pt x="15" y="34"/>
                    <a:pt x="16" y="30"/>
                  </a:cubicBezTo>
                  <a:cubicBezTo>
                    <a:pt x="17" y="26"/>
                    <a:pt x="19" y="23"/>
                    <a:pt x="22" y="20"/>
                  </a:cubicBezTo>
                  <a:cubicBezTo>
                    <a:pt x="24" y="18"/>
                    <a:pt x="27" y="16"/>
                    <a:pt x="30" y="14"/>
                  </a:cubicBezTo>
                  <a:cubicBezTo>
                    <a:pt x="33" y="13"/>
                    <a:pt x="36" y="12"/>
                    <a:pt x="40" y="12"/>
                  </a:cubicBezTo>
                  <a:cubicBezTo>
                    <a:pt x="43" y="12"/>
                    <a:pt x="47" y="13"/>
                    <a:pt x="50" y="14"/>
                  </a:cubicBezTo>
                  <a:cubicBezTo>
                    <a:pt x="53" y="16"/>
                    <a:pt x="56" y="18"/>
                    <a:pt x="58" y="20"/>
                  </a:cubicBezTo>
                  <a:cubicBezTo>
                    <a:pt x="60" y="23"/>
                    <a:pt x="62" y="26"/>
                    <a:pt x="63" y="30"/>
                  </a:cubicBezTo>
                  <a:cubicBezTo>
                    <a:pt x="65" y="34"/>
                    <a:pt x="65" y="38"/>
                    <a:pt x="65" y="43"/>
                  </a:cubicBezTo>
                  <a:cubicBezTo>
                    <a:pt x="65" y="48"/>
                    <a:pt x="65" y="53"/>
                    <a:pt x="63" y="57"/>
                  </a:cubicBezTo>
                  <a:cubicBezTo>
                    <a:pt x="62" y="60"/>
                    <a:pt x="60" y="64"/>
                    <a:pt x="58" y="66"/>
                  </a:cubicBezTo>
                  <a:cubicBezTo>
                    <a:pt x="56" y="69"/>
                    <a:pt x="53" y="71"/>
                    <a:pt x="50" y="72"/>
                  </a:cubicBezTo>
                  <a:cubicBezTo>
                    <a:pt x="47" y="74"/>
                    <a:pt x="43" y="74"/>
                    <a:pt x="40" y="74"/>
                  </a:cubicBezTo>
                  <a:cubicBezTo>
                    <a:pt x="36" y="74"/>
                    <a:pt x="33" y="74"/>
                    <a:pt x="30" y="72"/>
                  </a:cubicBezTo>
                  <a:cubicBezTo>
                    <a:pt x="27" y="71"/>
                    <a:pt x="24" y="69"/>
                    <a:pt x="22" y="66"/>
                  </a:cubicBezTo>
                  <a:cubicBezTo>
                    <a:pt x="19" y="64"/>
                    <a:pt x="17" y="60"/>
                    <a:pt x="16" y="57"/>
                  </a:cubicBezTo>
                  <a:cubicBezTo>
                    <a:pt x="15" y="53"/>
                    <a:pt x="14" y="48"/>
                    <a:pt x="14" y="43"/>
                  </a:cubicBezTo>
                  <a:lnTo>
                    <a:pt x="14" y="43"/>
                  </a:lnTo>
                  <a:close/>
                  <a:moveTo>
                    <a:pt x="0" y="43"/>
                  </a:moveTo>
                  <a:lnTo>
                    <a:pt x="0" y="43"/>
                  </a:lnTo>
                  <a:cubicBezTo>
                    <a:pt x="0" y="49"/>
                    <a:pt x="1" y="55"/>
                    <a:pt x="2" y="60"/>
                  </a:cubicBezTo>
                  <a:cubicBezTo>
                    <a:pt x="4" y="65"/>
                    <a:pt x="7" y="70"/>
                    <a:pt x="10" y="74"/>
                  </a:cubicBezTo>
                  <a:cubicBezTo>
                    <a:pt x="13" y="78"/>
                    <a:pt x="18" y="81"/>
                    <a:pt x="23" y="83"/>
                  </a:cubicBezTo>
                  <a:cubicBezTo>
                    <a:pt x="28" y="85"/>
                    <a:pt x="33" y="86"/>
                    <a:pt x="40" y="86"/>
                  </a:cubicBezTo>
                  <a:cubicBezTo>
                    <a:pt x="46" y="86"/>
                    <a:pt x="52" y="85"/>
                    <a:pt x="57" y="83"/>
                  </a:cubicBezTo>
                  <a:cubicBezTo>
                    <a:pt x="62" y="81"/>
                    <a:pt x="66" y="78"/>
                    <a:pt x="69" y="74"/>
                  </a:cubicBezTo>
                  <a:cubicBezTo>
                    <a:pt x="73" y="70"/>
                    <a:pt x="75" y="65"/>
                    <a:pt x="77" y="60"/>
                  </a:cubicBezTo>
                  <a:cubicBezTo>
                    <a:pt x="79" y="55"/>
                    <a:pt x="80" y="49"/>
                    <a:pt x="80" y="43"/>
                  </a:cubicBezTo>
                  <a:cubicBezTo>
                    <a:pt x="80" y="37"/>
                    <a:pt x="79" y="32"/>
                    <a:pt x="77" y="26"/>
                  </a:cubicBezTo>
                  <a:cubicBezTo>
                    <a:pt x="75" y="21"/>
                    <a:pt x="73" y="17"/>
                    <a:pt x="69" y="13"/>
                  </a:cubicBezTo>
                  <a:cubicBezTo>
                    <a:pt x="66" y="9"/>
                    <a:pt x="62" y="6"/>
                    <a:pt x="57" y="3"/>
                  </a:cubicBezTo>
                  <a:cubicBezTo>
                    <a:pt x="52" y="1"/>
                    <a:pt x="46" y="0"/>
                    <a:pt x="40" y="0"/>
                  </a:cubicBezTo>
                  <a:cubicBezTo>
                    <a:pt x="33" y="0"/>
                    <a:pt x="28" y="1"/>
                    <a:pt x="23" y="3"/>
                  </a:cubicBezTo>
                  <a:cubicBezTo>
                    <a:pt x="18" y="6"/>
                    <a:pt x="13" y="9"/>
                    <a:pt x="10" y="13"/>
                  </a:cubicBezTo>
                  <a:cubicBezTo>
                    <a:pt x="7" y="17"/>
                    <a:pt x="4" y="21"/>
                    <a:pt x="2" y="26"/>
                  </a:cubicBezTo>
                  <a:cubicBezTo>
                    <a:pt x="1" y="32"/>
                    <a:pt x="0" y="37"/>
                    <a:pt x="0" y="43"/>
                  </a:cubicBezTo>
                  <a:lnTo>
                    <a:pt x="0" y="4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48" name="Freeform 43">
              <a:extLst>
                <a:ext uri="{FF2B5EF4-FFF2-40B4-BE49-F238E27FC236}">
                  <a16:creationId xmlns:a16="http://schemas.microsoft.com/office/drawing/2014/main" id="{4610FAA4-5073-4D4B-A904-02472C3FFD08}"/>
                </a:ext>
              </a:extLst>
            </p:cNvPr>
            <p:cNvSpPr>
              <a:spLocks noEditPoints="1"/>
            </p:cNvSpPr>
            <p:nvPr/>
          </p:nvSpPr>
          <p:spPr bwMode="auto">
            <a:xfrm>
              <a:off x="3584" y="4036"/>
              <a:ext cx="64" cy="94"/>
            </a:xfrm>
            <a:custGeom>
              <a:avLst/>
              <a:gdLst>
                <a:gd name="T0" fmla="*/ 14 w 78"/>
                <a:gd name="T1" fmla="*/ 73 h 115"/>
                <a:gd name="T2" fmla="*/ 14 w 78"/>
                <a:gd name="T3" fmla="*/ 73 h 115"/>
                <a:gd name="T4" fmla="*/ 15 w 78"/>
                <a:gd name="T5" fmla="*/ 61 h 115"/>
                <a:gd name="T6" fmla="*/ 19 w 78"/>
                <a:gd name="T7" fmla="*/ 51 h 115"/>
                <a:gd name="T8" fmla="*/ 27 w 78"/>
                <a:gd name="T9" fmla="*/ 44 h 115"/>
                <a:gd name="T10" fmla="*/ 39 w 78"/>
                <a:gd name="T11" fmla="*/ 41 h 115"/>
                <a:gd name="T12" fmla="*/ 51 w 78"/>
                <a:gd name="T13" fmla="*/ 44 h 115"/>
                <a:gd name="T14" fmla="*/ 59 w 78"/>
                <a:gd name="T15" fmla="*/ 51 h 115"/>
                <a:gd name="T16" fmla="*/ 63 w 78"/>
                <a:gd name="T17" fmla="*/ 61 h 115"/>
                <a:gd name="T18" fmla="*/ 65 w 78"/>
                <a:gd name="T19" fmla="*/ 72 h 115"/>
                <a:gd name="T20" fmla="*/ 63 w 78"/>
                <a:gd name="T21" fmla="*/ 84 h 115"/>
                <a:gd name="T22" fmla="*/ 59 w 78"/>
                <a:gd name="T23" fmla="*/ 93 h 115"/>
                <a:gd name="T24" fmla="*/ 51 w 78"/>
                <a:gd name="T25" fmla="*/ 101 h 115"/>
                <a:gd name="T26" fmla="*/ 39 w 78"/>
                <a:gd name="T27" fmla="*/ 103 h 115"/>
                <a:gd name="T28" fmla="*/ 28 w 78"/>
                <a:gd name="T29" fmla="*/ 101 h 115"/>
                <a:gd name="T30" fmla="*/ 20 w 78"/>
                <a:gd name="T31" fmla="*/ 94 h 115"/>
                <a:gd name="T32" fmla="*/ 15 w 78"/>
                <a:gd name="T33" fmla="*/ 84 h 115"/>
                <a:gd name="T34" fmla="*/ 14 w 78"/>
                <a:gd name="T35" fmla="*/ 73 h 115"/>
                <a:gd name="T36" fmla="*/ 14 w 78"/>
                <a:gd name="T37" fmla="*/ 73 h 115"/>
                <a:gd name="T38" fmla="*/ 78 w 78"/>
                <a:gd name="T39" fmla="*/ 113 h 115"/>
                <a:gd name="T40" fmla="*/ 78 w 78"/>
                <a:gd name="T41" fmla="*/ 113 h 115"/>
                <a:gd name="T42" fmla="*/ 78 w 78"/>
                <a:gd name="T43" fmla="*/ 0 h 115"/>
                <a:gd name="T44" fmla="*/ 64 w 78"/>
                <a:gd name="T45" fmla="*/ 0 h 115"/>
                <a:gd name="T46" fmla="*/ 64 w 78"/>
                <a:gd name="T47" fmla="*/ 42 h 115"/>
                <a:gd name="T48" fmla="*/ 64 w 78"/>
                <a:gd name="T49" fmla="*/ 42 h 115"/>
                <a:gd name="T50" fmla="*/ 58 w 78"/>
                <a:gd name="T51" fmla="*/ 36 h 115"/>
                <a:gd name="T52" fmla="*/ 51 w 78"/>
                <a:gd name="T53" fmla="*/ 32 h 115"/>
                <a:gd name="T54" fmla="*/ 44 w 78"/>
                <a:gd name="T55" fmla="*/ 30 h 115"/>
                <a:gd name="T56" fmla="*/ 37 w 78"/>
                <a:gd name="T57" fmla="*/ 29 h 115"/>
                <a:gd name="T58" fmla="*/ 21 w 78"/>
                <a:gd name="T59" fmla="*/ 33 h 115"/>
                <a:gd name="T60" fmla="*/ 9 w 78"/>
                <a:gd name="T61" fmla="*/ 42 h 115"/>
                <a:gd name="T62" fmla="*/ 2 w 78"/>
                <a:gd name="T63" fmla="*/ 55 h 115"/>
                <a:gd name="T64" fmla="*/ 0 w 78"/>
                <a:gd name="T65" fmla="*/ 72 h 115"/>
                <a:gd name="T66" fmla="*/ 2 w 78"/>
                <a:gd name="T67" fmla="*/ 88 h 115"/>
                <a:gd name="T68" fmla="*/ 9 w 78"/>
                <a:gd name="T69" fmla="*/ 102 h 115"/>
                <a:gd name="T70" fmla="*/ 21 w 78"/>
                <a:gd name="T71" fmla="*/ 112 h 115"/>
                <a:gd name="T72" fmla="*/ 38 w 78"/>
                <a:gd name="T73" fmla="*/ 115 h 115"/>
                <a:gd name="T74" fmla="*/ 53 w 78"/>
                <a:gd name="T75" fmla="*/ 112 h 115"/>
                <a:gd name="T76" fmla="*/ 64 w 78"/>
                <a:gd name="T77" fmla="*/ 102 h 115"/>
                <a:gd name="T78" fmla="*/ 64 w 78"/>
                <a:gd name="T79" fmla="*/ 102 h 115"/>
                <a:gd name="T80" fmla="*/ 64 w 78"/>
                <a:gd name="T81" fmla="*/ 113 h 115"/>
                <a:gd name="T82" fmla="*/ 78 w 78"/>
                <a:gd name="T83" fmla="*/ 113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115">
                  <a:moveTo>
                    <a:pt x="14" y="73"/>
                  </a:moveTo>
                  <a:lnTo>
                    <a:pt x="14" y="73"/>
                  </a:lnTo>
                  <a:cubicBezTo>
                    <a:pt x="14" y="69"/>
                    <a:pt x="14" y="65"/>
                    <a:pt x="15" y="61"/>
                  </a:cubicBezTo>
                  <a:cubicBezTo>
                    <a:pt x="16" y="57"/>
                    <a:pt x="17" y="54"/>
                    <a:pt x="19" y="51"/>
                  </a:cubicBezTo>
                  <a:cubicBezTo>
                    <a:pt x="21" y="48"/>
                    <a:pt x="24" y="46"/>
                    <a:pt x="27" y="44"/>
                  </a:cubicBezTo>
                  <a:cubicBezTo>
                    <a:pt x="30" y="42"/>
                    <a:pt x="34" y="41"/>
                    <a:pt x="39" y="41"/>
                  </a:cubicBezTo>
                  <a:cubicBezTo>
                    <a:pt x="43" y="41"/>
                    <a:pt x="47" y="42"/>
                    <a:pt x="51" y="44"/>
                  </a:cubicBezTo>
                  <a:cubicBezTo>
                    <a:pt x="54" y="45"/>
                    <a:pt x="57" y="48"/>
                    <a:pt x="59" y="51"/>
                  </a:cubicBezTo>
                  <a:cubicBezTo>
                    <a:pt x="61" y="53"/>
                    <a:pt x="62" y="57"/>
                    <a:pt x="63" y="61"/>
                  </a:cubicBezTo>
                  <a:cubicBezTo>
                    <a:pt x="64" y="64"/>
                    <a:pt x="65" y="68"/>
                    <a:pt x="65" y="72"/>
                  </a:cubicBezTo>
                  <a:cubicBezTo>
                    <a:pt x="65" y="76"/>
                    <a:pt x="64" y="80"/>
                    <a:pt x="63" y="84"/>
                  </a:cubicBezTo>
                  <a:cubicBezTo>
                    <a:pt x="62" y="87"/>
                    <a:pt x="61" y="91"/>
                    <a:pt x="59" y="93"/>
                  </a:cubicBezTo>
                  <a:cubicBezTo>
                    <a:pt x="57" y="96"/>
                    <a:pt x="54" y="99"/>
                    <a:pt x="51" y="101"/>
                  </a:cubicBezTo>
                  <a:cubicBezTo>
                    <a:pt x="48" y="102"/>
                    <a:pt x="44" y="103"/>
                    <a:pt x="39" y="103"/>
                  </a:cubicBezTo>
                  <a:cubicBezTo>
                    <a:pt x="35" y="103"/>
                    <a:pt x="31" y="102"/>
                    <a:pt x="28" y="101"/>
                  </a:cubicBezTo>
                  <a:cubicBezTo>
                    <a:pt x="25" y="99"/>
                    <a:pt x="22" y="97"/>
                    <a:pt x="20" y="94"/>
                  </a:cubicBezTo>
                  <a:cubicBezTo>
                    <a:pt x="18" y="91"/>
                    <a:pt x="16" y="88"/>
                    <a:pt x="15" y="84"/>
                  </a:cubicBezTo>
                  <a:cubicBezTo>
                    <a:pt x="14" y="80"/>
                    <a:pt x="14" y="77"/>
                    <a:pt x="14" y="73"/>
                  </a:cubicBezTo>
                  <a:lnTo>
                    <a:pt x="14" y="73"/>
                  </a:lnTo>
                  <a:close/>
                  <a:moveTo>
                    <a:pt x="78" y="113"/>
                  </a:moveTo>
                  <a:lnTo>
                    <a:pt x="78" y="113"/>
                  </a:lnTo>
                  <a:lnTo>
                    <a:pt x="78" y="0"/>
                  </a:lnTo>
                  <a:lnTo>
                    <a:pt x="64" y="0"/>
                  </a:lnTo>
                  <a:lnTo>
                    <a:pt x="64" y="42"/>
                  </a:lnTo>
                  <a:lnTo>
                    <a:pt x="64" y="42"/>
                  </a:lnTo>
                  <a:cubicBezTo>
                    <a:pt x="62" y="40"/>
                    <a:pt x="60" y="38"/>
                    <a:pt x="58" y="36"/>
                  </a:cubicBezTo>
                  <a:cubicBezTo>
                    <a:pt x="56" y="34"/>
                    <a:pt x="54" y="33"/>
                    <a:pt x="51" y="32"/>
                  </a:cubicBezTo>
                  <a:cubicBezTo>
                    <a:pt x="49" y="31"/>
                    <a:pt x="46" y="30"/>
                    <a:pt x="44" y="30"/>
                  </a:cubicBezTo>
                  <a:cubicBezTo>
                    <a:pt x="42" y="29"/>
                    <a:pt x="39" y="29"/>
                    <a:pt x="37" y="29"/>
                  </a:cubicBezTo>
                  <a:cubicBezTo>
                    <a:pt x="31" y="29"/>
                    <a:pt x="25" y="30"/>
                    <a:pt x="21" y="33"/>
                  </a:cubicBezTo>
                  <a:cubicBezTo>
                    <a:pt x="16" y="35"/>
                    <a:pt x="12" y="38"/>
                    <a:pt x="9" y="42"/>
                  </a:cubicBezTo>
                  <a:cubicBezTo>
                    <a:pt x="6" y="46"/>
                    <a:pt x="3" y="50"/>
                    <a:pt x="2" y="55"/>
                  </a:cubicBezTo>
                  <a:cubicBezTo>
                    <a:pt x="0" y="61"/>
                    <a:pt x="0" y="66"/>
                    <a:pt x="0" y="72"/>
                  </a:cubicBezTo>
                  <a:cubicBezTo>
                    <a:pt x="0" y="78"/>
                    <a:pt x="0" y="83"/>
                    <a:pt x="2" y="88"/>
                  </a:cubicBezTo>
                  <a:cubicBezTo>
                    <a:pt x="4" y="94"/>
                    <a:pt x="6" y="98"/>
                    <a:pt x="9" y="102"/>
                  </a:cubicBezTo>
                  <a:cubicBezTo>
                    <a:pt x="12" y="106"/>
                    <a:pt x="16" y="109"/>
                    <a:pt x="21" y="112"/>
                  </a:cubicBezTo>
                  <a:cubicBezTo>
                    <a:pt x="26" y="114"/>
                    <a:pt x="31" y="115"/>
                    <a:pt x="38" y="115"/>
                  </a:cubicBezTo>
                  <a:cubicBezTo>
                    <a:pt x="43" y="115"/>
                    <a:pt x="48" y="114"/>
                    <a:pt x="53" y="112"/>
                  </a:cubicBezTo>
                  <a:cubicBezTo>
                    <a:pt x="58" y="110"/>
                    <a:pt x="62" y="107"/>
                    <a:pt x="64" y="102"/>
                  </a:cubicBezTo>
                  <a:lnTo>
                    <a:pt x="64" y="102"/>
                  </a:lnTo>
                  <a:lnTo>
                    <a:pt x="64" y="113"/>
                  </a:lnTo>
                  <a:lnTo>
                    <a:pt x="78" y="11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49" name="Freeform 44">
              <a:extLst>
                <a:ext uri="{FF2B5EF4-FFF2-40B4-BE49-F238E27FC236}">
                  <a16:creationId xmlns:a16="http://schemas.microsoft.com/office/drawing/2014/main" id="{C67E54A8-6683-4928-AFF7-F93B8FEDD46A}"/>
                </a:ext>
              </a:extLst>
            </p:cNvPr>
            <p:cNvSpPr>
              <a:spLocks noEditPoints="1"/>
            </p:cNvSpPr>
            <p:nvPr/>
          </p:nvSpPr>
          <p:spPr bwMode="auto">
            <a:xfrm>
              <a:off x="3662" y="4060"/>
              <a:ext cx="63" cy="70"/>
            </a:xfrm>
            <a:custGeom>
              <a:avLst/>
              <a:gdLst>
                <a:gd name="T0" fmla="*/ 77 w 77"/>
                <a:gd name="T1" fmla="*/ 84 h 86"/>
                <a:gd name="T2" fmla="*/ 77 w 77"/>
                <a:gd name="T3" fmla="*/ 84 h 86"/>
                <a:gd name="T4" fmla="*/ 67 w 77"/>
                <a:gd name="T5" fmla="*/ 86 h 86"/>
                <a:gd name="T6" fmla="*/ 59 w 77"/>
                <a:gd name="T7" fmla="*/ 83 h 86"/>
                <a:gd name="T8" fmla="*/ 56 w 77"/>
                <a:gd name="T9" fmla="*/ 73 h 86"/>
                <a:gd name="T10" fmla="*/ 43 w 77"/>
                <a:gd name="T11" fmla="*/ 83 h 86"/>
                <a:gd name="T12" fmla="*/ 27 w 77"/>
                <a:gd name="T13" fmla="*/ 86 h 86"/>
                <a:gd name="T14" fmla="*/ 16 w 77"/>
                <a:gd name="T15" fmla="*/ 85 h 86"/>
                <a:gd name="T16" fmla="*/ 7 w 77"/>
                <a:gd name="T17" fmla="*/ 81 h 86"/>
                <a:gd name="T18" fmla="*/ 2 w 77"/>
                <a:gd name="T19" fmla="*/ 74 h 86"/>
                <a:gd name="T20" fmla="*/ 0 w 77"/>
                <a:gd name="T21" fmla="*/ 63 h 86"/>
                <a:gd name="T22" fmla="*/ 2 w 77"/>
                <a:gd name="T23" fmla="*/ 52 h 86"/>
                <a:gd name="T24" fmla="*/ 8 w 77"/>
                <a:gd name="T25" fmla="*/ 44 h 86"/>
                <a:gd name="T26" fmla="*/ 17 w 77"/>
                <a:gd name="T27" fmla="*/ 40 h 86"/>
                <a:gd name="T28" fmla="*/ 27 w 77"/>
                <a:gd name="T29" fmla="*/ 38 h 86"/>
                <a:gd name="T30" fmla="*/ 38 w 77"/>
                <a:gd name="T31" fmla="*/ 36 h 86"/>
                <a:gd name="T32" fmla="*/ 47 w 77"/>
                <a:gd name="T33" fmla="*/ 35 h 86"/>
                <a:gd name="T34" fmla="*/ 53 w 77"/>
                <a:gd name="T35" fmla="*/ 32 h 86"/>
                <a:gd name="T36" fmla="*/ 55 w 77"/>
                <a:gd name="T37" fmla="*/ 26 h 86"/>
                <a:gd name="T38" fmla="*/ 53 w 77"/>
                <a:gd name="T39" fmla="*/ 19 h 86"/>
                <a:gd name="T40" fmla="*/ 49 w 77"/>
                <a:gd name="T41" fmla="*/ 14 h 86"/>
                <a:gd name="T42" fmla="*/ 43 w 77"/>
                <a:gd name="T43" fmla="*/ 13 h 86"/>
                <a:gd name="T44" fmla="*/ 37 w 77"/>
                <a:gd name="T45" fmla="*/ 12 h 86"/>
                <a:gd name="T46" fmla="*/ 22 w 77"/>
                <a:gd name="T47" fmla="*/ 15 h 86"/>
                <a:gd name="T48" fmla="*/ 16 w 77"/>
                <a:gd name="T49" fmla="*/ 28 h 86"/>
                <a:gd name="T50" fmla="*/ 3 w 77"/>
                <a:gd name="T51" fmla="*/ 28 h 86"/>
                <a:gd name="T52" fmla="*/ 6 w 77"/>
                <a:gd name="T53" fmla="*/ 15 h 86"/>
                <a:gd name="T54" fmla="*/ 14 w 77"/>
                <a:gd name="T55" fmla="*/ 6 h 86"/>
                <a:gd name="T56" fmla="*/ 24 w 77"/>
                <a:gd name="T57" fmla="*/ 2 h 86"/>
                <a:gd name="T58" fmla="*/ 38 w 77"/>
                <a:gd name="T59" fmla="*/ 0 h 86"/>
                <a:gd name="T60" fmla="*/ 49 w 77"/>
                <a:gd name="T61" fmla="*/ 1 h 86"/>
                <a:gd name="T62" fmla="*/ 59 w 77"/>
                <a:gd name="T63" fmla="*/ 4 h 86"/>
                <a:gd name="T64" fmla="*/ 66 w 77"/>
                <a:gd name="T65" fmla="*/ 11 h 86"/>
                <a:gd name="T66" fmla="*/ 68 w 77"/>
                <a:gd name="T67" fmla="*/ 23 h 86"/>
                <a:gd name="T68" fmla="*/ 68 w 77"/>
                <a:gd name="T69" fmla="*/ 65 h 86"/>
                <a:gd name="T70" fmla="*/ 69 w 77"/>
                <a:gd name="T71" fmla="*/ 72 h 86"/>
                <a:gd name="T72" fmla="*/ 73 w 77"/>
                <a:gd name="T73" fmla="*/ 74 h 86"/>
                <a:gd name="T74" fmla="*/ 77 w 77"/>
                <a:gd name="T75" fmla="*/ 73 h 86"/>
                <a:gd name="T76" fmla="*/ 77 w 77"/>
                <a:gd name="T77" fmla="*/ 84 h 86"/>
                <a:gd name="T78" fmla="*/ 55 w 77"/>
                <a:gd name="T79" fmla="*/ 42 h 86"/>
                <a:gd name="T80" fmla="*/ 55 w 77"/>
                <a:gd name="T81" fmla="*/ 42 h 86"/>
                <a:gd name="T82" fmla="*/ 48 w 77"/>
                <a:gd name="T83" fmla="*/ 45 h 86"/>
                <a:gd name="T84" fmla="*/ 40 w 77"/>
                <a:gd name="T85" fmla="*/ 46 h 86"/>
                <a:gd name="T86" fmla="*/ 30 w 77"/>
                <a:gd name="T87" fmla="*/ 47 h 86"/>
                <a:gd name="T88" fmla="*/ 22 w 77"/>
                <a:gd name="T89" fmla="*/ 50 h 86"/>
                <a:gd name="T90" fmla="*/ 16 w 77"/>
                <a:gd name="T91" fmla="*/ 54 h 86"/>
                <a:gd name="T92" fmla="*/ 14 w 77"/>
                <a:gd name="T93" fmla="*/ 62 h 86"/>
                <a:gd name="T94" fmla="*/ 15 w 77"/>
                <a:gd name="T95" fmla="*/ 68 h 86"/>
                <a:gd name="T96" fmla="*/ 19 w 77"/>
                <a:gd name="T97" fmla="*/ 72 h 86"/>
                <a:gd name="T98" fmla="*/ 24 w 77"/>
                <a:gd name="T99" fmla="*/ 74 h 86"/>
                <a:gd name="T100" fmla="*/ 30 w 77"/>
                <a:gd name="T101" fmla="*/ 74 h 86"/>
                <a:gd name="T102" fmla="*/ 41 w 77"/>
                <a:gd name="T103" fmla="*/ 72 h 86"/>
                <a:gd name="T104" fmla="*/ 49 w 77"/>
                <a:gd name="T105" fmla="*/ 68 h 86"/>
                <a:gd name="T106" fmla="*/ 53 w 77"/>
                <a:gd name="T107" fmla="*/ 62 h 86"/>
                <a:gd name="T108" fmla="*/ 55 w 77"/>
                <a:gd name="T109" fmla="*/ 56 h 86"/>
                <a:gd name="T110" fmla="*/ 55 w 77"/>
                <a:gd name="T111" fmla="*/ 4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7" h="86">
                  <a:moveTo>
                    <a:pt x="77" y="84"/>
                  </a:moveTo>
                  <a:lnTo>
                    <a:pt x="77" y="84"/>
                  </a:lnTo>
                  <a:cubicBezTo>
                    <a:pt x="74" y="85"/>
                    <a:pt x="71" y="86"/>
                    <a:pt x="67" y="86"/>
                  </a:cubicBezTo>
                  <a:cubicBezTo>
                    <a:pt x="64" y="86"/>
                    <a:pt x="61" y="85"/>
                    <a:pt x="59" y="83"/>
                  </a:cubicBezTo>
                  <a:cubicBezTo>
                    <a:pt x="57" y="81"/>
                    <a:pt x="56" y="78"/>
                    <a:pt x="56" y="73"/>
                  </a:cubicBezTo>
                  <a:cubicBezTo>
                    <a:pt x="52" y="78"/>
                    <a:pt x="48" y="81"/>
                    <a:pt x="43" y="83"/>
                  </a:cubicBezTo>
                  <a:cubicBezTo>
                    <a:pt x="38" y="85"/>
                    <a:pt x="32" y="86"/>
                    <a:pt x="27" y="86"/>
                  </a:cubicBezTo>
                  <a:cubicBezTo>
                    <a:pt x="23" y="86"/>
                    <a:pt x="19" y="86"/>
                    <a:pt x="16" y="85"/>
                  </a:cubicBezTo>
                  <a:cubicBezTo>
                    <a:pt x="13" y="84"/>
                    <a:pt x="10" y="83"/>
                    <a:pt x="7" y="81"/>
                  </a:cubicBezTo>
                  <a:cubicBezTo>
                    <a:pt x="5" y="79"/>
                    <a:pt x="3" y="77"/>
                    <a:pt x="2" y="74"/>
                  </a:cubicBezTo>
                  <a:cubicBezTo>
                    <a:pt x="0" y="71"/>
                    <a:pt x="0" y="67"/>
                    <a:pt x="0" y="63"/>
                  </a:cubicBezTo>
                  <a:cubicBezTo>
                    <a:pt x="0" y="58"/>
                    <a:pt x="0" y="55"/>
                    <a:pt x="2" y="52"/>
                  </a:cubicBezTo>
                  <a:cubicBezTo>
                    <a:pt x="4" y="49"/>
                    <a:pt x="6" y="46"/>
                    <a:pt x="8" y="44"/>
                  </a:cubicBezTo>
                  <a:cubicBezTo>
                    <a:pt x="11" y="43"/>
                    <a:pt x="14" y="41"/>
                    <a:pt x="17" y="40"/>
                  </a:cubicBezTo>
                  <a:cubicBezTo>
                    <a:pt x="20" y="39"/>
                    <a:pt x="24" y="38"/>
                    <a:pt x="27" y="38"/>
                  </a:cubicBezTo>
                  <a:cubicBezTo>
                    <a:pt x="31" y="37"/>
                    <a:pt x="35" y="37"/>
                    <a:pt x="38" y="36"/>
                  </a:cubicBezTo>
                  <a:cubicBezTo>
                    <a:pt x="41" y="36"/>
                    <a:pt x="44" y="35"/>
                    <a:pt x="47" y="35"/>
                  </a:cubicBezTo>
                  <a:cubicBezTo>
                    <a:pt x="49" y="34"/>
                    <a:pt x="51" y="33"/>
                    <a:pt x="53" y="32"/>
                  </a:cubicBezTo>
                  <a:cubicBezTo>
                    <a:pt x="54" y="30"/>
                    <a:pt x="55" y="28"/>
                    <a:pt x="55" y="26"/>
                  </a:cubicBezTo>
                  <a:cubicBezTo>
                    <a:pt x="55" y="23"/>
                    <a:pt x="54" y="20"/>
                    <a:pt x="53" y="19"/>
                  </a:cubicBezTo>
                  <a:cubicBezTo>
                    <a:pt x="52" y="17"/>
                    <a:pt x="51" y="15"/>
                    <a:pt x="49" y="14"/>
                  </a:cubicBezTo>
                  <a:cubicBezTo>
                    <a:pt x="47" y="14"/>
                    <a:pt x="45" y="13"/>
                    <a:pt x="43" y="13"/>
                  </a:cubicBezTo>
                  <a:cubicBezTo>
                    <a:pt x="41" y="12"/>
                    <a:pt x="39" y="12"/>
                    <a:pt x="37" y="12"/>
                  </a:cubicBezTo>
                  <a:cubicBezTo>
                    <a:pt x="31" y="12"/>
                    <a:pt x="26" y="13"/>
                    <a:pt x="22" y="15"/>
                  </a:cubicBezTo>
                  <a:cubicBezTo>
                    <a:pt x="19" y="18"/>
                    <a:pt x="17" y="22"/>
                    <a:pt x="16" y="28"/>
                  </a:cubicBezTo>
                  <a:lnTo>
                    <a:pt x="3" y="28"/>
                  </a:lnTo>
                  <a:cubicBezTo>
                    <a:pt x="3" y="23"/>
                    <a:pt x="4" y="18"/>
                    <a:pt x="6" y="15"/>
                  </a:cubicBezTo>
                  <a:cubicBezTo>
                    <a:pt x="8" y="11"/>
                    <a:pt x="10" y="8"/>
                    <a:pt x="14" y="6"/>
                  </a:cubicBezTo>
                  <a:cubicBezTo>
                    <a:pt x="17" y="4"/>
                    <a:pt x="20" y="3"/>
                    <a:pt x="24" y="2"/>
                  </a:cubicBezTo>
                  <a:cubicBezTo>
                    <a:pt x="29" y="1"/>
                    <a:pt x="33" y="0"/>
                    <a:pt x="38" y="0"/>
                  </a:cubicBezTo>
                  <a:cubicBezTo>
                    <a:pt x="41" y="0"/>
                    <a:pt x="45" y="0"/>
                    <a:pt x="49" y="1"/>
                  </a:cubicBezTo>
                  <a:cubicBezTo>
                    <a:pt x="52" y="1"/>
                    <a:pt x="56" y="3"/>
                    <a:pt x="59" y="4"/>
                  </a:cubicBezTo>
                  <a:cubicBezTo>
                    <a:pt x="62" y="6"/>
                    <a:pt x="64" y="8"/>
                    <a:pt x="66" y="11"/>
                  </a:cubicBezTo>
                  <a:cubicBezTo>
                    <a:pt x="67" y="14"/>
                    <a:pt x="68" y="18"/>
                    <a:pt x="68" y="23"/>
                  </a:cubicBezTo>
                  <a:lnTo>
                    <a:pt x="68" y="65"/>
                  </a:lnTo>
                  <a:cubicBezTo>
                    <a:pt x="68" y="68"/>
                    <a:pt x="69" y="71"/>
                    <a:pt x="69" y="72"/>
                  </a:cubicBezTo>
                  <a:cubicBezTo>
                    <a:pt x="69" y="74"/>
                    <a:pt x="71" y="74"/>
                    <a:pt x="73" y="74"/>
                  </a:cubicBezTo>
                  <a:cubicBezTo>
                    <a:pt x="74" y="74"/>
                    <a:pt x="75" y="74"/>
                    <a:pt x="77" y="73"/>
                  </a:cubicBezTo>
                  <a:lnTo>
                    <a:pt x="77" y="84"/>
                  </a:lnTo>
                  <a:close/>
                  <a:moveTo>
                    <a:pt x="55" y="42"/>
                  </a:moveTo>
                  <a:lnTo>
                    <a:pt x="55" y="42"/>
                  </a:lnTo>
                  <a:cubicBezTo>
                    <a:pt x="53" y="43"/>
                    <a:pt x="51" y="44"/>
                    <a:pt x="48" y="45"/>
                  </a:cubicBezTo>
                  <a:cubicBezTo>
                    <a:pt x="45" y="45"/>
                    <a:pt x="43" y="46"/>
                    <a:pt x="40" y="46"/>
                  </a:cubicBezTo>
                  <a:cubicBezTo>
                    <a:pt x="37" y="46"/>
                    <a:pt x="33" y="47"/>
                    <a:pt x="30" y="47"/>
                  </a:cubicBezTo>
                  <a:cubicBezTo>
                    <a:pt x="27" y="48"/>
                    <a:pt x="25" y="49"/>
                    <a:pt x="22" y="50"/>
                  </a:cubicBezTo>
                  <a:cubicBezTo>
                    <a:pt x="20" y="51"/>
                    <a:pt x="18" y="52"/>
                    <a:pt x="16" y="54"/>
                  </a:cubicBezTo>
                  <a:cubicBezTo>
                    <a:pt x="15" y="56"/>
                    <a:pt x="14" y="59"/>
                    <a:pt x="14" y="62"/>
                  </a:cubicBezTo>
                  <a:cubicBezTo>
                    <a:pt x="14" y="64"/>
                    <a:pt x="14" y="66"/>
                    <a:pt x="15" y="68"/>
                  </a:cubicBezTo>
                  <a:cubicBezTo>
                    <a:pt x="16" y="69"/>
                    <a:pt x="17" y="71"/>
                    <a:pt x="19" y="72"/>
                  </a:cubicBezTo>
                  <a:cubicBezTo>
                    <a:pt x="20" y="73"/>
                    <a:pt x="22" y="73"/>
                    <a:pt x="24" y="74"/>
                  </a:cubicBezTo>
                  <a:cubicBezTo>
                    <a:pt x="26" y="74"/>
                    <a:pt x="28" y="74"/>
                    <a:pt x="30" y="74"/>
                  </a:cubicBezTo>
                  <a:cubicBezTo>
                    <a:pt x="34" y="74"/>
                    <a:pt x="38" y="74"/>
                    <a:pt x="41" y="72"/>
                  </a:cubicBezTo>
                  <a:cubicBezTo>
                    <a:pt x="44" y="71"/>
                    <a:pt x="47" y="70"/>
                    <a:pt x="49" y="68"/>
                  </a:cubicBezTo>
                  <a:cubicBezTo>
                    <a:pt x="51" y="66"/>
                    <a:pt x="52" y="64"/>
                    <a:pt x="53" y="62"/>
                  </a:cubicBezTo>
                  <a:cubicBezTo>
                    <a:pt x="54" y="60"/>
                    <a:pt x="55" y="58"/>
                    <a:pt x="55" y="56"/>
                  </a:cubicBezTo>
                  <a:lnTo>
                    <a:pt x="55" y="4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50" name="Freeform 45">
              <a:extLst>
                <a:ext uri="{FF2B5EF4-FFF2-40B4-BE49-F238E27FC236}">
                  <a16:creationId xmlns:a16="http://schemas.microsoft.com/office/drawing/2014/main" id="{4F551EC7-CB5E-412E-8715-067B2B410C48}"/>
                </a:ext>
              </a:extLst>
            </p:cNvPr>
            <p:cNvSpPr>
              <a:spLocks/>
            </p:cNvSpPr>
            <p:nvPr/>
          </p:nvSpPr>
          <p:spPr bwMode="auto">
            <a:xfrm>
              <a:off x="3737" y="4036"/>
              <a:ext cx="10" cy="92"/>
            </a:xfrm>
            <a:custGeom>
              <a:avLst/>
              <a:gdLst>
                <a:gd name="T0" fmla="*/ 0 w 13"/>
                <a:gd name="T1" fmla="*/ 0 h 113"/>
                <a:gd name="T2" fmla="*/ 0 w 13"/>
                <a:gd name="T3" fmla="*/ 0 h 113"/>
                <a:gd name="T4" fmla="*/ 0 w 13"/>
                <a:gd name="T5" fmla="*/ 113 h 113"/>
                <a:gd name="T6" fmla="*/ 13 w 13"/>
                <a:gd name="T7" fmla="*/ 113 h 113"/>
                <a:gd name="T8" fmla="*/ 13 w 13"/>
                <a:gd name="T9" fmla="*/ 0 h 113"/>
                <a:gd name="T10" fmla="*/ 0 w 13"/>
                <a:gd name="T11" fmla="*/ 0 h 113"/>
              </a:gdLst>
              <a:ahLst/>
              <a:cxnLst>
                <a:cxn ang="0">
                  <a:pos x="T0" y="T1"/>
                </a:cxn>
                <a:cxn ang="0">
                  <a:pos x="T2" y="T3"/>
                </a:cxn>
                <a:cxn ang="0">
                  <a:pos x="T4" y="T5"/>
                </a:cxn>
                <a:cxn ang="0">
                  <a:pos x="T6" y="T7"/>
                </a:cxn>
                <a:cxn ang="0">
                  <a:pos x="T8" y="T9"/>
                </a:cxn>
                <a:cxn ang="0">
                  <a:pos x="T10" y="T11"/>
                </a:cxn>
              </a:cxnLst>
              <a:rect l="0" t="0" r="r" b="b"/>
              <a:pathLst>
                <a:path w="13" h="113">
                  <a:moveTo>
                    <a:pt x="0" y="0"/>
                  </a:moveTo>
                  <a:lnTo>
                    <a:pt x="0" y="0"/>
                  </a:lnTo>
                  <a:lnTo>
                    <a:pt x="0" y="113"/>
                  </a:lnTo>
                  <a:lnTo>
                    <a:pt x="13" y="113"/>
                  </a:lnTo>
                  <a:lnTo>
                    <a:pt x="13" y="0"/>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51" name="Freeform 46">
              <a:extLst>
                <a:ext uri="{FF2B5EF4-FFF2-40B4-BE49-F238E27FC236}">
                  <a16:creationId xmlns:a16="http://schemas.microsoft.com/office/drawing/2014/main" id="{8E80D088-01FB-47F9-9D66-34A2F6FD1C86}"/>
                </a:ext>
              </a:extLst>
            </p:cNvPr>
            <p:cNvSpPr>
              <a:spLocks noEditPoints="1"/>
            </p:cNvSpPr>
            <p:nvPr/>
          </p:nvSpPr>
          <p:spPr bwMode="auto">
            <a:xfrm>
              <a:off x="3765" y="4036"/>
              <a:ext cx="12" cy="92"/>
            </a:xfrm>
            <a:custGeom>
              <a:avLst/>
              <a:gdLst>
                <a:gd name="T0" fmla="*/ 14 w 14"/>
                <a:gd name="T1" fmla="*/ 16 h 113"/>
                <a:gd name="T2" fmla="*/ 14 w 14"/>
                <a:gd name="T3" fmla="*/ 16 h 113"/>
                <a:gd name="T4" fmla="*/ 14 w 14"/>
                <a:gd name="T5" fmla="*/ 0 h 113"/>
                <a:gd name="T6" fmla="*/ 0 w 14"/>
                <a:gd name="T7" fmla="*/ 0 h 113"/>
                <a:gd name="T8" fmla="*/ 0 w 14"/>
                <a:gd name="T9" fmla="*/ 16 h 113"/>
                <a:gd name="T10" fmla="*/ 14 w 14"/>
                <a:gd name="T11" fmla="*/ 16 h 113"/>
                <a:gd name="T12" fmla="*/ 0 w 14"/>
                <a:gd name="T13" fmla="*/ 31 h 113"/>
                <a:gd name="T14" fmla="*/ 0 w 14"/>
                <a:gd name="T15" fmla="*/ 31 h 113"/>
                <a:gd name="T16" fmla="*/ 0 w 14"/>
                <a:gd name="T17" fmla="*/ 113 h 113"/>
                <a:gd name="T18" fmla="*/ 14 w 14"/>
                <a:gd name="T19" fmla="*/ 113 h 113"/>
                <a:gd name="T20" fmla="*/ 14 w 14"/>
                <a:gd name="T21" fmla="*/ 31 h 113"/>
                <a:gd name="T22" fmla="*/ 0 w 14"/>
                <a:gd name="T23" fmla="*/ 31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 h="113">
                  <a:moveTo>
                    <a:pt x="14" y="16"/>
                  </a:moveTo>
                  <a:lnTo>
                    <a:pt x="14" y="16"/>
                  </a:lnTo>
                  <a:lnTo>
                    <a:pt x="14" y="0"/>
                  </a:lnTo>
                  <a:lnTo>
                    <a:pt x="0" y="0"/>
                  </a:lnTo>
                  <a:lnTo>
                    <a:pt x="0" y="16"/>
                  </a:lnTo>
                  <a:lnTo>
                    <a:pt x="14" y="16"/>
                  </a:lnTo>
                  <a:close/>
                  <a:moveTo>
                    <a:pt x="0" y="31"/>
                  </a:moveTo>
                  <a:lnTo>
                    <a:pt x="0" y="31"/>
                  </a:lnTo>
                  <a:lnTo>
                    <a:pt x="0" y="113"/>
                  </a:lnTo>
                  <a:lnTo>
                    <a:pt x="14" y="113"/>
                  </a:lnTo>
                  <a:lnTo>
                    <a:pt x="14" y="31"/>
                  </a:lnTo>
                  <a:lnTo>
                    <a:pt x="0" y="3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52" name="Freeform 47">
              <a:extLst>
                <a:ext uri="{FF2B5EF4-FFF2-40B4-BE49-F238E27FC236}">
                  <a16:creationId xmlns:a16="http://schemas.microsoft.com/office/drawing/2014/main" id="{C81000CB-4A8C-4F95-B153-E3D414B1D24C}"/>
                </a:ext>
              </a:extLst>
            </p:cNvPr>
            <p:cNvSpPr>
              <a:spLocks noEditPoints="1"/>
            </p:cNvSpPr>
            <p:nvPr/>
          </p:nvSpPr>
          <p:spPr bwMode="auto">
            <a:xfrm>
              <a:off x="3791" y="4036"/>
              <a:ext cx="63" cy="94"/>
            </a:xfrm>
            <a:custGeom>
              <a:avLst/>
              <a:gdLst>
                <a:gd name="T0" fmla="*/ 14 w 77"/>
                <a:gd name="T1" fmla="*/ 73 h 115"/>
                <a:gd name="T2" fmla="*/ 14 w 77"/>
                <a:gd name="T3" fmla="*/ 73 h 115"/>
                <a:gd name="T4" fmla="*/ 15 w 77"/>
                <a:gd name="T5" fmla="*/ 61 h 115"/>
                <a:gd name="T6" fmla="*/ 19 w 77"/>
                <a:gd name="T7" fmla="*/ 51 h 115"/>
                <a:gd name="T8" fmla="*/ 27 w 77"/>
                <a:gd name="T9" fmla="*/ 44 h 115"/>
                <a:gd name="T10" fmla="*/ 38 w 77"/>
                <a:gd name="T11" fmla="*/ 41 h 115"/>
                <a:gd name="T12" fmla="*/ 50 w 77"/>
                <a:gd name="T13" fmla="*/ 44 h 115"/>
                <a:gd name="T14" fmla="*/ 58 w 77"/>
                <a:gd name="T15" fmla="*/ 51 h 115"/>
                <a:gd name="T16" fmla="*/ 63 w 77"/>
                <a:gd name="T17" fmla="*/ 61 h 115"/>
                <a:gd name="T18" fmla="*/ 64 w 77"/>
                <a:gd name="T19" fmla="*/ 72 h 115"/>
                <a:gd name="T20" fmla="*/ 63 w 77"/>
                <a:gd name="T21" fmla="*/ 84 h 115"/>
                <a:gd name="T22" fmla="*/ 59 w 77"/>
                <a:gd name="T23" fmla="*/ 93 h 115"/>
                <a:gd name="T24" fmla="*/ 51 w 77"/>
                <a:gd name="T25" fmla="*/ 101 h 115"/>
                <a:gd name="T26" fmla="*/ 39 w 77"/>
                <a:gd name="T27" fmla="*/ 103 h 115"/>
                <a:gd name="T28" fmla="*/ 28 w 77"/>
                <a:gd name="T29" fmla="*/ 101 h 115"/>
                <a:gd name="T30" fmla="*/ 20 w 77"/>
                <a:gd name="T31" fmla="*/ 94 h 115"/>
                <a:gd name="T32" fmla="*/ 15 w 77"/>
                <a:gd name="T33" fmla="*/ 84 h 115"/>
                <a:gd name="T34" fmla="*/ 14 w 77"/>
                <a:gd name="T35" fmla="*/ 73 h 115"/>
                <a:gd name="T36" fmla="*/ 14 w 77"/>
                <a:gd name="T37" fmla="*/ 73 h 115"/>
                <a:gd name="T38" fmla="*/ 77 w 77"/>
                <a:gd name="T39" fmla="*/ 113 h 115"/>
                <a:gd name="T40" fmla="*/ 77 w 77"/>
                <a:gd name="T41" fmla="*/ 113 h 115"/>
                <a:gd name="T42" fmla="*/ 77 w 77"/>
                <a:gd name="T43" fmla="*/ 0 h 115"/>
                <a:gd name="T44" fmla="*/ 64 w 77"/>
                <a:gd name="T45" fmla="*/ 0 h 115"/>
                <a:gd name="T46" fmla="*/ 64 w 77"/>
                <a:gd name="T47" fmla="*/ 42 h 115"/>
                <a:gd name="T48" fmla="*/ 64 w 77"/>
                <a:gd name="T49" fmla="*/ 42 h 115"/>
                <a:gd name="T50" fmla="*/ 58 w 77"/>
                <a:gd name="T51" fmla="*/ 36 h 115"/>
                <a:gd name="T52" fmla="*/ 51 w 77"/>
                <a:gd name="T53" fmla="*/ 32 h 115"/>
                <a:gd name="T54" fmla="*/ 44 w 77"/>
                <a:gd name="T55" fmla="*/ 30 h 115"/>
                <a:gd name="T56" fmla="*/ 37 w 77"/>
                <a:gd name="T57" fmla="*/ 29 h 115"/>
                <a:gd name="T58" fmla="*/ 21 w 77"/>
                <a:gd name="T59" fmla="*/ 33 h 115"/>
                <a:gd name="T60" fmla="*/ 9 w 77"/>
                <a:gd name="T61" fmla="*/ 42 h 115"/>
                <a:gd name="T62" fmla="*/ 2 w 77"/>
                <a:gd name="T63" fmla="*/ 55 h 115"/>
                <a:gd name="T64" fmla="*/ 0 w 77"/>
                <a:gd name="T65" fmla="*/ 72 h 115"/>
                <a:gd name="T66" fmla="*/ 2 w 77"/>
                <a:gd name="T67" fmla="*/ 88 h 115"/>
                <a:gd name="T68" fmla="*/ 9 w 77"/>
                <a:gd name="T69" fmla="*/ 102 h 115"/>
                <a:gd name="T70" fmla="*/ 21 w 77"/>
                <a:gd name="T71" fmla="*/ 112 h 115"/>
                <a:gd name="T72" fmla="*/ 37 w 77"/>
                <a:gd name="T73" fmla="*/ 115 h 115"/>
                <a:gd name="T74" fmla="*/ 53 w 77"/>
                <a:gd name="T75" fmla="*/ 112 h 115"/>
                <a:gd name="T76" fmla="*/ 64 w 77"/>
                <a:gd name="T77" fmla="*/ 102 h 115"/>
                <a:gd name="T78" fmla="*/ 64 w 77"/>
                <a:gd name="T79" fmla="*/ 102 h 115"/>
                <a:gd name="T80" fmla="*/ 64 w 77"/>
                <a:gd name="T81" fmla="*/ 113 h 115"/>
                <a:gd name="T82" fmla="*/ 77 w 77"/>
                <a:gd name="T83" fmla="*/ 113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7" h="115">
                  <a:moveTo>
                    <a:pt x="14" y="73"/>
                  </a:moveTo>
                  <a:lnTo>
                    <a:pt x="14" y="73"/>
                  </a:lnTo>
                  <a:cubicBezTo>
                    <a:pt x="14" y="69"/>
                    <a:pt x="14" y="65"/>
                    <a:pt x="15" y="61"/>
                  </a:cubicBezTo>
                  <a:cubicBezTo>
                    <a:pt x="16" y="57"/>
                    <a:pt x="17" y="54"/>
                    <a:pt x="19" y="51"/>
                  </a:cubicBezTo>
                  <a:cubicBezTo>
                    <a:pt x="21" y="48"/>
                    <a:pt x="24" y="46"/>
                    <a:pt x="27" y="44"/>
                  </a:cubicBezTo>
                  <a:cubicBezTo>
                    <a:pt x="30" y="42"/>
                    <a:pt x="34" y="41"/>
                    <a:pt x="38" y="41"/>
                  </a:cubicBezTo>
                  <a:cubicBezTo>
                    <a:pt x="43" y="41"/>
                    <a:pt x="47" y="42"/>
                    <a:pt x="50" y="44"/>
                  </a:cubicBezTo>
                  <a:cubicBezTo>
                    <a:pt x="54" y="45"/>
                    <a:pt x="56" y="48"/>
                    <a:pt x="58" y="51"/>
                  </a:cubicBezTo>
                  <a:cubicBezTo>
                    <a:pt x="60" y="53"/>
                    <a:pt x="62" y="57"/>
                    <a:pt x="63" y="61"/>
                  </a:cubicBezTo>
                  <a:cubicBezTo>
                    <a:pt x="64" y="64"/>
                    <a:pt x="64" y="68"/>
                    <a:pt x="64" y="72"/>
                  </a:cubicBezTo>
                  <a:cubicBezTo>
                    <a:pt x="64" y="76"/>
                    <a:pt x="64" y="80"/>
                    <a:pt x="63" y="84"/>
                  </a:cubicBezTo>
                  <a:cubicBezTo>
                    <a:pt x="62" y="87"/>
                    <a:pt x="61" y="91"/>
                    <a:pt x="59" y="93"/>
                  </a:cubicBezTo>
                  <a:cubicBezTo>
                    <a:pt x="57" y="96"/>
                    <a:pt x="54" y="99"/>
                    <a:pt x="51" y="101"/>
                  </a:cubicBezTo>
                  <a:cubicBezTo>
                    <a:pt x="48" y="102"/>
                    <a:pt x="44" y="103"/>
                    <a:pt x="39" y="103"/>
                  </a:cubicBezTo>
                  <a:cubicBezTo>
                    <a:pt x="35" y="103"/>
                    <a:pt x="31" y="102"/>
                    <a:pt x="28" y="101"/>
                  </a:cubicBezTo>
                  <a:cubicBezTo>
                    <a:pt x="25" y="99"/>
                    <a:pt x="22" y="97"/>
                    <a:pt x="20" y="94"/>
                  </a:cubicBezTo>
                  <a:cubicBezTo>
                    <a:pt x="18" y="91"/>
                    <a:pt x="16" y="88"/>
                    <a:pt x="15" y="84"/>
                  </a:cubicBezTo>
                  <a:cubicBezTo>
                    <a:pt x="14" y="80"/>
                    <a:pt x="14" y="77"/>
                    <a:pt x="14" y="73"/>
                  </a:cubicBezTo>
                  <a:lnTo>
                    <a:pt x="14" y="73"/>
                  </a:lnTo>
                  <a:close/>
                  <a:moveTo>
                    <a:pt x="77" y="113"/>
                  </a:moveTo>
                  <a:lnTo>
                    <a:pt x="77" y="113"/>
                  </a:lnTo>
                  <a:lnTo>
                    <a:pt x="77" y="0"/>
                  </a:lnTo>
                  <a:lnTo>
                    <a:pt x="64" y="0"/>
                  </a:lnTo>
                  <a:lnTo>
                    <a:pt x="64" y="42"/>
                  </a:lnTo>
                  <a:lnTo>
                    <a:pt x="64" y="42"/>
                  </a:lnTo>
                  <a:cubicBezTo>
                    <a:pt x="62" y="40"/>
                    <a:pt x="60" y="38"/>
                    <a:pt x="58" y="36"/>
                  </a:cubicBezTo>
                  <a:cubicBezTo>
                    <a:pt x="56" y="34"/>
                    <a:pt x="54" y="33"/>
                    <a:pt x="51" y="32"/>
                  </a:cubicBezTo>
                  <a:cubicBezTo>
                    <a:pt x="49" y="31"/>
                    <a:pt x="46" y="30"/>
                    <a:pt x="44" y="30"/>
                  </a:cubicBezTo>
                  <a:cubicBezTo>
                    <a:pt x="41" y="29"/>
                    <a:pt x="39" y="29"/>
                    <a:pt x="37" y="29"/>
                  </a:cubicBezTo>
                  <a:cubicBezTo>
                    <a:pt x="31" y="29"/>
                    <a:pt x="25" y="30"/>
                    <a:pt x="21" y="33"/>
                  </a:cubicBezTo>
                  <a:cubicBezTo>
                    <a:pt x="16" y="35"/>
                    <a:pt x="12" y="38"/>
                    <a:pt x="9" y="42"/>
                  </a:cubicBezTo>
                  <a:cubicBezTo>
                    <a:pt x="6" y="46"/>
                    <a:pt x="3" y="50"/>
                    <a:pt x="2" y="55"/>
                  </a:cubicBezTo>
                  <a:cubicBezTo>
                    <a:pt x="0" y="61"/>
                    <a:pt x="0" y="66"/>
                    <a:pt x="0" y="72"/>
                  </a:cubicBezTo>
                  <a:cubicBezTo>
                    <a:pt x="0" y="78"/>
                    <a:pt x="0" y="83"/>
                    <a:pt x="2" y="88"/>
                  </a:cubicBezTo>
                  <a:cubicBezTo>
                    <a:pt x="3" y="94"/>
                    <a:pt x="6" y="98"/>
                    <a:pt x="9" y="102"/>
                  </a:cubicBezTo>
                  <a:cubicBezTo>
                    <a:pt x="12" y="106"/>
                    <a:pt x="16" y="109"/>
                    <a:pt x="21" y="112"/>
                  </a:cubicBezTo>
                  <a:cubicBezTo>
                    <a:pt x="25" y="114"/>
                    <a:pt x="31" y="115"/>
                    <a:pt x="37" y="115"/>
                  </a:cubicBezTo>
                  <a:cubicBezTo>
                    <a:pt x="43" y="115"/>
                    <a:pt x="48" y="114"/>
                    <a:pt x="53" y="112"/>
                  </a:cubicBezTo>
                  <a:cubicBezTo>
                    <a:pt x="58" y="110"/>
                    <a:pt x="61" y="107"/>
                    <a:pt x="64" y="102"/>
                  </a:cubicBezTo>
                  <a:lnTo>
                    <a:pt x="64" y="102"/>
                  </a:lnTo>
                  <a:lnTo>
                    <a:pt x="64" y="113"/>
                  </a:lnTo>
                  <a:lnTo>
                    <a:pt x="77" y="11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53" name="Freeform 48">
              <a:extLst>
                <a:ext uri="{FF2B5EF4-FFF2-40B4-BE49-F238E27FC236}">
                  <a16:creationId xmlns:a16="http://schemas.microsoft.com/office/drawing/2014/main" id="{BBA2258E-BD03-452F-8CAE-C08613951DC6}"/>
                </a:ext>
              </a:extLst>
            </p:cNvPr>
            <p:cNvSpPr>
              <a:spLocks noEditPoints="1"/>
            </p:cNvSpPr>
            <p:nvPr/>
          </p:nvSpPr>
          <p:spPr bwMode="auto">
            <a:xfrm>
              <a:off x="3868" y="4060"/>
              <a:ext cx="63" cy="70"/>
            </a:xfrm>
            <a:custGeom>
              <a:avLst/>
              <a:gdLst>
                <a:gd name="T0" fmla="*/ 78 w 78"/>
                <a:gd name="T1" fmla="*/ 84 h 86"/>
                <a:gd name="T2" fmla="*/ 78 w 78"/>
                <a:gd name="T3" fmla="*/ 84 h 86"/>
                <a:gd name="T4" fmla="*/ 68 w 78"/>
                <a:gd name="T5" fmla="*/ 86 h 86"/>
                <a:gd name="T6" fmla="*/ 60 w 78"/>
                <a:gd name="T7" fmla="*/ 83 h 86"/>
                <a:gd name="T8" fmla="*/ 57 w 78"/>
                <a:gd name="T9" fmla="*/ 73 h 86"/>
                <a:gd name="T10" fmla="*/ 44 w 78"/>
                <a:gd name="T11" fmla="*/ 83 h 86"/>
                <a:gd name="T12" fmla="*/ 28 w 78"/>
                <a:gd name="T13" fmla="*/ 86 h 86"/>
                <a:gd name="T14" fmla="*/ 17 w 78"/>
                <a:gd name="T15" fmla="*/ 85 h 86"/>
                <a:gd name="T16" fmla="*/ 8 w 78"/>
                <a:gd name="T17" fmla="*/ 81 h 86"/>
                <a:gd name="T18" fmla="*/ 3 w 78"/>
                <a:gd name="T19" fmla="*/ 74 h 86"/>
                <a:gd name="T20" fmla="*/ 0 w 78"/>
                <a:gd name="T21" fmla="*/ 63 h 86"/>
                <a:gd name="T22" fmla="*/ 3 w 78"/>
                <a:gd name="T23" fmla="*/ 52 h 86"/>
                <a:gd name="T24" fmla="*/ 9 w 78"/>
                <a:gd name="T25" fmla="*/ 44 h 86"/>
                <a:gd name="T26" fmla="*/ 18 w 78"/>
                <a:gd name="T27" fmla="*/ 40 h 86"/>
                <a:gd name="T28" fmla="*/ 28 w 78"/>
                <a:gd name="T29" fmla="*/ 38 h 86"/>
                <a:gd name="T30" fmla="*/ 39 w 78"/>
                <a:gd name="T31" fmla="*/ 36 h 86"/>
                <a:gd name="T32" fmla="*/ 48 w 78"/>
                <a:gd name="T33" fmla="*/ 35 h 86"/>
                <a:gd name="T34" fmla="*/ 54 w 78"/>
                <a:gd name="T35" fmla="*/ 32 h 86"/>
                <a:gd name="T36" fmla="*/ 56 w 78"/>
                <a:gd name="T37" fmla="*/ 26 h 86"/>
                <a:gd name="T38" fmla="*/ 54 w 78"/>
                <a:gd name="T39" fmla="*/ 19 h 86"/>
                <a:gd name="T40" fmla="*/ 50 w 78"/>
                <a:gd name="T41" fmla="*/ 14 h 86"/>
                <a:gd name="T42" fmla="*/ 44 w 78"/>
                <a:gd name="T43" fmla="*/ 13 h 86"/>
                <a:gd name="T44" fmla="*/ 38 w 78"/>
                <a:gd name="T45" fmla="*/ 12 h 86"/>
                <a:gd name="T46" fmla="*/ 23 w 78"/>
                <a:gd name="T47" fmla="*/ 15 h 86"/>
                <a:gd name="T48" fmla="*/ 17 w 78"/>
                <a:gd name="T49" fmla="*/ 28 h 86"/>
                <a:gd name="T50" fmla="*/ 4 w 78"/>
                <a:gd name="T51" fmla="*/ 28 h 86"/>
                <a:gd name="T52" fmla="*/ 7 w 78"/>
                <a:gd name="T53" fmla="*/ 15 h 86"/>
                <a:gd name="T54" fmla="*/ 14 w 78"/>
                <a:gd name="T55" fmla="*/ 6 h 86"/>
                <a:gd name="T56" fmla="*/ 25 w 78"/>
                <a:gd name="T57" fmla="*/ 2 h 86"/>
                <a:gd name="T58" fmla="*/ 38 w 78"/>
                <a:gd name="T59" fmla="*/ 0 h 86"/>
                <a:gd name="T60" fmla="*/ 49 w 78"/>
                <a:gd name="T61" fmla="*/ 1 h 86"/>
                <a:gd name="T62" fmla="*/ 59 w 78"/>
                <a:gd name="T63" fmla="*/ 4 h 86"/>
                <a:gd name="T64" fmla="*/ 67 w 78"/>
                <a:gd name="T65" fmla="*/ 11 h 86"/>
                <a:gd name="T66" fmla="*/ 69 w 78"/>
                <a:gd name="T67" fmla="*/ 23 h 86"/>
                <a:gd name="T68" fmla="*/ 69 w 78"/>
                <a:gd name="T69" fmla="*/ 65 h 86"/>
                <a:gd name="T70" fmla="*/ 70 w 78"/>
                <a:gd name="T71" fmla="*/ 72 h 86"/>
                <a:gd name="T72" fmla="*/ 74 w 78"/>
                <a:gd name="T73" fmla="*/ 74 h 86"/>
                <a:gd name="T74" fmla="*/ 78 w 78"/>
                <a:gd name="T75" fmla="*/ 73 h 86"/>
                <a:gd name="T76" fmla="*/ 78 w 78"/>
                <a:gd name="T77" fmla="*/ 84 h 86"/>
                <a:gd name="T78" fmla="*/ 56 w 78"/>
                <a:gd name="T79" fmla="*/ 42 h 86"/>
                <a:gd name="T80" fmla="*/ 56 w 78"/>
                <a:gd name="T81" fmla="*/ 42 h 86"/>
                <a:gd name="T82" fmla="*/ 49 w 78"/>
                <a:gd name="T83" fmla="*/ 45 h 86"/>
                <a:gd name="T84" fmla="*/ 40 w 78"/>
                <a:gd name="T85" fmla="*/ 46 h 86"/>
                <a:gd name="T86" fmla="*/ 31 w 78"/>
                <a:gd name="T87" fmla="*/ 47 h 86"/>
                <a:gd name="T88" fmla="*/ 23 w 78"/>
                <a:gd name="T89" fmla="*/ 50 h 86"/>
                <a:gd name="T90" fmla="*/ 17 w 78"/>
                <a:gd name="T91" fmla="*/ 54 h 86"/>
                <a:gd name="T92" fmla="*/ 15 w 78"/>
                <a:gd name="T93" fmla="*/ 62 h 86"/>
                <a:gd name="T94" fmla="*/ 16 w 78"/>
                <a:gd name="T95" fmla="*/ 68 h 86"/>
                <a:gd name="T96" fmla="*/ 20 w 78"/>
                <a:gd name="T97" fmla="*/ 72 h 86"/>
                <a:gd name="T98" fmla="*/ 25 w 78"/>
                <a:gd name="T99" fmla="*/ 74 h 86"/>
                <a:gd name="T100" fmla="*/ 31 w 78"/>
                <a:gd name="T101" fmla="*/ 74 h 86"/>
                <a:gd name="T102" fmla="*/ 42 w 78"/>
                <a:gd name="T103" fmla="*/ 72 h 86"/>
                <a:gd name="T104" fmla="*/ 50 w 78"/>
                <a:gd name="T105" fmla="*/ 68 h 86"/>
                <a:gd name="T106" fmla="*/ 54 w 78"/>
                <a:gd name="T107" fmla="*/ 62 h 86"/>
                <a:gd name="T108" fmla="*/ 56 w 78"/>
                <a:gd name="T109" fmla="*/ 56 h 86"/>
                <a:gd name="T110" fmla="*/ 56 w 78"/>
                <a:gd name="T111" fmla="*/ 4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8" h="86">
                  <a:moveTo>
                    <a:pt x="78" y="84"/>
                  </a:moveTo>
                  <a:lnTo>
                    <a:pt x="78" y="84"/>
                  </a:lnTo>
                  <a:cubicBezTo>
                    <a:pt x="75" y="85"/>
                    <a:pt x="72" y="86"/>
                    <a:pt x="68" y="86"/>
                  </a:cubicBezTo>
                  <a:cubicBezTo>
                    <a:pt x="64" y="86"/>
                    <a:pt x="62" y="85"/>
                    <a:pt x="60" y="83"/>
                  </a:cubicBezTo>
                  <a:cubicBezTo>
                    <a:pt x="58" y="81"/>
                    <a:pt x="57" y="78"/>
                    <a:pt x="57" y="73"/>
                  </a:cubicBezTo>
                  <a:cubicBezTo>
                    <a:pt x="53" y="78"/>
                    <a:pt x="48" y="81"/>
                    <a:pt x="44" y="83"/>
                  </a:cubicBezTo>
                  <a:cubicBezTo>
                    <a:pt x="39" y="85"/>
                    <a:pt x="33" y="86"/>
                    <a:pt x="28" y="86"/>
                  </a:cubicBezTo>
                  <a:cubicBezTo>
                    <a:pt x="24" y="86"/>
                    <a:pt x="20" y="86"/>
                    <a:pt x="17" y="85"/>
                  </a:cubicBezTo>
                  <a:cubicBezTo>
                    <a:pt x="14" y="84"/>
                    <a:pt x="11" y="83"/>
                    <a:pt x="8" y="81"/>
                  </a:cubicBezTo>
                  <a:cubicBezTo>
                    <a:pt x="6" y="79"/>
                    <a:pt x="4" y="77"/>
                    <a:pt x="3" y="74"/>
                  </a:cubicBezTo>
                  <a:cubicBezTo>
                    <a:pt x="1" y="71"/>
                    <a:pt x="0" y="67"/>
                    <a:pt x="0" y="63"/>
                  </a:cubicBezTo>
                  <a:cubicBezTo>
                    <a:pt x="0" y="58"/>
                    <a:pt x="1" y="55"/>
                    <a:pt x="3" y="52"/>
                  </a:cubicBezTo>
                  <a:cubicBezTo>
                    <a:pt x="4" y="49"/>
                    <a:pt x="6" y="46"/>
                    <a:pt x="9" y="44"/>
                  </a:cubicBezTo>
                  <a:cubicBezTo>
                    <a:pt x="12" y="43"/>
                    <a:pt x="15" y="41"/>
                    <a:pt x="18" y="40"/>
                  </a:cubicBezTo>
                  <a:cubicBezTo>
                    <a:pt x="21" y="39"/>
                    <a:pt x="25" y="38"/>
                    <a:pt x="28" y="38"/>
                  </a:cubicBezTo>
                  <a:cubicBezTo>
                    <a:pt x="32" y="37"/>
                    <a:pt x="35" y="37"/>
                    <a:pt x="39" y="36"/>
                  </a:cubicBezTo>
                  <a:cubicBezTo>
                    <a:pt x="42" y="36"/>
                    <a:pt x="45" y="35"/>
                    <a:pt x="48" y="35"/>
                  </a:cubicBezTo>
                  <a:cubicBezTo>
                    <a:pt x="50" y="34"/>
                    <a:pt x="52" y="33"/>
                    <a:pt x="54" y="32"/>
                  </a:cubicBezTo>
                  <a:cubicBezTo>
                    <a:pt x="55" y="30"/>
                    <a:pt x="56" y="28"/>
                    <a:pt x="56" y="26"/>
                  </a:cubicBezTo>
                  <a:cubicBezTo>
                    <a:pt x="56" y="23"/>
                    <a:pt x="55" y="20"/>
                    <a:pt x="54" y="19"/>
                  </a:cubicBezTo>
                  <a:cubicBezTo>
                    <a:pt x="53" y="17"/>
                    <a:pt x="52" y="15"/>
                    <a:pt x="50" y="14"/>
                  </a:cubicBezTo>
                  <a:cubicBezTo>
                    <a:pt x="48" y="14"/>
                    <a:pt x="46" y="13"/>
                    <a:pt x="44" y="13"/>
                  </a:cubicBezTo>
                  <a:cubicBezTo>
                    <a:pt x="42" y="12"/>
                    <a:pt x="40" y="12"/>
                    <a:pt x="38" y="12"/>
                  </a:cubicBezTo>
                  <a:cubicBezTo>
                    <a:pt x="32" y="12"/>
                    <a:pt x="27" y="13"/>
                    <a:pt x="23" y="15"/>
                  </a:cubicBezTo>
                  <a:cubicBezTo>
                    <a:pt x="19" y="18"/>
                    <a:pt x="17" y="22"/>
                    <a:pt x="17" y="28"/>
                  </a:cubicBezTo>
                  <a:lnTo>
                    <a:pt x="4" y="28"/>
                  </a:lnTo>
                  <a:cubicBezTo>
                    <a:pt x="4" y="23"/>
                    <a:pt x="5" y="18"/>
                    <a:pt x="7" y="15"/>
                  </a:cubicBezTo>
                  <a:cubicBezTo>
                    <a:pt x="9" y="11"/>
                    <a:pt x="11" y="8"/>
                    <a:pt x="14" y="6"/>
                  </a:cubicBezTo>
                  <a:cubicBezTo>
                    <a:pt x="18" y="4"/>
                    <a:pt x="21" y="3"/>
                    <a:pt x="25" y="2"/>
                  </a:cubicBezTo>
                  <a:cubicBezTo>
                    <a:pt x="29" y="1"/>
                    <a:pt x="34" y="0"/>
                    <a:pt x="38" y="0"/>
                  </a:cubicBezTo>
                  <a:cubicBezTo>
                    <a:pt x="42" y="0"/>
                    <a:pt x="46" y="0"/>
                    <a:pt x="49" y="1"/>
                  </a:cubicBezTo>
                  <a:cubicBezTo>
                    <a:pt x="53" y="1"/>
                    <a:pt x="56" y="3"/>
                    <a:pt x="59" y="4"/>
                  </a:cubicBezTo>
                  <a:cubicBezTo>
                    <a:pt x="62" y="6"/>
                    <a:pt x="65" y="8"/>
                    <a:pt x="67" y="11"/>
                  </a:cubicBezTo>
                  <a:cubicBezTo>
                    <a:pt x="68" y="14"/>
                    <a:pt x="69" y="18"/>
                    <a:pt x="69" y="23"/>
                  </a:cubicBezTo>
                  <a:lnTo>
                    <a:pt x="69" y="65"/>
                  </a:lnTo>
                  <a:cubicBezTo>
                    <a:pt x="69" y="68"/>
                    <a:pt x="69" y="71"/>
                    <a:pt x="70" y="72"/>
                  </a:cubicBezTo>
                  <a:cubicBezTo>
                    <a:pt x="70" y="74"/>
                    <a:pt x="71" y="74"/>
                    <a:pt x="74" y="74"/>
                  </a:cubicBezTo>
                  <a:cubicBezTo>
                    <a:pt x="75" y="74"/>
                    <a:pt x="76" y="74"/>
                    <a:pt x="78" y="73"/>
                  </a:cubicBezTo>
                  <a:lnTo>
                    <a:pt x="78" y="84"/>
                  </a:lnTo>
                  <a:close/>
                  <a:moveTo>
                    <a:pt x="56" y="42"/>
                  </a:moveTo>
                  <a:lnTo>
                    <a:pt x="56" y="42"/>
                  </a:lnTo>
                  <a:cubicBezTo>
                    <a:pt x="54" y="43"/>
                    <a:pt x="52" y="44"/>
                    <a:pt x="49" y="45"/>
                  </a:cubicBezTo>
                  <a:cubicBezTo>
                    <a:pt x="46" y="45"/>
                    <a:pt x="43" y="46"/>
                    <a:pt x="40" y="46"/>
                  </a:cubicBezTo>
                  <a:cubicBezTo>
                    <a:pt x="37" y="46"/>
                    <a:pt x="34" y="47"/>
                    <a:pt x="31" y="47"/>
                  </a:cubicBezTo>
                  <a:cubicBezTo>
                    <a:pt x="28" y="48"/>
                    <a:pt x="25" y="49"/>
                    <a:pt x="23" y="50"/>
                  </a:cubicBezTo>
                  <a:cubicBezTo>
                    <a:pt x="21" y="51"/>
                    <a:pt x="19" y="52"/>
                    <a:pt x="17" y="54"/>
                  </a:cubicBezTo>
                  <a:cubicBezTo>
                    <a:pt x="15" y="56"/>
                    <a:pt x="15" y="59"/>
                    <a:pt x="15" y="62"/>
                  </a:cubicBezTo>
                  <a:cubicBezTo>
                    <a:pt x="15" y="64"/>
                    <a:pt x="15" y="66"/>
                    <a:pt x="16" y="68"/>
                  </a:cubicBezTo>
                  <a:cubicBezTo>
                    <a:pt x="17" y="69"/>
                    <a:pt x="18" y="71"/>
                    <a:pt x="20" y="72"/>
                  </a:cubicBezTo>
                  <a:cubicBezTo>
                    <a:pt x="21" y="73"/>
                    <a:pt x="23" y="73"/>
                    <a:pt x="25" y="74"/>
                  </a:cubicBezTo>
                  <a:cubicBezTo>
                    <a:pt x="26" y="74"/>
                    <a:pt x="28" y="74"/>
                    <a:pt x="31" y="74"/>
                  </a:cubicBezTo>
                  <a:cubicBezTo>
                    <a:pt x="35" y="74"/>
                    <a:pt x="39" y="74"/>
                    <a:pt x="42" y="72"/>
                  </a:cubicBezTo>
                  <a:cubicBezTo>
                    <a:pt x="45" y="71"/>
                    <a:pt x="48" y="70"/>
                    <a:pt x="50" y="68"/>
                  </a:cubicBezTo>
                  <a:cubicBezTo>
                    <a:pt x="52" y="66"/>
                    <a:pt x="53" y="64"/>
                    <a:pt x="54" y="62"/>
                  </a:cubicBezTo>
                  <a:cubicBezTo>
                    <a:pt x="55" y="60"/>
                    <a:pt x="56" y="58"/>
                    <a:pt x="56" y="56"/>
                  </a:cubicBezTo>
                  <a:lnTo>
                    <a:pt x="56" y="4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54" name="Freeform 49">
              <a:extLst>
                <a:ext uri="{FF2B5EF4-FFF2-40B4-BE49-F238E27FC236}">
                  <a16:creationId xmlns:a16="http://schemas.microsoft.com/office/drawing/2014/main" id="{4BCE34F2-0280-4FA6-BCB7-56798EDB0A3F}"/>
                </a:ext>
              </a:extLst>
            </p:cNvPr>
            <p:cNvSpPr>
              <a:spLocks noEditPoints="1"/>
            </p:cNvSpPr>
            <p:nvPr/>
          </p:nvSpPr>
          <p:spPr bwMode="auto">
            <a:xfrm>
              <a:off x="3938" y="4036"/>
              <a:ext cx="64" cy="94"/>
            </a:xfrm>
            <a:custGeom>
              <a:avLst/>
              <a:gdLst>
                <a:gd name="T0" fmla="*/ 15 w 78"/>
                <a:gd name="T1" fmla="*/ 73 h 115"/>
                <a:gd name="T2" fmla="*/ 15 w 78"/>
                <a:gd name="T3" fmla="*/ 73 h 115"/>
                <a:gd name="T4" fmla="*/ 16 w 78"/>
                <a:gd name="T5" fmla="*/ 61 h 115"/>
                <a:gd name="T6" fmla="*/ 20 w 78"/>
                <a:gd name="T7" fmla="*/ 51 h 115"/>
                <a:gd name="T8" fmla="*/ 28 w 78"/>
                <a:gd name="T9" fmla="*/ 44 h 115"/>
                <a:gd name="T10" fmla="*/ 39 w 78"/>
                <a:gd name="T11" fmla="*/ 41 h 115"/>
                <a:gd name="T12" fmla="*/ 51 w 78"/>
                <a:gd name="T13" fmla="*/ 44 h 115"/>
                <a:gd name="T14" fmla="*/ 59 w 78"/>
                <a:gd name="T15" fmla="*/ 51 h 115"/>
                <a:gd name="T16" fmla="*/ 64 w 78"/>
                <a:gd name="T17" fmla="*/ 61 h 115"/>
                <a:gd name="T18" fmla="*/ 65 w 78"/>
                <a:gd name="T19" fmla="*/ 72 h 115"/>
                <a:gd name="T20" fmla="*/ 64 w 78"/>
                <a:gd name="T21" fmla="*/ 84 h 115"/>
                <a:gd name="T22" fmla="*/ 59 w 78"/>
                <a:gd name="T23" fmla="*/ 93 h 115"/>
                <a:gd name="T24" fmla="*/ 52 w 78"/>
                <a:gd name="T25" fmla="*/ 101 h 115"/>
                <a:gd name="T26" fmla="*/ 40 w 78"/>
                <a:gd name="T27" fmla="*/ 103 h 115"/>
                <a:gd name="T28" fmla="*/ 29 w 78"/>
                <a:gd name="T29" fmla="*/ 101 h 115"/>
                <a:gd name="T30" fmla="*/ 21 w 78"/>
                <a:gd name="T31" fmla="*/ 94 h 115"/>
                <a:gd name="T32" fmla="*/ 16 w 78"/>
                <a:gd name="T33" fmla="*/ 84 h 115"/>
                <a:gd name="T34" fmla="*/ 15 w 78"/>
                <a:gd name="T35" fmla="*/ 73 h 115"/>
                <a:gd name="T36" fmla="*/ 15 w 78"/>
                <a:gd name="T37" fmla="*/ 73 h 115"/>
                <a:gd name="T38" fmla="*/ 78 w 78"/>
                <a:gd name="T39" fmla="*/ 113 h 115"/>
                <a:gd name="T40" fmla="*/ 78 w 78"/>
                <a:gd name="T41" fmla="*/ 113 h 115"/>
                <a:gd name="T42" fmla="*/ 78 w 78"/>
                <a:gd name="T43" fmla="*/ 0 h 115"/>
                <a:gd name="T44" fmla="*/ 65 w 78"/>
                <a:gd name="T45" fmla="*/ 0 h 115"/>
                <a:gd name="T46" fmla="*/ 65 w 78"/>
                <a:gd name="T47" fmla="*/ 42 h 115"/>
                <a:gd name="T48" fmla="*/ 64 w 78"/>
                <a:gd name="T49" fmla="*/ 42 h 115"/>
                <a:gd name="T50" fmla="*/ 59 w 78"/>
                <a:gd name="T51" fmla="*/ 36 h 115"/>
                <a:gd name="T52" fmla="*/ 52 w 78"/>
                <a:gd name="T53" fmla="*/ 32 h 115"/>
                <a:gd name="T54" fmla="*/ 45 w 78"/>
                <a:gd name="T55" fmla="*/ 30 h 115"/>
                <a:gd name="T56" fmla="*/ 38 w 78"/>
                <a:gd name="T57" fmla="*/ 29 h 115"/>
                <a:gd name="T58" fmla="*/ 21 w 78"/>
                <a:gd name="T59" fmla="*/ 33 h 115"/>
                <a:gd name="T60" fmla="*/ 10 w 78"/>
                <a:gd name="T61" fmla="*/ 42 h 115"/>
                <a:gd name="T62" fmla="*/ 3 w 78"/>
                <a:gd name="T63" fmla="*/ 55 h 115"/>
                <a:gd name="T64" fmla="*/ 0 w 78"/>
                <a:gd name="T65" fmla="*/ 72 h 115"/>
                <a:gd name="T66" fmla="*/ 3 w 78"/>
                <a:gd name="T67" fmla="*/ 88 h 115"/>
                <a:gd name="T68" fmla="*/ 10 w 78"/>
                <a:gd name="T69" fmla="*/ 102 h 115"/>
                <a:gd name="T70" fmla="*/ 22 w 78"/>
                <a:gd name="T71" fmla="*/ 112 h 115"/>
                <a:gd name="T72" fmla="*/ 38 w 78"/>
                <a:gd name="T73" fmla="*/ 115 h 115"/>
                <a:gd name="T74" fmla="*/ 54 w 78"/>
                <a:gd name="T75" fmla="*/ 112 h 115"/>
                <a:gd name="T76" fmla="*/ 64 w 78"/>
                <a:gd name="T77" fmla="*/ 102 h 115"/>
                <a:gd name="T78" fmla="*/ 65 w 78"/>
                <a:gd name="T79" fmla="*/ 102 h 115"/>
                <a:gd name="T80" fmla="*/ 65 w 78"/>
                <a:gd name="T81" fmla="*/ 113 h 115"/>
                <a:gd name="T82" fmla="*/ 78 w 78"/>
                <a:gd name="T83" fmla="*/ 113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115">
                  <a:moveTo>
                    <a:pt x="15" y="73"/>
                  </a:moveTo>
                  <a:lnTo>
                    <a:pt x="15" y="73"/>
                  </a:lnTo>
                  <a:cubicBezTo>
                    <a:pt x="15" y="69"/>
                    <a:pt x="15" y="65"/>
                    <a:pt x="16" y="61"/>
                  </a:cubicBezTo>
                  <a:cubicBezTo>
                    <a:pt x="17" y="57"/>
                    <a:pt x="18" y="54"/>
                    <a:pt x="20" y="51"/>
                  </a:cubicBezTo>
                  <a:cubicBezTo>
                    <a:pt x="22" y="48"/>
                    <a:pt x="24" y="46"/>
                    <a:pt x="28" y="44"/>
                  </a:cubicBezTo>
                  <a:cubicBezTo>
                    <a:pt x="31" y="42"/>
                    <a:pt x="35" y="41"/>
                    <a:pt x="39" y="41"/>
                  </a:cubicBezTo>
                  <a:cubicBezTo>
                    <a:pt x="44" y="41"/>
                    <a:pt x="48" y="42"/>
                    <a:pt x="51" y="44"/>
                  </a:cubicBezTo>
                  <a:cubicBezTo>
                    <a:pt x="54" y="45"/>
                    <a:pt x="57" y="48"/>
                    <a:pt x="59" y="51"/>
                  </a:cubicBezTo>
                  <a:cubicBezTo>
                    <a:pt x="61" y="53"/>
                    <a:pt x="63" y="57"/>
                    <a:pt x="64" y="61"/>
                  </a:cubicBezTo>
                  <a:cubicBezTo>
                    <a:pt x="65" y="64"/>
                    <a:pt x="65" y="68"/>
                    <a:pt x="65" y="72"/>
                  </a:cubicBezTo>
                  <a:cubicBezTo>
                    <a:pt x="65" y="76"/>
                    <a:pt x="65" y="80"/>
                    <a:pt x="64" y="84"/>
                  </a:cubicBezTo>
                  <a:cubicBezTo>
                    <a:pt x="63" y="87"/>
                    <a:pt x="61" y="91"/>
                    <a:pt x="59" y="93"/>
                  </a:cubicBezTo>
                  <a:cubicBezTo>
                    <a:pt x="57" y="96"/>
                    <a:pt x="55" y="99"/>
                    <a:pt x="52" y="101"/>
                  </a:cubicBezTo>
                  <a:cubicBezTo>
                    <a:pt x="48" y="102"/>
                    <a:pt x="45" y="103"/>
                    <a:pt x="40" y="103"/>
                  </a:cubicBezTo>
                  <a:cubicBezTo>
                    <a:pt x="36" y="103"/>
                    <a:pt x="32" y="102"/>
                    <a:pt x="29" y="101"/>
                  </a:cubicBezTo>
                  <a:cubicBezTo>
                    <a:pt x="25" y="99"/>
                    <a:pt x="23" y="97"/>
                    <a:pt x="21" y="94"/>
                  </a:cubicBezTo>
                  <a:cubicBezTo>
                    <a:pt x="19" y="91"/>
                    <a:pt x="17" y="88"/>
                    <a:pt x="16" y="84"/>
                  </a:cubicBezTo>
                  <a:cubicBezTo>
                    <a:pt x="15" y="80"/>
                    <a:pt x="15" y="77"/>
                    <a:pt x="15" y="73"/>
                  </a:cubicBezTo>
                  <a:lnTo>
                    <a:pt x="15" y="73"/>
                  </a:lnTo>
                  <a:close/>
                  <a:moveTo>
                    <a:pt x="78" y="113"/>
                  </a:moveTo>
                  <a:lnTo>
                    <a:pt x="78" y="113"/>
                  </a:lnTo>
                  <a:lnTo>
                    <a:pt x="78" y="0"/>
                  </a:lnTo>
                  <a:lnTo>
                    <a:pt x="65" y="0"/>
                  </a:lnTo>
                  <a:lnTo>
                    <a:pt x="65" y="42"/>
                  </a:lnTo>
                  <a:lnTo>
                    <a:pt x="64" y="42"/>
                  </a:lnTo>
                  <a:cubicBezTo>
                    <a:pt x="63" y="40"/>
                    <a:pt x="61" y="38"/>
                    <a:pt x="59" y="36"/>
                  </a:cubicBezTo>
                  <a:cubicBezTo>
                    <a:pt x="57" y="34"/>
                    <a:pt x="54" y="33"/>
                    <a:pt x="52" y="32"/>
                  </a:cubicBezTo>
                  <a:cubicBezTo>
                    <a:pt x="50" y="31"/>
                    <a:pt x="47" y="30"/>
                    <a:pt x="45" y="30"/>
                  </a:cubicBezTo>
                  <a:cubicBezTo>
                    <a:pt x="42" y="29"/>
                    <a:pt x="40" y="29"/>
                    <a:pt x="38" y="29"/>
                  </a:cubicBezTo>
                  <a:cubicBezTo>
                    <a:pt x="32" y="29"/>
                    <a:pt x="26" y="30"/>
                    <a:pt x="21" y="33"/>
                  </a:cubicBezTo>
                  <a:cubicBezTo>
                    <a:pt x="17" y="35"/>
                    <a:pt x="13" y="38"/>
                    <a:pt x="10" y="42"/>
                  </a:cubicBezTo>
                  <a:cubicBezTo>
                    <a:pt x="6" y="46"/>
                    <a:pt x="4" y="50"/>
                    <a:pt x="3" y="55"/>
                  </a:cubicBezTo>
                  <a:cubicBezTo>
                    <a:pt x="1" y="61"/>
                    <a:pt x="0" y="66"/>
                    <a:pt x="0" y="72"/>
                  </a:cubicBezTo>
                  <a:cubicBezTo>
                    <a:pt x="0" y="78"/>
                    <a:pt x="1" y="83"/>
                    <a:pt x="3" y="88"/>
                  </a:cubicBezTo>
                  <a:cubicBezTo>
                    <a:pt x="4" y="94"/>
                    <a:pt x="7" y="98"/>
                    <a:pt x="10" y="102"/>
                  </a:cubicBezTo>
                  <a:cubicBezTo>
                    <a:pt x="13" y="106"/>
                    <a:pt x="17" y="109"/>
                    <a:pt x="22" y="112"/>
                  </a:cubicBezTo>
                  <a:cubicBezTo>
                    <a:pt x="26" y="114"/>
                    <a:pt x="32" y="115"/>
                    <a:pt x="38" y="115"/>
                  </a:cubicBezTo>
                  <a:cubicBezTo>
                    <a:pt x="44" y="115"/>
                    <a:pt x="49" y="114"/>
                    <a:pt x="54" y="112"/>
                  </a:cubicBezTo>
                  <a:cubicBezTo>
                    <a:pt x="59" y="110"/>
                    <a:pt x="62" y="107"/>
                    <a:pt x="64" y="102"/>
                  </a:cubicBezTo>
                  <a:lnTo>
                    <a:pt x="65" y="102"/>
                  </a:lnTo>
                  <a:lnTo>
                    <a:pt x="65" y="113"/>
                  </a:lnTo>
                  <a:lnTo>
                    <a:pt x="78" y="11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55" name="Freeform 50">
              <a:extLst>
                <a:ext uri="{FF2B5EF4-FFF2-40B4-BE49-F238E27FC236}">
                  <a16:creationId xmlns:a16="http://schemas.microsoft.com/office/drawing/2014/main" id="{AFE834C2-5EC9-4C13-8FD4-96FAEFE16F01}"/>
                </a:ext>
              </a:extLst>
            </p:cNvPr>
            <p:cNvSpPr>
              <a:spLocks/>
            </p:cNvSpPr>
            <p:nvPr/>
          </p:nvSpPr>
          <p:spPr bwMode="auto">
            <a:xfrm>
              <a:off x="2434" y="3373"/>
              <a:ext cx="812" cy="317"/>
            </a:xfrm>
            <a:custGeom>
              <a:avLst/>
              <a:gdLst>
                <a:gd name="T0" fmla="*/ 0 w 993"/>
                <a:gd name="T1" fmla="*/ 0 h 388"/>
                <a:gd name="T2" fmla="*/ 0 w 993"/>
                <a:gd name="T3" fmla="*/ 0 h 388"/>
                <a:gd name="T4" fmla="*/ 993 w 993"/>
                <a:gd name="T5" fmla="*/ 388 h 388"/>
              </a:gdLst>
              <a:ahLst/>
              <a:cxnLst>
                <a:cxn ang="0">
                  <a:pos x="T0" y="T1"/>
                </a:cxn>
                <a:cxn ang="0">
                  <a:pos x="T2" y="T3"/>
                </a:cxn>
                <a:cxn ang="0">
                  <a:pos x="T4" y="T5"/>
                </a:cxn>
              </a:cxnLst>
              <a:rect l="0" t="0" r="r" b="b"/>
              <a:pathLst>
                <a:path w="993" h="388">
                  <a:moveTo>
                    <a:pt x="0" y="0"/>
                  </a:moveTo>
                  <a:lnTo>
                    <a:pt x="0" y="0"/>
                  </a:lnTo>
                  <a:lnTo>
                    <a:pt x="993" y="388"/>
                  </a:lnTo>
                </a:path>
              </a:pathLst>
            </a:custGeom>
            <a:noFill/>
            <a:ln w="17463"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a:p>
          </p:txBody>
        </p:sp>
      </p:grpSp>
      <p:graphicFrame>
        <p:nvGraphicFramePr>
          <p:cNvPr id="57" name="Tabla 7">
            <a:extLst>
              <a:ext uri="{FF2B5EF4-FFF2-40B4-BE49-F238E27FC236}">
                <a16:creationId xmlns:a16="http://schemas.microsoft.com/office/drawing/2014/main" id="{FF0638AC-D2FD-4690-957C-7B4D805BBA34}"/>
              </a:ext>
            </a:extLst>
          </p:cNvPr>
          <p:cNvGraphicFramePr>
            <a:graphicFrameLocks noGrp="1"/>
          </p:cNvGraphicFramePr>
          <p:nvPr>
            <p:extLst>
              <p:ext uri="{D42A27DB-BD31-4B8C-83A1-F6EECF244321}">
                <p14:modId xmlns:p14="http://schemas.microsoft.com/office/powerpoint/2010/main" val="288609297"/>
              </p:ext>
            </p:extLst>
          </p:nvPr>
        </p:nvGraphicFramePr>
        <p:xfrm>
          <a:off x="324247" y="2044610"/>
          <a:ext cx="8514954" cy="4170618"/>
        </p:xfrm>
        <a:graphic>
          <a:graphicData uri="http://schemas.openxmlformats.org/drawingml/2006/table">
            <a:tbl>
              <a:tblPr>
                <a:tableStyleId>{793D81CF-94F2-401A-BA57-92F5A7B2D0C5}</a:tableStyleId>
              </a:tblPr>
              <a:tblGrid>
                <a:gridCol w="1920997">
                  <a:extLst>
                    <a:ext uri="{9D8B030D-6E8A-4147-A177-3AD203B41FA5}">
                      <a16:colId xmlns:a16="http://schemas.microsoft.com/office/drawing/2014/main" val="20000"/>
                    </a:ext>
                  </a:extLst>
                </a:gridCol>
                <a:gridCol w="6593957">
                  <a:extLst>
                    <a:ext uri="{9D8B030D-6E8A-4147-A177-3AD203B41FA5}">
                      <a16:colId xmlns:a16="http://schemas.microsoft.com/office/drawing/2014/main" val="20001"/>
                    </a:ext>
                  </a:extLst>
                </a:gridCol>
              </a:tblGrid>
              <a:tr h="474049">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s-ES_tradnl" sz="1600" b="1" u="none" strike="noStrike" kern="0" cap="none" spc="0" normalizeH="0" baseline="0" noProof="0" dirty="0">
                          <a:ln>
                            <a:noFill/>
                          </a:ln>
                          <a:effectLst/>
                          <a:uLnTx/>
                          <a:uFillTx/>
                          <a:latin typeface="Arial" panose="020B0604020202020204" pitchFamily="34" charset="0"/>
                          <a:cs typeface="Arial" panose="020B0604020202020204" pitchFamily="34" charset="0"/>
                          <a:sym typeface="Arial"/>
                        </a:rPr>
                        <a:t>Nombre del CU</a:t>
                      </a:r>
                      <a:endParaRPr lang="es-ES_tradnl" sz="1600" b="1" dirty="0">
                        <a:latin typeface="Arial" panose="020B0604020202020204" pitchFamily="34" charset="0"/>
                        <a:cs typeface="Arial" panose="020B0604020202020204" pitchFamily="34" charset="0"/>
                      </a:endParaRPr>
                    </a:p>
                  </a:txBody>
                  <a:tcPr anchor="ctr"/>
                </a:tc>
                <a:tc>
                  <a:txBody>
                    <a:bodyPr/>
                    <a:lstStyle/>
                    <a:p>
                      <a:pPr algn="l"/>
                      <a:r>
                        <a:rPr lang="es-ES_tradnl" sz="1400" b="0" dirty="0">
                          <a:latin typeface="Arial" panose="020B0604020202020204" pitchFamily="34" charset="0"/>
                          <a:cs typeface="Arial" panose="020B0604020202020204" pitchFamily="34" charset="0"/>
                        </a:rPr>
                        <a:t>Definir Modalidad </a:t>
                      </a:r>
                    </a:p>
                  </a:txBody>
                  <a:tcPr anchor="ctr"/>
                </a:tc>
                <a:extLst>
                  <a:ext uri="{0D108BD9-81ED-4DB2-BD59-A6C34878D82A}">
                    <a16:rowId xmlns:a16="http://schemas.microsoft.com/office/drawing/2014/main" val="10000"/>
                  </a:ext>
                </a:extLst>
              </a:tr>
              <a:tr h="374249">
                <a:tc>
                  <a:txBody>
                    <a:bodyPr/>
                    <a:lstStyle/>
                    <a:p>
                      <a:pPr algn="ctr"/>
                      <a:r>
                        <a:rPr lang="es-ES_tradnl" sz="1600" b="1" dirty="0">
                          <a:latin typeface="Arial" panose="020B0604020202020204" pitchFamily="34" charset="0"/>
                          <a:cs typeface="Arial" panose="020B0604020202020204" pitchFamily="34" charset="0"/>
                        </a:rPr>
                        <a:t>Actor Principal</a:t>
                      </a:r>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s-ES_tradnl" sz="1400" b="0" dirty="0">
                          <a:latin typeface="Arial" panose="020B0604020202020204" pitchFamily="34" charset="0"/>
                          <a:cs typeface="Arial" panose="020B0604020202020204" pitchFamily="34" charset="0"/>
                        </a:rPr>
                        <a:t>Socio</a:t>
                      </a:r>
                    </a:p>
                  </a:txBody>
                  <a:tcPr anchor="ctr"/>
                </a:tc>
                <a:extLst>
                  <a:ext uri="{0D108BD9-81ED-4DB2-BD59-A6C34878D82A}">
                    <a16:rowId xmlns:a16="http://schemas.microsoft.com/office/drawing/2014/main" val="10001"/>
                  </a:ext>
                </a:extLst>
              </a:tr>
              <a:tr h="374249">
                <a:tc>
                  <a:txBody>
                    <a:bodyPr/>
                    <a:lstStyle/>
                    <a:p>
                      <a:pPr algn="ctr"/>
                      <a:r>
                        <a:rPr lang="es-ES_tradnl" sz="1600" b="1" dirty="0">
                          <a:latin typeface="Arial" panose="020B0604020202020204" pitchFamily="34" charset="0"/>
                          <a:cs typeface="Arial" panose="020B0604020202020204" pitchFamily="34" charset="0"/>
                        </a:rPr>
                        <a:t>Descripción Breve</a:t>
                      </a:r>
                    </a:p>
                  </a:txBody>
                  <a:tcPr anchor="ctr"/>
                </a:tc>
                <a:tc>
                  <a:txBody>
                    <a:bodyPr/>
                    <a:lstStyle/>
                    <a:p>
                      <a:pPr algn="l"/>
                      <a:r>
                        <a:rPr lang="es-ES_tradnl" sz="1400" b="0" dirty="0">
                          <a:latin typeface="Arial" panose="020B0604020202020204" pitchFamily="34" charset="0"/>
                          <a:cs typeface="Arial" panose="020B0604020202020204" pitchFamily="34" charset="0"/>
                        </a:rPr>
                        <a:t>Este caso de uso permite que un socio pueda seleccionar la modalidad en la que asiste a la pileta de natación. </a:t>
                      </a:r>
                    </a:p>
                  </a:txBody>
                  <a:tcPr anchor="ctr"/>
                </a:tc>
                <a:extLst>
                  <a:ext uri="{0D108BD9-81ED-4DB2-BD59-A6C34878D82A}">
                    <a16:rowId xmlns:a16="http://schemas.microsoft.com/office/drawing/2014/main" val="10002"/>
                  </a:ext>
                </a:extLst>
              </a:tr>
              <a:tr h="374249">
                <a:tc>
                  <a:txBody>
                    <a:bodyPr/>
                    <a:lstStyle/>
                    <a:p>
                      <a:pPr algn="ctr"/>
                      <a:r>
                        <a:rPr lang="es-ES_tradnl" sz="1600" b="1" dirty="0">
                          <a:latin typeface="Arial" panose="020B0604020202020204" pitchFamily="34" charset="0"/>
                          <a:cs typeface="Arial" panose="020B0604020202020204" pitchFamily="34" charset="0"/>
                        </a:rPr>
                        <a:t>Flujo</a:t>
                      </a:r>
                      <a:r>
                        <a:rPr lang="es-ES_tradnl" sz="1600" b="1" baseline="0" dirty="0">
                          <a:latin typeface="Arial" panose="020B0604020202020204" pitchFamily="34" charset="0"/>
                          <a:cs typeface="Arial" panose="020B0604020202020204" pitchFamily="34" charset="0"/>
                        </a:rPr>
                        <a:t> </a:t>
                      </a:r>
                      <a:r>
                        <a:rPr lang="es-ES_tradnl" sz="1600" b="1" dirty="0">
                          <a:latin typeface="Arial" panose="020B0604020202020204" pitchFamily="34" charset="0"/>
                          <a:cs typeface="Arial" panose="020B0604020202020204" pitchFamily="34" charset="0"/>
                        </a:rPr>
                        <a:t>Básico</a:t>
                      </a:r>
                    </a:p>
                  </a:txBody>
                  <a:tcPr anchor="ctr"/>
                </a:tc>
                <a:tc>
                  <a:txBody>
                    <a:bodyPr/>
                    <a:lstStyle/>
                    <a:p>
                      <a:pPr algn="l"/>
                      <a:r>
                        <a:rPr lang="es-ES_tradnl" sz="1400" b="0" dirty="0">
                          <a:latin typeface="Arial" panose="020B0604020202020204" pitchFamily="34" charset="0"/>
                          <a:cs typeface="Arial" panose="020B0604020202020204" pitchFamily="34" charset="0"/>
                        </a:rPr>
                        <a:t>El caso de uso comienza cuando un socio desea modificar la modalidad de asistencia a la pileta.</a:t>
                      </a:r>
                    </a:p>
                    <a:p>
                      <a:pPr algn="l"/>
                      <a:r>
                        <a:rPr lang="es-ES_tradnl" sz="1400" b="0" dirty="0">
                          <a:latin typeface="Arial" panose="020B0604020202020204" pitchFamily="34" charset="0"/>
                          <a:cs typeface="Arial" panose="020B0604020202020204" pitchFamily="34" charset="0"/>
                        </a:rPr>
                        <a:t> 1. El sistema presenta las modalidades de asistencia a la pileta disponibles:</a:t>
                      </a:r>
                      <a:r>
                        <a:rPr lang="es-ES_tradnl" sz="1400" b="0" baseline="0" dirty="0">
                          <a:latin typeface="Arial" panose="020B0604020202020204" pitchFamily="34" charset="0"/>
                          <a:cs typeface="Arial" panose="020B0604020202020204" pitchFamily="34" charset="0"/>
                        </a:rPr>
                        <a:t> (i) c</a:t>
                      </a:r>
                      <a:r>
                        <a:rPr lang="es-ES_tradnl" sz="1400" b="0" dirty="0">
                          <a:latin typeface="Arial" panose="020B0604020202020204" pitchFamily="34" charset="0"/>
                          <a:cs typeface="Arial" panose="020B0604020202020204" pitchFamily="34" charset="0"/>
                        </a:rPr>
                        <a:t>urso de </a:t>
                      </a:r>
                      <a:r>
                        <a:rPr lang="es-ES_tradnl" sz="1400" b="0" dirty="0" err="1">
                          <a:latin typeface="Arial" panose="020B0604020202020204" pitchFamily="34" charset="0"/>
                          <a:cs typeface="Arial" panose="020B0604020202020204" pitchFamily="34" charset="0"/>
                        </a:rPr>
                        <a:t>natación</a:t>
                      </a:r>
                      <a:r>
                        <a:rPr lang="es-ES_tradnl" sz="1400" b="0" baseline="0" dirty="0">
                          <a:latin typeface="Arial" panose="020B0604020202020204" pitchFamily="34" charset="0"/>
                          <a:cs typeface="Arial" panose="020B0604020202020204" pitchFamily="34" charset="0"/>
                        </a:rPr>
                        <a:t> y (ii) p</a:t>
                      </a:r>
                      <a:r>
                        <a:rPr lang="es-ES_tradnl" sz="1400" b="0" dirty="0">
                          <a:latin typeface="Arial" panose="020B0604020202020204" pitchFamily="34" charset="0"/>
                          <a:cs typeface="Arial" panose="020B0604020202020204" pitchFamily="34" charset="0"/>
                        </a:rPr>
                        <a:t>ileta libre</a:t>
                      </a:r>
                    </a:p>
                    <a:p>
                      <a:pPr algn="l"/>
                      <a:r>
                        <a:rPr lang="es-ES_tradnl" sz="1400" b="0" dirty="0">
                          <a:latin typeface="Arial" panose="020B0604020202020204" pitchFamily="34" charset="0"/>
                          <a:cs typeface="Arial" panose="020B0604020202020204" pitchFamily="34" charset="0"/>
                        </a:rPr>
                        <a:t>2. El socio selecciona una modalidad de asistencia. </a:t>
                      </a:r>
                    </a:p>
                    <a:p>
                      <a:pPr algn="l"/>
                      <a:r>
                        <a:rPr lang="es-ES_tradnl" sz="1400" b="0" dirty="0">
                          <a:latin typeface="Arial" panose="020B0604020202020204" pitchFamily="34" charset="0"/>
                          <a:cs typeface="Arial" panose="020B0604020202020204" pitchFamily="34" charset="0"/>
                        </a:rPr>
                        <a:t>3. El sistema verifica la existencia de datos previos.</a:t>
                      </a:r>
                    </a:p>
                    <a:p>
                      <a:pPr algn="l"/>
                      <a:r>
                        <a:rPr lang="es-ES_tradnl" sz="1400" b="0" dirty="0">
                          <a:latin typeface="Arial" panose="020B0604020202020204" pitchFamily="34" charset="0"/>
                          <a:cs typeface="Arial" panose="020B0604020202020204" pitchFamily="34" charset="0"/>
                        </a:rPr>
                        <a:t>4. El sistema actualiza la nueva modalidad</a:t>
                      </a:r>
                      <a:r>
                        <a:rPr lang="es-ES_tradnl" sz="1400" b="0" baseline="0" dirty="0">
                          <a:latin typeface="Arial" panose="020B0604020202020204" pitchFamily="34" charset="0"/>
                          <a:cs typeface="Arial" panose="020B0604020202020204" pitchFamily="34" charset="0"/>
                        </a:rPr>
                        <a:t> y el</a:t>
                      </a:r>
                      <a:r>
                        <a:rPr lang="es-ES_tradnl" sz="1400" b="0" dirty="0">
                          <a:latin typeface="Arial" panose="020B0604020202020204" pitchFamily="34" charset="0"/>
                          <a:cs typeface="Arial" panose="020B0604020202020204" pitchFamily="34" charset="0"/>
                        </a:rPr>
                        <a:t> caso de uso finaliza.</a:t>
                      </a:r>
                    </a:p>
                  </a:txBody>
                  <a:tcPr anchor="ctr"/>
                </a:tc>
                <a:extLst>
                  <a:ext uri="{0D108BD9-81ED-4DB2-BD59-A6C34878D82A}">
                    <a16:rowId xmlns:a16="http://schemas.microsoft.com/office/drawing/2014/main" val="10003"/>
                  </a:ext>
                </a:extLst>
              </a:tr>
              <a:tr h="374249">
                <a:tc>
                  <a:txBody>
                    <a:bodyPr/>
                    <a:lstStyle/>
                    <a:p>
                      <a:pPr algn="ctr"/>
                      <a:r>
                        <a:rPr lang="es-ES_tradnl" sz="1600" b="1" dirty="0">
                          <a:latin typeface="Arial" panose="020B0604020202020204" pitchFamily="34" charset="0"/>
                          <a:cs typeface="Arial" panose="020B0604020202020204" pitchFamily="34" charset="0"/>
                        </a:rPr>
                        <a:t>Pre- y post-condiciones</a:t>
                      </a:r>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s-ES_tradnl" sz="1400" b="0" dirty="0">
                          <a:latin typeface="Arial" panose="020B0604020202020204" pitchFamily="34" charset="0"/>
                          <a:cs typeface="Arial" panose="020B0604020202020204" pitchFamily="34" charset="0"/>
                        </a:rPr>
                        <a:t>[PRE] El socio se encuentra identificado. </a:t>
                      </a:r>
                    </a:p>
                    <a:p>
                      <a:pPr marL="0" marR="0" indent="0" algn="l" defTabSz="914400" rtl="0" eaLnBrk="1" fontAlgn="auto" latinLnBrk="0" hangingPunct="1">
                        <a:lnSpc>
                          <a:spcPct val="100000"/>
                        </a:lnSpc>
                        <a:spcBef>
                          <a:spcPts val="0"/>
                        </a:spcBef>
                        <a:spcAft>
                          <a:spcPts val="0"/>
                        </a:spcAft>
                        <a:buClrTx/>
                        <a:buSzTx/>
                        <a:buFontTx/>
                        <a:buNone/>
                        <a:tabLst/>
                        <a:defRPr/>
                      </a:pPr>
                      <a:r>
                        <a:rPr lang="es-ES_tradnl" sz="1400" b="0" dirty="0">
                          <a:latin typeface="Arial" panose="020B0604020202020204" pitchFamily="34" charset="0"/>
                          <a:cs typeface="Arial" panose="020B0604020202020204" pitchFamily="34" charset="0"/>
                        </a:rPr>
                        <a:t>[POST] La modalidad de asistencia queda almacenada en el sistema.</a:t>
                      </a:r>
                    </a:p>
                  </a:txBody>
                  <a:tcPr anchor="ctr"/>
                </a:tc>
                <a:extLst>
                  <a:ext uri="{0D108BD9-81ED-4DB2-BD59-A6C34878D82A}">
                    <a16:rowId xmlns:a16="http://schemas.microsoft.com/office/drawing/2014/main" val="10004"/>
                  </a:ext>
                </a:extLst>
              </a:tr>
              <a:tr h="374249">
                <a:tc>
                  <a:txBody>
                    <a:bodyPr/>
                    <a:lstStyle/>
                    <a:p>
                      <a:pPr algn="ctr"/>
                      <a:r>
                        <a:rPr lang="es-ES_tradnl" sz="1600" b="1" dirty="0">
                          <a:latin typeface="Arial" panose="020B0604020202020204" pitchFamily="34" charset="0"/>
                          <a:cs typeface="Arial" panose="020B0604020202020204" pitchFamily="34" charset="0"/>
                        </a:rPr>
                        <a:t>Casos de uso extendidos</a:t>
                      </a:r>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s-ES_tradnl" sz="1400" b="0"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1734928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A9A4744-86BB-4D40-A68B-1E0D71F970BD}"/>
              </a:ext>
            </a:extLst>
          </p:cNvPr>
          <p:cNvSpPr>
            <a:spLocks noGrp="1"/>
          </p:cNvSpPr>
          <p:nvPr>
            <p:ph type="title"/>
          </p:nvPr>
        </p:nvSpPr>
        <p:spPr/>
        <p:txBody>
          <a:bodyPr/>
          <a:lstStyle/>
          <a:p>
            <a:r>
              <a:rPr lang="es-AR" b="1" dirty="0"/>
              <a:t>Importar </a:t>
            </a:r>
            <a:r>
              <a:rPr lang="es-AR" b="1" dirty="0" err="1"/>
              <a:t>JARs</a:t>
            </a:r>
            <a:r>
              <a:rPr lang="es-AR" b="1" dirty="0"/>
              <a:t> y el </a:t>
            </a:r>
            <a:r>
              <a:rPr lang="es-AR" b="1" dirty="0" err="1"/>
              <a:t>Classpath</a:t>
            </a:r>
            <a:endParaRPr lang="es-AR" b="1" dirty="0"/>
          </a:p>
        </p:txBody>
      </p:sp>
      <p:sp>
        <p:nvSpPr>
          <p:cNvPr id="3" name="Marcador de contenido 2">
            <a:extLst>
              <a:ext uri="{FF2B5EF4-FFF2-40B4-BE49-F238E27FC236}">
                <a16:creationId xmlns:a16="http://schemas.microsoft.com/office/drawing/2014/main" id="{A616556B-3D5D-43A5-80B5-C606865B10A3}"/>
              </a:ext>
            </a:extLst>
          </p:cNvPr>
          <p:cNvSpPr>
            <a:spLocks noGrp="1"/>
          </p:cNvSpPr>
          <p:nvPr>
            <p:ph idx="1"/>
          </p:nvPr>
        </p:nvSpPr>
        <p:spPr/>
        <p:txBody>
          <a:bodyPr>
            <a:normAutofit fontScale="92500" lnSpcReduction="10000"/>
          </a:bodyPr>
          <a:lstStyle/>
          <a:p>
            <a:pPr>
              <a:lnSpc>
                <a:spcPct val="110000"/>
              </a:lnSpc>
            </a:pPr>
            <a:r>
              <a:rPr lang="es-AR" sz="2400" dirty="0"/>
              <a:t>Al importar un JAR en NetBeans, agregamos todas las clases al proyecto, de forma que queden accesibles desde el código del mismo</a:t>
            </a:r>
          </a:p>
          <a:p>
            <a:pPr>
              <a:lnSpc>
                <a:spcPct val="110000"/>
              </a:lnSpc>
            </a:pPr>
            <a:r>
              <a:rPr lang="es-AR" sz="2400" dirty="0"/>
              <a:t>El mecanismo que utiliza la máquina virtual para encontrar clases es a través de un valor de configuración denominado </a:t>
            </a:r>
            <a:r>
              <a:rPr lang="es-AR" sz="2400" dirty="0" err="1"/>
              <a:t>Classpath</a:t>
            </a:r>
            <a:endParaRPr lang="es-AR" sz="2400" dirty="0"/>
          </a:p>
          <a:p>
            <a:pPr>
              <a:lnSpc>
                <a:spcPct val="110000"/>
              </a:lnSpc>
            </a:pPr>
            <a:r>
              <a:rPr lang="es-AR" sz="2400" dirty="0"/>
              <a:t>El </a:t>
            </a:r>
            <a:r>
              <a:rPr lang="es-AR" sz="2400" dirty="0" err="1"/>
              <a:t>classpath</a:t>
            </a:r>
            <a:r>
              <a:rPr lang="es-AR" sz="2400" dirty="0"/>
              <a:t> no es más que un listado de archivos y carpetas donde se pueden encontrar clases</a:t>
            </a:r>
          </a:p>
          <a:p>
            <a:pPr>
              <a:lnSpc>
                <a:spcPct val="110000"/>
              </a:lnSpc>
            </a:pPr>
            <a:r>
              <a:rPr lang="es-AR" sz="2400" dirty="0"/>
              <a:t>Se puede referenciar de diferente maneras: en el </a:t>
            </a:r>
            <a:r>
              <a:rPr lang="es-AR" sz="2400" dirty="0" err="1"/>
              <a:t>Manifest.MF</a:t>
            </a:r>
            <a:r>
              <a:rPr lang="es-AR" sz="2400" dirty="0"/>
              <a:t>, a través de la opción –</a:t>
            </a:r>
            <a:r>
              <a:rPr lang="es-AR" sz="2400" dirty="0" err="1"/>
              <a:t>classpath</a:t>
            </a:r>
            <a:r>
              <a:rPr lang="es-AR" sz="2400" dirty="0"/>
              <a:t> al ejecutar la VM o a través de la variable de entorno CLASSPATH</a:t>
            </a:r>
          </a:p>
        </p:txBody>
      </p:sp>
      <p:sp>
        <p:nvSpPr>
          <p:cNvPr id="4" name="Marcador de pie de página 3">
            <a:extLst>
              <a:ext uri="{FF2B5EF4-FFF2-40B4-BE49-F238E27FC236}">
                <a16:creationId xmlns:a16="http://schemas.microsoft.com/office/drawing/2014/main" id="{17C02E0B-687C-4D3D-9A7E-0E161586AE70}"/>
              </a:ext>
            </a:extLst>
          </p:cNvPr>
          <p:cNvSpPr>
            <a:spLocks noGrp="1"/>
          </p:cNvSpPr>
          <p:nvPr>
            <p:ph type="ftr" sz="quarter" idx="11"/>
          </p:nvPr>
        </p:nvSpPr>
        <p:spPr/>
        <p:txBody>
          <a:bodyPr/>
          <a:lstStyle/>
          <a:p>
            <a:pPr algn="l"/>
            <a:r>
              <a:rPr lang="es-ES">
                <a:solidFill>
                  <a:schemeClr val="bg1"/>
                </a:solidFill>
              </a:rPr>
              <a:t>Módulo 2: Programación Orientada a Objetos</a:t>
            </a:r>
            <a:endParaRPr lang="es-ES_tradnl" dirty="0"/>
          </a:p>
        </p:txBody>
      </p:sp>
      <p:sp>
        <p:nvSpPr>
          <p:cNvPr id="5" name="Marcador de número de diapositiva 4">
            <a:extLst>
              <a:ext uri="{FF2B5EF4-FFF2-40B4-BE49-F238E27FC236}">
                <a16:creationId xmlns:a16="http://schemas.microsoft.com/office/drawing/2014/main" id="{048ACFB1-0C0E-4C63-BF6F-FB2F07FBB78E}"/>
              </a:ext>
            </a:extLst>
          </p:cNvPr>
          <p:cNvSpPr>
            <a:spLocks noGrp="1"/>
          </p:cNvSpPr>
          <p:nvPr>
            <p:ph type="sldNum" sz="quarter" idx="12"/>
          </p:nvPr>
        </p:nvSpPr>
        <p:spPr/>
        <p:txBody>
          <a:bodyPr/>
          <a:lstStyle/>
          <a:p>
            <a:fld id="{D802D9E1-0DDA-174F-9155-A972C397A999}" type="slidenum">
              <a:rPr lang="es-ES_tradnl" smtClean="0"/>
              <a:pPr/>
              <a:t>2</a:t>
            </a:fld>
            <a:endParaRPr lang="es-ES_tradnl" dirty="0"/>
          </a:p>
        </p:txBody>
      </p:sp>
    </p:spTree>
    <p:extLst>
      <p:ext uri="{BB962C8B-B14F-4D97-AF65-F5344CB8AC3E}">
        <p14:creationId xmlns:p14="http://schemas.microsoft.com/office/powerpoint/2010/main" val="348946017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C521A2-8761-4043-B158-5F7798DD25D4}"/>
              </a:ext>
            </a:extLst>
          </p:cNvPr>
          <p:cNvSpPr>
            <a:spLocks noGrp="1"/>
          </p:cNvSpPr>
          <p:nvPr>
            <p:ph type="title"/>
          </p:nvPr>
        </p:nvSpPr>
        <p:spPr/>
        <p:txBody>
          <a:bodyPr/>
          <a:lstStyle/>
          <a:p>
            <a:r>
              <a:rPr lang="es-ES_tradnl" b="1" dirty="0"/>
              <a:t>Caso de Estudio</a:t>
            </a:r>
            <a:br>
              <a:rPr lang="es-ES_tradnl" b="1" dirty="0"/>
            </a:br>
            <a:r>
              <a:rPr lang="es-ES_tradnl" sz="2800" i="1" dirty="0"/>
              <a:t>Pileta "El Renacuajo" </a:t>
            </a:r>
            <a:endParaRPr lang="es-CO" sz="2800" i="1" dirty="0"/>
          </a:p>
        </p:txBody>
      </p:sp>
      <p:sp>
        <p:nvSpPr>
          <p:cNvPr id="3" name="Content Placeholder 2">
            <a:extLst>
              <a:ext uri="{FF2B5EF4-FFF2-40B4-BE49-F238E27FC236}">
                <a16:creationId xmlns:a16="http://schemas.microsoft.com/office/drawing/2014/main" id="{0115BE68-D266-4E9F-B4DD-2A9D73A3DBD7}"/>
              </a:ext>
            </a:extLst>
          </p:cNvPr>
          <p:cNvSpPr>
            <a:spLocks noGrp="1"/>
          </p:cNvSpPr>
          <p:nvPr>
            <p:ph idx="1"/>
          </p:nvPr>
        </p:nvSpPr>
        <p:spPr>
          <a:xfrm>
            <a:off x="628650" y="2160000"/>
            <a:ext cx="8073916" cy="1907503"/>
          </a:xfrm>
        </p:spPr>
        <p:txBody>
          <a:bodyPr>
            <a:normAutofit/>
          </a:bodyPr>
          <a:lstStyle/>
          <a:p>
            <a:pPr algn="just"/>
            <a:r>
              <a:rPr lang="es-ES_tradnl" sz="2200" dirty="0"/>
              <a:t>Cuando un nuevo socio se registra, la secretaria Josefa Sosa le pide su nombre y apellido, email, dirección y edad. </a:t>
            </a:r>
            <a:r>
              <a:rPr lang="es-ES_tradnl" sz="2200" dirty="0">
                <a:solidFill>
                  <a:srgbClr val="7030A0"/>
                </a:solidFill>
              </a:rPr>
              <a:t>Adicionalmente, la secretaria solicita la modalidad en la que ese socio va a asistir. </a:t>
            </a:r>
            <a:r>
              <a:rPr lang="es-ES_tradnl" sz="2200" dirty="0"/>
              <a:t>En caso de no haberlo decidido aún, puede informarlo en cualquier momento</a:t>
            </a:r>
          </a:p>
        </p:txBody>
      </p:sp>
      <p:sp>
        <p:nvSpPr>
          <p:cNvPr id="4" name="Footer Placeholder 3">
            <a:extLst>
              <a:ext uri="{FF2B5EF4-FFF2-40B4-BE49-F238E27FC236}">
                <a16:creationId xmlns:a16="http://schemas.microsoft.com/office/drawing/2014/main" id="{32CCE652-0578-42FD-884F-AB31D3997A38}"/>
              </a:ext>
            </a:extLst>
          </p:cNvPr>
          <p:cNvSpPr>
            <a:spLocks noGrp="1"/>
          </p:cNvSpPr>
          <p:nvPr>
            <p:ph type="ftr" sz="quarter" idx="11"/>
          </p:nvPr>
        </p:nvSpPr>
        <p:spPr/>
        <p:txBody>
          <a:bodyPr/>
          <a:lstStyle/>
          <a:p>
            <a:r>
              <a:rPr lang="es-ES" dirty="0"/>
              <a:t>Módulo 2: Programación Orientada a Objetos</a:t>
            </a:r>
            <a:endParaRPr lang="es-ES_tradnl" dirty="0"/>
          </a:p>
        </p:txBody>
      </p:sp>
      <p:sp>
        <p:nvSpPr>
          <p:cNvPr id="5" name="Slide Number Placeholder 4">
            <a:extLst>
              <a:ext uri="{FF2B5EF4-FFF2-40B4-BE49-F238E27FC236}">
                <a16:creationId xmlns:a16="http://schemas.microsoft.com/office/drawing/2014/main" id="{50675DCB-2A9C-4CFE-B7A7-C9740A6FF83C}"/>
              </a:ext>
            </a:extLst>
          </p:cNvPr>
          <p:cNvSpPr>
            <a:spLocks noGrp="1"/>
          </p:cNvSpPr>
          <p:nvPr>
            <p:ph type="sldNum" sz="quarter" idx="12"/>
          </p:nvPr>
        </p:nvSpPr>
        <p:spPr/>
        <p:txBody>
          <a:bodyPr/>
          <a:lstStyle/>
          <a:p>
            <a:fld id="{D802D9E1-0DDA-174F-9155-A972C397A999}" type="slidenum">
              <a:rPr lang="es-ES_tradnl" smtClean="0"/>
              <a:pPr/>
              <a:t>29</a:t>
            </a:fld>
            <a:endParaRPr lang="es-ES_tradnl" dirty="0"/>
          </a:p>
        </p:txBody>
      </p:sp>
      <p:grpSp>
        <p:nvGrpSpPr>
          <p:cNvPr id="7" name="Group 4">
            <a:extLst>
              <a:ext uri="{FF2B5EF4-FFF2-40B4-BE49-F238E27FC236}">
                <a16:creationId xmlns:a16="http://schemas.microsoft.com/office/drawing/2014/main" id="{940FD17A-AB82-4065-8745-764C9575E679}"/>
              </a:ext>
            </a:extLst>
          </p:cNvPr>
          <p:cNvGrpSpPr>
            <a:grpSpLocks noChangeAspect="1"/>
          </p:cNvGrpSpPr>
          <p:nvPr/>
        </p:nvGrpSpPr>
        <p:grpSpPr bwMode="auto">
          <a:xfrm>
            <a:off x="2010757" y="4069760"/>
            <a:ext cx="3927475" cy="2481263"/>
            <a:chOff x="1938" y="2658"/>
            <a:chExt cx="2474" cy="1563"/>
          </a:xfrm>
        </p:grpSpPr>
        <p:sp>
          <p:nvSpPr>
            <p:cNvPr id="9" name="AutoShape 3">
              <a:extLst>
                <a:ext uri="{FF2B5EF4-FFF2-40B4-BE49-F238E27FC236}">
                  <a16:creationId xmlns:a16="http://schemas.microsoft.com/office/drawing/2014/main" id="{EF96BB2F-B096-456F-AFEF-B9EF112BC7E0}"/>
                </a:ext>
              </a:extLst>
            </p:cNvPr>
            <p:cNvSpPr>
              <a:spLocks noChangeAspect="1" noChangeArrowheads="1" noTextEdit="1"/>
            </p:cNvSpPr>
            <p:nvPr/>
          </p:nvSpPr>
          <p:spPr bwMode="auto">
            <a:xfrm>
              <a:off x="1938" y="2658"/>
              <a:ext cx="2474" cy="1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s-CO" dirty="0"/>
            </a:p>
          </p:txBody>
        </p:sp>
        <p:sp>
          <p:nvSpPr>
            <p:cNvPr id="10" name="Freeform 5">
              <a:extLst>
                <a:ext uri="{FF2B5EF4-FFF2-40B4-BE49-F238E27FC236}">
                  <a16:creationId xmlns:a16="http://schemas.microsoft.com/office/drawing/2014/main" id="{4DFD64CB-0F85-493B-B226-04169A9037C8}"/>
                </a:ext>
              </a:extLst>
            </p:cNvPr>
            <p:cNvSpPr>
              <a:spLocks noEditPoints="1"/>
            </p:cNvSpPr>
            <p:nvPr/>
          </p:nvSpPr>
          <p:spPr bwMode="auto">
            <a:xfrm>
              <a:off x="2031" y="3407"/>
              <a:ext cx="75" cy="98"/>
            </a:xfrm>
            <a:custGeom>
              <a:avLst/>
              <a:gdLst>
                <a:gd name="T0" fmla="*/ 14 w 91"/>
                <a:gd name="T1" fmla="*/ 80 h 120"/>
                <a:gd name="T2" fmla="*/ 14 w 91"/>
                <a:gd name="T3" fmla="*/ 80 h 120"/>
                <a:gd name="T4" fmla="*/ 19 w 91"/>
                <a:gd name="T5" fmla="*/ 96 h 120"/>
                <a:gd name="T6" fmla="*/ 46 w 91"/>
                <a:gd name="T7" fmla="*/ 107 h 120"/>
                <a:gd name="T8" fmla="*/ 62 w 91"/>
                <a:gd name="T9" fmla="*/ 105 h 120"/>
                <a:gd name="T10" fmla="*/ 76 w 91"/>
                <a:gd name="T11" fmla="*/ 87 h 120"/>
                <a:gd name="T12" fmla="*/ 70 w 91"/>
                <a:gd name="T13" fmla="*/ 74 h 120"/>
                <a:gd name="T14" fmla="*/ 51 w 91"/>
                <a:gd name="T15" fmla="*/ 67 h 120"/>
                <a:gd name="T16" fmla="*/ 36 w 91"/>
                <a:gd name="T17" fmla="*/ 64 h 120"/>
                <a:gd name="T18" fmla="*/ 14 w 91"/>
                <a:gd name="T19" fmla="*/ 56 h 120"/>
                <a:gd name="T20" fmla="*/ 4 w 91"/>
                <a:gd name="T21" fmla="*/ 35 h 120"/>
                <a:gd name="T22" fmla="*/ 14 w 91"/>
                <a:gd name="T23" fmla="*/ 10 h 120"/>
                <a:gd name="T24" fmla="*/ 44 w 91"/>
                <a:gd name="T25" fmla="*/ 0 h 120"/>
                <a:gd name="T26" fmla="*/ 75 w 91"/>
                <a:gd name="T27" fmla="*/ 9 h 120"/>
                <a:gd name="T28" fmla="*/ 87 w 91"/>
                <a:gd name="T29" fmla="*/ 36 h 120"/>
                <a:gd name="T30" fmla="*/ 73 w 91"/>
                <a:gd name="T31" fmla="*/ 36 h 120"/>
                <a:gd name="T32" fmla="*/ 68 w 91"/>
                <a:gd name="T33" fmla="*/ 22 h 120"/>
                <a:gd name="T34" fmla="*/ 44 w 91"/>
                <a:gd name="T35" fmla="*/ 13 h 120"/>
                <a:gd name="T36" fmla="*/ 24 w 91"/>
                <a:gd name="T37" fmla="*/ 19 h 120"/>
                <a:gd name="T38" fmla="*/ 18 w 91"/>
                <a:gd name="T39" fmla="*/ 32 h 120"/>
                <a:gd name="T40" fmla="*/ 25 w 91"/>
                <a:gd name="T41" fmla="*/ 45 h 120"/>
                <a:gd name="T42" fmla="*/ 46 w 91"/>
                <a:gd name="T43" fmla="*/ 51 h 120"/>
                <a:gd name="T44" fmla="*/ 62 w 91"/>
                <a:gd name="T45" fmla="*/ 54 h 120"/>
                <a:gd name="T46" fmla="*/ 80 w 91"/>
                <a:gd name="T47" fmla="*/ 62 h 120"/>
                <a:gd name="T48" fmla="*/ 91 w 91"/>
                <a:gd name="T49" fmla="*/ 85 h 120"/>
                <a:gd name="T50" fmla="*/ 77 w 91"/>
                <a:gd name="T51" fmla="*/ 112 h 120"/>
                <a:gd name="T52" fmla="*/ 45 w 91"/>
                <a:gd name="T53" fmla="*/ 120 h 120"/>
                <a:gd name="T54" fmla="*/ 12 w 91"/>
                <a:gd name="T55" fmla="*/ 109 h 120"/>
                <a:gd name="T56" fmla="*/ 0 w 91"/>
                <a:gd name="T57" fmla="*/ 80 h 120"/>
                <a:gd name="T58" fmla="*/ 14 w 91"/>
                <a:gd name="T59" fmla="*/ 80 h 120"/>
                <a:gd name="T60" fmla="*/ 45 w 91"/>
                <a:gd name="T61" fmla="*/ 0 h 120"/>
                <a:gd name="T62" fmla="*/ 45 w 91"/>
                <a:gd name="T63" fmla="*/ 0 h 120"/>
                <a:gd name="T64" fmla="*/ 45 w 91"/>
                <a:gd name="T65"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1" h="120">
                  <a:moveTo>
                    <a:pt x="14" y="80"/>
                  </a:moveTo>
                  <a:lnTo>
                    <a:pt x="14" y="80"/>
                  </a:lnTo>
                  <a:cubicBezTo>
                    <a:pt x="15" y="86"/>
                    <a:pt x="16" y="92"/>
                    <a:pt x="19" y="96"/>
                  </a:cubicBezTo>
                  <a:cubicBezTo>
                    <a:pt x="24" y="103"/>
                    <a:pt x="33" y="107"/>
                    <a:pt x="46" y="107"/>
                  </a:cubicBezTo>
                  <a:cubicBezTo>
                    <a:pt x="52" y="107"/>
                    <a:pt x="57" y="106"/>
                    <a:pt x="62" y="105"/>
                  </a:cubicBezTo>
                  <a:cubicBezTo>
                    <a:pt x="71" y="101"/>
                    <a:pt x="76" y="96"/>
                    <a:pt x="76" y="87"/>
                  </a:cubicBezTo>
                  <a:cubicBezTo>
                    <a:pt x="76" y="81"/>
                    <a:pt x="74" y="77"/>
                    <a:pt x="70" y="74"/>
                  </a:cubicBezTo>
                  <a:cubicBezTo>
                    <a:pt x="66" y="72"/>
                    <a:pt x="60" y="69"/>
                    <a:pt x="51" y="67"/>
                  </a:cubicBezTo>
                  <a:lnTo>
                    <a:pt x="36" y="64"/>
                  </a:lnTo>
                  <a:cubicBezTo>
                    <a:pt x="26" y="62"/>
                    <a:pt x="19" y="59"/>
                    <a:pt x="14" y="56"/>
                  </a:cubicBezTo>
                  <a:cubicBezTo>
                    <a:pt x="7" y="52"/>
                    <a:pt x="4" y="44"/>
                    <a:pt x="4" y="35"/>
                  </a:cubicBezTo>
                  <a:cubicBezTo>
                    <a:pt x="4" y="25"/>
                    <a:pt x="7" y="16"/>
                    <a:pt x="14" y="10"/>
                  </a:cubicBezTo>
                  <a:cubicBezTo>
                    <a:pt x="21" y="3"/>
                    <a:pt x="31" y="0"/>
                    <a:pt x="44" y="0"/>
                  </a:cubicBezTo>
                  <a:cubicBezTo>
                    <a:pt x="56" y="0"/>
                    <a:pt x="66" y="3"/>
                    <a:pt x="75" y="9"/>
                  </a:cubicBezTo>
                  <a:cubicBezTo>
                    <a:pt x="83" y="14"/>
                    <a:pt x="87" y="24"/>
                    <a:pt x="87" y="36"/>
                  </a:cubicBezTo>
                  <a:lnTo>
                    <a:pt x="73" y="36"/>
                  </a:lnTo>
                  <a:cubicBezTo>
                    <a:pt x="72" y="30"/>
                    <a:pt x="70" y="25"/>
                    <a:pt x="68" y="22"/>
                  </a:cubicBezTo>
                  <a:cubicBezTo>
                    <a:pt x="63" y="16"/>
                    <a:pt x="55" y="13"/>
                    <a:pt x="44" y="13"/>
                  </a:cubicBezTo>
                  <a:cubicBezTo>
                    <a:pt x="35" y="13"/>
                    <a:pt x="28" y="15"/>
                    <a:pt x="24" y="19"/>
                  </a:cubicBezTo>
                  <a:cubicBezTo>
                    <a:pt x="20" y="23"/>
                    <a:pt x="18" y="27"/>
                    <a:pt x="18" y="32"/>
                  </a:cubicBezTo>
                  <a:cubicBezTo>
                    <a:pt x="18" y="38"/>
                    <a:pt x="21" y="42"/>
                    <a:pt x="25" y="45"/>
                  </a:cubicBezTo>
                  <a:cubicBezTo>
                    <a:pt x="28" y="46"/>
                    <a:pt x="35" y="48"/>
                    <a:pt x="46" y="51"/>
                  </a:cubicBezTo>
                  <a:lnTo>
                    <a:pt x="62" y="54"/>
                  </a:lnTo>
                  <a:cubicBezTo>
                    <a:pt x="70" y="56"/>
                    <a:pt x="76" y="59"/>
                    <a:pt x="80" y="62"/>
                  </a:cubicBezTo>
                  <a:cubicBezTo>
                    <a:pt x="87" y="67"/>
                    <a:pt x="91" y="75"/>
                    <a:pt x="91" y="85"/>
                  </a:cubicBezTo>
                  <a:cubicBezTo>
                    <a:pt x="91" y="98"/>
                    <a:pt x="86" y="107"/>
                    <a:pt x="77" y="112"/>
                  </a:cubicBezTo>
                  <a:cubicBezTo>
                    <a:pt x="68" y="117"/>
                    <a:pt x="57" y="120"/>
                    <a:pt x="45" y="120"/>
                  </a:cubicBezTo>
                  <a:cubicBezTo>
                    <a:pt x="31" y="120"/>
                    <a:pt x="20" y="117"/>
                    <a:pt x="12" y="109"/>
                  </a:cubicBezTo>
                  <a:cubicBezTo>
                    <a:pt x="4" y="102"/>
                    <a:pt x="0" y="92"/>
                    <a:pt x="0" y="80"/>
                  </a:cubicBezTo>
                  <a:lnTo>
                    <a:pt x="14" y="80"/>
                  </a:lnTo>
                  <a:close/>
                  <a:moveTo>
                    <a:pt x="45" y="0"/>
                  </a:moveTo>
                  <a:lnTo>
                    <a:pt x="45" y="0"/>
                  </a:lnTo>
                  <a:lnTo>
                    <a:pt x="45"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11" name="Freeform 6">
              <a:extLst>
                <a:ext uri="{FF2B5EF4-FFF2-40B4-BE49-F238E27FC236}">
                  <a16:creationId xmlns:a16="http://schemas.microsoft.com/office/drawing/2014/main" id="{0CA4478D-49BB-4CF2-9C18-FC2C6663D63D}"/>
                </a:ext>
              </a:extLst>
            </p:cNvPr>
            <p:cNvSpPr>
              <a:spLocks noEditPoints="1"/>
            </p:cNvSpPr>
            <p:nvPr/>
          </p:nvSpPr>
          <p:spPr bwMode="auto">
            <a:xfrm>
              <a:off x="2116" y="3433"/>
              <a:ext cx="63" cy="72"/>
            </a:xfrm>
            <a:custGeom>
              <a:avLst/>
              <a:gdLst>
                <a:gd name="T0" fmla="*/ 39 w 78"/>
                <a:gd name="T1" fmla="*/ 77 h 89"/>
                <a:gd name="T2" fmla="*/ 39 w 78"/>
                <a:gd name="T3" fmla="*/ 77 h 89"/>
                <a:gd name="T4" fmla="*/ 58 w 78"/>
                <a:gd name="T5" fmla="*/ 66 h 89"/>
                <a:gd name="T6" fmla="*/ 63 w 78"/>
                <a:gd name="T7" fmla="*/ 43 h 89"/>
                <a:gd name="T8" fmla="*/ 60 w 78"/>
                <a:gd name="T9" fmla="*/ 24 h 89"/>
                <a:gd name="T10" fmla="*/ 39 w 78"/>
                <a:gd name="T11" fmla="*/ 12 h 89"/>
                <a:gd name="T12" fmla="*/ 21 w 78"/>
                <a:gd name="T13" fmla="*/ 22 h 89"/>
                <a:gd name="T14" fmla="*/ 15 w 78"/>
                <a:gd name="T15" fmla="*/ 46 h 89"/>
                <a:gd name="T16" fmla="*/ 21 w 78"/>
                <a:gd name="T17" fmla="*/ 68 h 89"/>
                <a:gd name="T18" fmla="*/ 39 w 78"/>
                <a:gd name="T19" fmla="*/ 77 h 89"/>
                <a:gd name="T20" fmla="*/ 39 w 78"/>
                <a:gd name="T21" fmla="*/ 77 h 89"/>
                <a:gd name="T22" fmla="*/ 40 w 78"/>
                <a:gd name="T23" fmla="*/ 0 h 89"/>
                <a:gd name="T24" fmla="*/ 40 w 78"/>
                <a:gd name="T25" fmla="*/ 0 h 89"/>
                <a:gd name="T26" fmla="*/ 67 w 78"/>
                <a:gd name="T27" fmla="*/ 11 h 89"/>
                <a:gd name="T28" fmla="*/ 78 w 78"/>
                <a:gd name="T29" fmla="*/ 42 h 89"/>
                <a:gd name="T30" fmla="*/ 68 w 78"/>
                <a:gd name="T31" fmla="*/ 76 h 89"/>
                <a:gd name="T32" fmla="*/ 38 w 78"/>
                <a:gd name="T33" fmla="*/ 89 h 89"/>
                <a:gd name="T34" fmla="*/ 10 w 78"/>
                <a:gd name="T35" fmla="*/ 77 h 89"/>
                <a:gd name="T36" fmla="*/ 0 w 78"/>
                <a:gd name="T37" fmla="*/ 46 h 89"/>
                <a:gd name="T38" fmla="*/ 11 w 78"/>
                <a:gd name="T39" fmla="*/ 13 h 89"/>
                <a:gd name="T40" fmla="*/ 40 w 78"/>
                <a:gd name="T41" fmla="*/ 0 h 89"/>
                <a:gd name="T42" fmla="*/ 40 w 78"/>
                <a:gd name="T43" fmla="*/ 0 h 89"/>
                <a:gd name="T44" fmla="*/ 39 w 78"/>
                <a:gd name="T45" fmla="*/ 1 h 89"/>
                <a:gd name="T46" fmla="*/ 39 w 78"/>
                <a:gd name="T47" fmla="*/ 1 h 89"/>
                <a:gd name="T48" fmla="*/ 39 w 78"/>
                <a:gd name="T49" fmla="*/ 1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8" h="89">
                  <a:moveTo>
                    <a:pt x="39" y="77"/>
                  </a:moveTo>
                  <a:lnTo>
                    <a:pt x="39" y="77"/>
                  </a:lnTo>
                  <a:cubicBezTo>
                    <a:pt x="48" y="77"/>
                    <a:pt x="55" y="73"/>
                    <a:pt x="58" y="66"/>
                  </a:cubicBezTo>
                  <a:cubicBezTo>
                    <a:pt x="62" y="59"/>
                    <a:pt x="63" y="51"/>
                    <a:pt x="63" y="43"/>
                  </a:cubicBezTo>
                  <a:cubicBezTo>
                    <a:pt x="63" y="35"/>
                    <a:pt x="62" y="29"/>
                    <a:pt x="60" y="24"/>
                  </a:cubicBezTo>
                  <a:cubicBezTo>
                    <a:pt x="56" y="16"/>
                    <a:pt x="49" y="12"/>
                    <a:pt x="39" y="12"/>
                  </a:cubicBezTo>
                  <a:cubicBezTo>
                    <a:pt x="31" y="12"/>
                    <a:pt x="24" y="16"/>
                    <a:pt x="21" y="22"/>
                  </a:cubicBezTo>
                  <a:cubicBezTo>
                    <a:pt x="17" y="29"/>
                    <a:pt x="15" y="37"/>
                    <a:pt x="15" y="46"/>
                  </a:cubicBezTo>
                  <a:cubicBezTo>
                    <a:pt x="15" y="55"/>
                    <a:pt x="17" y="62"/>
                    <a:pt x="21" y="68"/>
                  </a:cubicBezTo>
                  <a:cubicBezTo>
                    <a:pt x="24" y="74"/>
                    <a:pt x="31" y="77"/>
                    <a:pt x="39" y="77"/>
                  </a:cubicBezTo>
                  <a:lnTo>
                    <a:pt x="39" y="77"/>
                  </a:lnTo>
                  <a:close/>
                  <a:moveTo>
                    <a:pt x="40" y="0"/>
                  </a:moveTo>
                  <a:lnTo>
                    <a:pt x="40" y="0"/>
                  </a:lnTo>
                  <a:cubicBezTo>
                    <a:pt x="50" y="0"/>
                    <a:pt x="59" y="4"/>
                    <a:pt x="67" y="11"/>
                  </a:cubicBezTo>
                  <a:cubicBezTo>
                    <a:pt x="74" y="18"/>
                    <a:pt x="78" y="29"/>
                    <a:pt x="78" y="42"/>
                  </a:cubicBezTo>
                  <a:cubicBezTo>
                    <a:pt x="78" y="56"/>
                    <a:pt x="75" y="67"/>
                    <a:pt x="68" y="76"/>
                  </a:cubicBezTo>
                  <a:cubicBezTo>
                    <a:pt x="62" y="84"/>
                    <a:pt x="51" y="89"/>
                    <a:pt x="38" y="89"/>
                  </a:cubicBezTo>
                  <a:cubicBezTo>
                    <a:pt x="26" y="89"/>
                    <a:pt x="17" y="85"/>
                    <a:pt x="10" y="77"/>
                  </a:cubicBezTo>
                  <a:cubicBezTo>
                    <a:pt x="4" y="70"/>
                    <a:pt x="0" y="59"/>
                    <a:pt x="0" y="46"/>
                  </a:cubicBezTo>
                  <a:cubicBezTo>
                    <a:pt x="0" y="32"/>
                    <a:pt x="4" y="21"/>
                    <a:pt x="11" y="13"/>
                  </a:cubicBezTo>
                  <a:cubicBezTo>
                    <a:pt x="18" y="4"/>
                    <a:pt x="28" y="0"/>
                    <a:pt x="40" y="0"/>
                  </a:cubicBezTo>
                  <a:lnTo>
                    <a:pt x="40" y="0"/>
                  </a:lnTo>
                  <a:close/>
                  <a:moveTo>
                    <a:pt x="39" y="1"/>
                  </a:moveTo>
                  <a:lnTo>
                    <a:pt x="39" y="1"/>
                  </a:lnTo>
                  <a:lnTo>
                    <a:pt x="39" y="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12" name="Freeform 7">
              <a:extLst>
                <a:ext uri="{FF2B5EF4-FFF2-40B4-BE49-F238E27FC236}">
                  <a16:creationId xmlns:a16="http://schemas.microsoft.com/office/drawing/2014/main" id="{4BA3485C-1A81-470D-9CE4-92B287DBC2DE}"/>
                </a:ext>
              </a:extLst>
            </p:cNvPr>
            <p:cNvSpPr>
              <a:spLocks noEditPoints="1"/>
            </p:cNvSpPr>
            <p:nvPr/>
          </p:nvSpPr>
          <p:spPr bwMode="auto">
            <a:xfrm>
              <a:off x="2188" y="3433"/>
              <a:ext cx="59" cy="72"/>
            </a:xfrm>
            <a:custGeom>
              <a:avLst/>
              <a:gdLst>
                <a:gd name="T0" fmla="*/ 38 w 72"/>
                <a:gd name="T1" fmla="*/ 0 h 88"/>
                <a:gd name="T2" fmla="*/ 38 w 72"/>
                <a:gd name="T3" fmla="*/ 0 h 88"/>
                <a:gd name="T4" fmla="*/ 61 w 72"/>
                <a:gd name="T5" fmla="*/ 7 h 88"/>
                <a:gd name="T6" fmla="*/ 72 w 72"/>
                <a:gd name="T7" fmla="*/ 31 h 88"/>
                <a:gd name="T8" fmla="*/ 58 w 72"/>
                <a:gd name="T9" fmla="*/ 31 h 88"/>
                <a:gd name="T10" fmla="*/ 52 w 72"/>
                <a:gd name="T11" fmla="*/ 18 h 88"/>
                <a:gd name="T12" fmla="*/ 38 w 72"/>
                <a:gd name="T13" fmla="*/ 13 h 88"/>
                <a:gd name="T14" fmla="*/ 19 w 72"/>
                <a:gd name="T15" fmla="*/ 26 h 88"/>
                <a:gd name="T16" fmla="*/ 15 w 72"/>
                <a:gd name="T17" fmla="*/ 47 h 88"/>
                <a:gd name="T18" fmla="*/ 21 w 72"/>
                <a:gd name="T19" fmla="*/ 68 h 88"/>
                <a:gd name="T20" fmla="*/ 37 w 72"/>
                <a:gd name="T21" fmla="*/ 76 h 88"/>
                <a:gd name="T22" fmla="*/ 51 w 72"/>
                <a:gd name="T23" fmla="*/ 71 h 88"/>
                <a:gd name="T24" fmla="*/ 58 w 72"/>
                <a:gd name="T25" fmla="*/ 56 h 88"/>
                <a:gd name="T26" fmla="*/ 72 w 72"/>
                <a:gd name="T27" fmla="*/ 56 h 88"/>
                <a:gd name="T28" fmla="*/ 60 w 72"/>
                <a:gd name="T29" fmla="*/ 81 h 88"/>
                <a:gd name="T30" fmla="*/ 36 w 72"/>
                <a:gd name="T31" fmla="*/ 88 h 88"/>
                <a:gd name="T32" fmla="*/ 10 w 72"/>
                <a:gd name="T33" fmla="*/ 76 h 88"/>
                <a:gd name="T34" fmla="*/ 0 w 72"/>
                <a:gd name="T35" fmla="*/ 47 h 88"/>
                <a:gd name="T36" fmla="*/ 11 w 72"/>
                <a:gd name="T37" fmla="*/ 12 h 88"/>
                <a:gd name="T38" fmla="*/ 38 w 72"/>
                <a:gd name="T39" fmla="*/ 0 h 88"/>
                <a:gd name="T40" fmla="*/ 38 w 72"/>
                <a:gd name="T41" fmla="*/ 0 h 88"/>
                <a:gd name="T42" fmla="*/ 36 w 72"/>
                <a:gd name="T43" fmla="*/ 1 h 88"/>
                <a:gd name="T44" fmla="*/ 36 w 72"/>
                <a:gd name="T45" fmla="*/ 1 h 88"/>
                <a:gd name="T46" fmla="*/ 36 w 72"/>
                <a:gd name="T47" fmla="*/ 1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2" h="88">
                  <a:moveTo>
                    <a:pt x="38" y="0"/>
                  </a:moveTo>
                  <a:lnTo>
                    <a:pt x="38" y="0"/>
                  </a:lnTo>
                  <a:cubicBezTo>
                    <a:pt x="47" y="0"/>
                    <a:pt x="55" y="3"/>
                    <a:pt x="61" y="7"/>
                  </a:cubicBezTo>
                  <a:cubicBezTo>
                    <a:pt x="67" y="12"/>
                    <a:pt x="70" y="19"/>
                    <a:pt x="72" y="31"/>
                  </a:cubicBezTo>
                  <a:lnTo>
                    <a:pt x="58" y="31"/>
                  </a:lnTo>
                  <a:cubicBezTo>
                    <a:pt x="57" y="25"/>
                    <a:pt x="55" y="21"/>
                    <a:pt x="52" y="18"/>
                  </a:cubicBezTo>
                  <a:cubicBezTo>
                    <a:pt x="49" y="14"/>
                    <a:pt x="45" y="13"/>
                    <a:pt x="38" y="13"/>
                  </a:cubicBezTo>
                  <a:cubicBezTo>
                    <a:pt x="29" y="13"/>
                    <a:pt x="23" y="17"/>
                    <a:pt x="19" y="26"/>
                  </a:cubicBezTo>
                  <a:cubicBezTo>
                    <a:pt x="16" y="31"/>
                    <a:pt x="15" y="38"/>
                    <a:pt x="15" y="47"/>
                  </a:cubicBezTo>
                  <a:cubicBezTo>
                    <a:pt x="15" y="55"/>
                    <a:pt x="17" y="62"/>
                    <a:pt x="21" y="68"/>
                  </a:cubicBezTo>
                  <a:cubicBezTo>
                    <a:pt x="24" y="73"/>
                    <a:pt x="30" y="76"/>
                    <a:pt x="37" y="76"/>
                  </a:cubicBezTo>
                  <a:cubicBezTo>
                    <a:pt x="43" y="76"/>
                    <a:pt x="48" y="75"/>
                    <a:pt x="51" y="71"/>
                  </a:cubicBezTo>
                  <a:cubicBezTo>
                    <a:pt x="54" y="67"/>
                    <a:pt x="57" y="63"/>
                    <a:pt x="58" y="56"/>
                  </a:cubicBezTo>
                  <a:lnTo>
                    <a:pt x="72" y="56"/>
                  </a:lnTo>
                  <a:cubicBezTo>
                    <a:pt x="70" y="67"/>
                    <a:pt x="66" y="75"/>
                    <a:pt x="60" y="81"/>
                  </a:cubicBezTo>
                  <a:cubicBezTo>
                    <a:pt x="54" y="86"/>
                    <a:pt x="46" y="88"/>
                    <a:pt x="36" y="88"/>
                  </a:cubicBezTo>
                  <a:cubicBezTo>
                    <a:pt x="25" y="88"/>
                    <a:pt x="17" y="84"/>
                    <a:pt x="10" y="76"/>
                  </a:cubicBezTo>
                  <a:cubicBezTo>
                    <a:pt x="4" y="68"/>
                    <a:pt x="0" y="58"/>
                    <a:pt x="0" y="47"/>
                  </a:cubicBezTo>
                  <a:cubicBezTo>
                    <a:pt x="0" y="32"/>
                    <a:pt x="4" y="21"/>
                    <a:pt x="11" y="12"/>
                  </a:cubicBezTo>
                  <a:cubicBezTo>
                    <a:pt x="18" y="4"/>
                    <a:pt x="27" y="0"/>
                    <a:pt x="38" y="0"/>
                  </a:cubicBezTo>
                  <a:lnTo>
                    <a:pt x="38" y="0"/>
                  </a:lnTo>
                  <a:close/>
                  <a:moveTo>
                    <a:pt x="36" y="1"/>
                  </a:moveTo>
                  <a:lnTo>
                    <a:pt x="36" y="1"/>
                  </a:lnTo>
                  <a:lnTo>
                    <a:pt x="36" y="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13" name="Freeform 8">
              <a:extLst>
                <a:ext uri="{FF2B5EF4-FFF2-40B4-BE49-F238E27FC236}">
                  <a16:creationId xmlns:a16="http://schemas.microsoft.com/office/drawing/2014/main" id="{9C98FE0E-950D-4823-92B6-2BAC792644E0}"/>
                </a:ext>
              </a:extLst>
            </p:cNvPr>
            <p:cNvSpPr>
              <a:spLocks noEditPoints="1"/>
            </p:cNvSpPr>
            <p:nvPr/>
          </p:nvSpPr>
          <p:spPr bwMode="auto">
            <a:xfrm>
              <a:off x="2259" y="3410"/>
              <a:ext cx="11" cy="93"/>
            </a:xfrm>
            <a:custGeom>
              <a:avLst/>
              <a:gdLst>
                <a:gd name="T0" fmla="*/ 0 w 14"/>
                <a:gd name="T1" fmla="*/ 31 h 114"/>
                <a:gd name="T2" fmla="*/ 0 w 14"/>
                <a:gd name="T3" fmla="*/ 31 h 114"/>
                <a:gd name="T4" fmla="*/ 14 w 14"/>
                <a:gd name="T5" fmla="*/ 31 h 114"/>
                <a:gd name="T6" fmla="*/ 14 w 14"/>
                <a:gd name="T7" fmla="*/ 114 h 114"/>
                <a:gd name="T8" fmla="*/ 0 w 14"/>
                <a:gd name="T9" fmla="*/ 114 h 114"/>
                <a:gd name="T10" fmla="*/ 0 w 14"/>
                <a:gd name="T11" fmla="*/ 31 h 114"/>
                <a:gd name="T12" fmla="*/ 0 w 14"/>
                <a:gd name="T13" fmla="*/ 0 h 114"/>
                <a:gd name="T14" fmla="*/ 0 w 14"/>
                <a:gd name="T15" fmla="*/ 0 h 114"/>
                <a:gd name="T16" fmla="*/ 14 w 14"/>
                <a:gd name="T17" fmla="*/ 0 h 114"/>
                <a:gd name="T18" fmla="*/ 14 w 14"/>
                <a:gd name="T19" fmla="*/ 16 h 114"/>
                <a:gd name="T20" fmla="*/ 0 w 14"/>
                <a:gd name="T21" fmla="*/ 16 h 114"/>
                <a:gd name="T22" fmla="*/ 0 w 14"/>
                <a:gd name="T2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 h="114">
                  <a:moveTo>
                    <a:pt x="0" y="31"/>
                  </a:moveTo>
                  <a:lnTo>
                    <a:pt x="0" y="31"/>
                  </a:lnTo>
                  <a:lnTo>
                    <a:pt x="14" y="31"/>
                  </a:lnTo>
                  <a:lnTo>
                    <a:pt x="14" y="114"/>
                  </a:lnTo>
                  <a:lnTo>
                    <a:pt x="0" y="114"/>
                  </a:lnTo>
                  <a:lnTo>
                    <a:pt x="0" y="31"/>
                  </a:lnTo>
                  <a:close/>
                  <a:moveTo>
                    <a:pt x="0" y="0"/>
                  </a:moveTo>
                  <a:lnTo>
                    <a:pt x="0" y="0"/>
                  </a:lnTo>
                  <a:lnTo>
                    <a:pt x="14" y="0"/>
                  </a:lnTo>
                  <a:lnTo>
                    <a:pt x="14" y="16"/>
                  </a:lnTo>
                  <a:lnTo>
                    <a:pt x="0" y="16"/>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14" name="Freeform 9">
              <a:extLst>
                <a:ext uri="{FF2B5EF4-FFF2-40B4-BE49-F238E27FC236}">
                  <a16:creationId xmlns:a16="http://schemas.microsoft.com/office/drawing/2014/main" id="{771B5756-7FEA-4027-81D9-BAEF6548F87F}"/>
                </a:ext>
              </a:extLst>
            </p:cNvPr>
            <p:cNvSpPr>
              <a:spLocks noEditPoints="1"/>
            </p:cNvSpPr>
            <p:nvPr/>
          </p:nvSpPr>
          <p:spPr bwMode="auto">
            <a:xfrm>
              <a:off x="2283" y="3433"/>
              <a:ext cx="63" cy="72"/>
            </a:xfrm>
            <a:custGeom>
              <a:avLst/>
              <a:gdLst>
                <a:gd name="T0" fmla="*/ 39 w 77"/>
                <a:gd name="T1" fmla="*/ 77 h 89"/>
                <a:gd name="T2" fmla="*/ 39 w 77"/>
                <a:gd name="T3" fmla="*/ 77 h 89"/>
                <a:gd name="T4" fmla="*/ 58 w 77"/>
                <a:gd name="T5" fmla="*/ 66 h 89"/>
                <a:gd name="T6" fmla="*/ 63 w 77"/>
                <a:gd name="T7" fmla="*/ 43 h 89"/>
                <a:gd name="T8" fmla="*/ 59 w 77"/>
                <a:gd name="T9" fmla="*/ 24 h 89"/>
                <a:gd name="T10" fmla="*/ 39 w 77"/>
                <a:gd name="T11" fmla="*/ 12 h 89"/>
                <a:gd name="T12" fmla="*/ 20 w 77"/>
                <a:gd name="T13" fmla="*/ 22 h 89"/>
                <a:gd name="T14" fmla="*/ 14 w 77"/>
                <a:gd name="T15" fmla="*/ 46 h 89"/>
                <a:gd name="T16" fmla="*/ 20 w 77"/>
                <a:gd name="T17" fmla="*/ 68 h 89"/>
                <a:gd name="T18" fmla="*/ 39 w 77"/>
                <a:gd name="T19" fmla="*/ 77 h 89"/>
                <a:gd name="T20" fmla="*/ 39 w 77"/>
                <a:gd name="T21" fmla="*/ 77 h 89"/>
                <a:gd name="T22" fmla="*/ 39 w 77"/>
                <a:gd name="T23" fmla="*/ 0 h 89"/>
                <a:gd name="T24" fmla="*/ 39 w 77"/>
                <a:gd name="T25" fmla="*/ 0 h 89"/>
                <a:gd name="T26" fmla="*/ 66 w 77"/>
                <a:gd name="T27" fmla="*/ 11 h 89"/>
                <a:gd name="T28" fmla="*/ 77 w 77"/>
                <a:gd name="T29" fmla="*/ 42 h 89"/>
                <a:gd name="T30" fmla="*/ 68 w 77"/>
                <a:gd name="T31" fmla="*/ 76 h 89"/>
                <a:gd name="T32" fmla="*/ 37 w 77"/>
                <a:gd name="T33" fmla="*/ 89 h 89"/>
                <a:gd name="T34" fmla="*/ 10 w 77"/>
                <a:gd name="T35" fmla="*/ 77 h 89"/>
                <a:gd name="T36" fmla="*/ 0 w 77"/>
                <a:gd name="T37" fmla="*/ 46 h 89"/>
                <a:gd name="T38" fmla="*/ 11 w 77"/>
                <a:gd name="T39" fmla="*/ 13 h 89"/>
                <a:gd name="T40" fmla="*/ 39 w 77"/>
                <a:gd name="T41" fmla="*/ 0 h 89"/>
                <a:gd name="T42" fmla="*/ 39 w 77"/>
                <a:gd name="T43" fmla="*/ 0 h 89"/>
                <a:gd name="T44" fmla="*/ 39 w 77"/>
                <a:gd name="T45" fmla="*/ 1 h 89"/>
                <a:gd name="T46" fmla="*/ 39 w 77"/>
                <a:gd name="T47" fmla="*/ 1 h 89"/>
                <a:gd name="T48" fmla="*/ 39 w 77"/>
                <a:gd name="T49" fmla="*/ 1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7" h="89">
                  <a:moveTo>
                    <a:pt x="39" y="77"/>
                  </a:moveTo>
                  <a:lnTo>
                    <a:pt x="39" y="77"/>
                  </a:lnTo>
                  <a:cubicBezTo>
                    <a:pt x="48" y="77"/>
                    <a:pt x="54" y="73"/>
                    <a:pt x="58" y="66"/>
                  </a:cubicBezTo>
                  <a:cubicBezTo>
                    <a:pt x="61" y="59"/>
                    <a:pt x="63" y="51"/>
                    <a:pt x="63" y="43"/>
                  </a:cubicBezTo>
                  <a:cubicBezTo>
                    <a:pt x="63" y="35"/>
                    <a:pt x="62" y="29"/>
                    <a:pt x="59" y="24"/>
                  </a:cubicBezTo>
                  <a:cubicBezTo>
                    <a:pt x="55" y="16"/>
                    <a:pt x="48" y="12"/>
                    <a:pt x="39" y="12"/>
                  </a:cubicBezTo>
                  <a:cubicBezTo>
                    <a:pt x="30" y="12"/>
                    <a:pt x="24" y="16"/>
                    <a:pt x="20" y="22"/>
                  </a:cubicBezTo>
                  <a:cubicBezTo>
                    <a:pt x="16" y="29"/>
                    <a:pt x="14" y="37"/>
                    <a:pt x="14" y="46"/>
                  </a:cubicBezTo>
                  <a:cubicBezTo>
                    <a:pt x="14" y="55"/>
                    <a:pt x="16" y="62"/>
                    <a:pt x="20" y="68"/>
                  </a:cubicBezTo>
                  <a:cubicBezTo>
                    <a:pt x="24" y="74"/>
                    <a:pt x="30" y="77"/>
                    <a:pt x="39" y="77"/>
                  </a:cubicBezTo>
                  <a:lnTo>
                    <a:pt x="39" y="77"/>
                  </a:lnTo>
                  <a:close/>
                  <a:moveTo>
                    <a:pt x="39" y="0"/>
                  </a:moveTo>
                  <a:lnTo>
                    <a:pt x="39" y="0"/>
                  </a:lnTo>
                  <a:cubicBezTo>
                    <a:pt x="50" y="0"/>
                    <a:pt x="59" y="4"/>
                    <a:pt x="66" y="11"/>
                  </a:cubicBezTo>
                  <a:cubicBezTo>
                    <a:pt x="74" y="18"/>
                    <a:pt x="77" y="29"/>
                    <a:pt x="77" y="42"/>
                  </a:cubicBezTo>
                  <a:cubicBezTo>
                    <a:pt x="77" y="56"/>
                    <a:pt x="74" y="67"/>
                    <a:pt x="68" y="76"/>
                  </a:cubicBezTo>
                  <a:cubicBezTo>
                    <a:pt x="61" y="84"/>
                    <a:pt x="51" y="89"/>
                    <a:pt x="37" y="89"/>
                  </a:cubicBezTo>
                  <a:cubicBezTo>
                    <a:pt x="26" y="89"/>
                    <a:pt x="17" y="85"/>
                    <a:pt x="10" y="77"/>
                  </a:cubicBezTo>
                  <a:cubicBezTo>
                    <a:pt x="3" y="70"/>
                    <a:pt x="0" y="59"/>
                    <a:pt x="0" y="46"/>
                  </a:cubicBezTo>
                  <a:cubicBezTo>
                    <a:pt x="0" y="32"/>
                    <a:pt x="3" y="21"/>
                    <a:pt x="11" y="13"/>
                  </a:cubicBezTo>
                  <a:cubicBezTo>
                    <a:pt x="18" y="4"/>
                    <a:pt x="27" y="0"/>
                    <a:pt x="39" y="0"/>
                  </a:cubicBezTo>
                  <a:lnTo>
                    <a:pt x="39" y="0"/>
                  </a:lnTo>
                  <a:close/>
                  <a:moveTo>
                    <a:pt x="39" y="1"/>
                  </a:moveTo>
                  <a:lnTo>
                    <a:pt x="39" y="1"/>
                  </a:lnTo>
                  <a:lnTo>
                    <a:pt x="39" y="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15" name="Freeform 10">
              <a:extLst>
                <a:ext uri="{FF2B5EF4-FFF2-40B4-BE49-F238E27FC236}">
                  <a16:creationId xmlns:a16="http://schemas.microsoft.com/office/drawing/2014/main" id="{A57E00EB-824C-438E-B985-EC77059E7DCD}"/>
                </a:ext>
              </a:extLst>
            </p:cNvPr>
            <p:cNvSpPr>
              <a:spLocks/>
            </p:cNvSpPr>
            <p:nvPr/>
          </p:nvSpPr>
          <p:spPr bwMode="auto">
            <a:xfrm>
              <a:off x="2107" y="2961"/>
              <a:ext cx="162" cy="161"/>
            </a:xfrm>
            <a:custGeom>
              <a:avLst/>
              <a:gdLst>
                <a:gd name="T0" fmla="*/ 163 w 198"/>
                <a:gd name="T1" fmla="*/ 35 h 197"/>
                <a:gd name="T2" fmla="*/ 163 w 198"/>
                <a:gd name="T3" fmla="*/ 35 h 197"/>
                <a:gd name="T4" fmla="*/ 163 w 198"/>
                <a:gd name="T5" fmla="*/ 162 h 197"/>
                <a:gd name="T6" fmla="*/ 36 w 198"/>
                <a:gd name="T7" fmla="*/ 162 h 197"/>
                <a:gd name="T8" fmla="*/ 36 w 198"/>
                <a:gd name="T9" fmla="*/ 35 h 197"/>
                <a:gd name="T10" fmla="*/ 163 w 198"/>
                <a:gd name="T11" fmla="*/ 35 h 197"/>
              </a:gdLst>
              <a:ahLst/>
              <a:cxnLst>
                <a:cxn ang="0">
                  <a:pos x="T0" y="T1"/>
                </a:cxn>
                <a:cxn ang="0">
                  <a:pos x="T2" y="T3"/>
                </a:cxn>
                <a:cxn ang="0">
                  <a:pos x="T4" y="T5"/>
                </a:cxn>
                <a:cxn ang="0">
                  <a:pos x="T6" y="T7"/>
                </a:cxn>
                <a:cxn ang="0">
                  <a:pos x="T8" y="T9"/>
                </a:cxn>
                <a:cxn ang="0">
                  <a:pos x="T10" y="T11"/>
                </a:cxn>
              </a:cxnLst>
              <a:rect l="0" t="0" r="r" b="b"/>
              <a:pathLst>
                <a:path w="198" h="197">
                  <a:moveTo>
                    <a:pt x="163" y="35"/>
                  </a:moveTo>
                  <a:lnTo>
                    <a:pt x="163" y="35"/>
                  </a:lnTo>
                  <a:cubicBezTo>
                    <a:pt x="198" y="70"/>
                    <a:pt x="198" y="127"/>
                    <a:pt x="163" y="162"/>
                  </a:cubicBezTo>
                  <a:cubicBezTo>
                    <a:pt x="128" y="197"/>
                    <a:pt x="71" y="197"/>
                    <a:pt x="36" y="162"/>
                  </a:cubicBezTo>
                  <a:cubicBezTo>
                    <a:pt x="0" y="127"/>
                    <a:pt x="0" y="70"/>
                    <a:pt x="36" y="35"/>
                  </a:cubicBezTo>
                  <a:cubicBezTo>
                    <a:pt x="71" y="0"/>
                    <a:pt x="128" y="0"/>
                    <a:pt x="163" y="35"/>
                  </a:cubicBezTo>
                  <a:close/>
                </a:path>
              </a:pathLst>
            </a:custGeom>
            <a:solidFill>
              <a:srgbClr val="FFFFFF"/>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16" name="Freeform 11">
              <a:extLst>
                <a:ext uri="{FF2B5EF4-FFF2-40B4-BE49-F238E27FC236}">
                  <a16:creationId xmlns:a16="http://schemas.microsoft.com/office/drawing/2014/main" id="{411BBA6E-93CA-43AD-BBA0-B26F62BD895E}"/>
                </a:ext>
              </a:extLst>
            </p:cNvPr>
            <p:cNvSpPr>
              <a:spLocks/>
            </p:cNvSpPr>
            <p:nvPr/>
          </p:nvSpPr>
          <p:spPr bwMode="auto">
            <a:xfrm>
              <a:off x="2107" y="2961"/>
              <a:ext cx="162" cy="161"/>
            </a:xfrm>
            <a:custGeom>
              <a:avLst/>
              <a:gdLst>
                <a:gd name="T0" fmla="*/ 163 w 198"/>
                <a:gd name="T1" fmla="*/ 35 h 197"/>
                <a:gd name="T2" fmla="*/ 163 w 198"/>
                <a:gd name="T3" fmla="*/ 35 h 197"/>
                <a:gd name="T4" fmla="*/ 163 w 198"/>
                <a:gd name="T5" fmla="*/ 162 h 197"/>
                <a:gd name="T6" fmla="*/ 36 w 198"/>
                <a:gd name="T7" fmla="*/ 162 h 197"/>
                <a:gd name="T8" fmla="*/ 36 w 198"/>
                <a:gd name="T9" fmla="*/ 35 h 197"/>
                <a:gd name="T10" fmla="*/ 163 w 198"/>
                <a:gd name="T11" fmla="*/ 35 h 197"/>
              </a:gdLst>
              <a:ahLst/>
              <a:cxnLst>
                <a:cxn ang="0">
                  <a:pos x="T0" y="T1"/>
                </a:cxn>
                <a:cxn ang="0">
                  <a:pos x="T2" y="T3"/>
                </a:cxn>
                <a:cxn ang="0">
                  <a:pos x="T4" y="T5"/>
                </a:cxn>
                <a:cxn ang="0">
                  <a:pos x="T6" y="T7"/>
                </a:cxn>
                <a:cxn ang="0">
                  <a:pos x="T8" y="T9"/>
                </a:cxn>
                <a:cxn ang="0">
                  <a:pos x="T10" y="T11"/>
                </a:cxn>
              </a:cxnLst>
              <a:rect l="0" t="0" r="r" b="b"/>
              <a:pathLst>
                <a:path w="198" h="197">
                  <a:moveTo>
                    <a:pt x="163" y="35"/>
                  </a:moveTo>
                  <a:lnTo>
                    <a:pt x="163" y="35"/>
                  </a:lnTo>
                  <a:cubicBezTo>
                    <a:pt x="198" y="70"/>
                    <a:pt x="198" y="127"/>
                    <a:pt x="163" y="162"/>
                  </a:cubicBezTo>
                  <a:cubicBezTo>
                    <a:pt x="128" y="197"/>
                    <a:pt x="71" y="197"/>
                    <a:pt x="36" y="162"/>
                  </a:cubicBezTo>
                  <a:cubicBezTo>
                    <a:pt x="0" y="127"/>
                    <a:pt x="0" y="70"/>
                    <a:pt x="36" y="35"/>
                  </a:cubicBezTo>
                  <a:cubicBezTo>
                    <a:pt x="71" y="0"/>
                    <a:pt x="128" y="0"/>
                    <a:pt x="163" y="35"/>
                  </a:cubicBezTo>
                  <a:close/>
                </a:path>
              </a:pathLst>
            </a:custGeom>
            <a:noFill/>
            <a:ln w="17463"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a:p>
          </p:txBody>
        </p:sp>
        <p:sp>
          <p:nvSpPr>
            <p:cNvPr id="17" name="Freeform 12">
              <a:extLst>
                <a:ext uri="{FF2B5EF4-FFF2-40B4-BE49-F238E27FC236}">
                  <a16:creationId xmlns:a16="http://schemas.microsoft.com/office/drawing/2014/main" id="{BD83E7E0-B1A0-47BC-938B-FC0FFEB90E5E}"/>
                </a:ext>
              </a:extLst>
            </p:cNvPr>
            <p:cNvSpPr>
              <a:spLocks/>
            </p:cNvSpPr>
            <p:nvPr/>
          </p:nvSpPr>
          <p:spPr bwMode="auto">
            <a:xfrm>
              <a:off x="2194" y="3116"/>
              <a:ext cx="0" cy="109"/>
            </a:xfrm>
            <a:custGeom>
              <a:avLst/>
              <a:gdLst>
                <a:gd name="T0" fmla="*/ 0 h 134"/>
                <a:gd name="T1" fmla="*/ 0 h 134"/>
                <a:gd name="T2" fmla="*/ 134 h 134"/>
              </a:gdLst>
              <a:ahLst/>
              <a:cxnLst>
                <a:cxn ang="0">
                  <a:pos x="0" y="T0"/>
                </a:cxn>
                <a:cxn ang="0">
                  <a:pos x="0" y="T1"/>
                </a:cxn>
                <a:cxn ang="0">
                  <a:pos x="0" y="T2"/>
                </a:cxn>
              </a:cxnLst>
              <a:rect l="0" t="0" r="r" b="b"/>
              <a:pathLst>
                <a:path h="134">
                  <a:moveTo>
                    <a:pt x="0" y="0"/>
                  </a:moveTo>
                  <a:lnTo>
                    <a:pt x="0" y="0"/>
                  </a:lnTo>
                  <a:lnTo>
                    <a:pt x="0" y="134"/>
                  </a:lnTo>
                </a:path>
              </a:pathLst>
            </a:custGeom>
            <a:noFill/>
            <a:ln w="17463" cap="flat">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a:p>
          </p:txBody>
        </p:sp>
        <p:sp>
          <p:nvSpPr>
            <p:cNvPr id="18" name="Freeform 13">
              <a:extLst>
                <a:ext uri="{FF2B5EF4-FFF2-40B4-BE49-F238E27FC236}">
                  <a16:creationId xmlns:a16="http://schemas.microsoft.com/office/drawing/2014/main" id="{53D4FB97-1BB5-4F7B-9A88-D0BD3954FEBC}"/>
                </a:ext>
              </a:extLst>
            </p:cNvPr>
            <p:cNvSpPr>
              <a:spLocks/>
            </p:cNvSpPr>
            <p:nvPr/>
          </p:nvSpPr>
          <p:spPr bwMode="auto">
            <a:xfrm>
              <a:off x="2107" y="3225"/>
              <a:ext cx="81" cy="148"/>
            </a:xfrm>
            <a:custGeom>
              <a:avLst/>
              <a:gdLst>
                <a:gd name="T0" fmla="*/ 100 w 100"/>
                <a:gd name="T1" fmla="*/ 0 h 180"/>
                <a:gd name="T2" fmla="*/ 100 w 100"/>
                <a:gd name="T3" fmla="*/ 0 h 180"/>
                <a:gd name="T4" fmla="*/ 0 w 100"/>
                <a:gd name="T5" fmla="*/ 180 h 180"/>
              </a:gdLst>
              <a:ahLst/>
              <a:cxnLst>
                <a:cxn ang="0">
                  <a:pos x="T0" y="T1"/>
                </a:cxn>
                <a:cxn ang="0">
                  <a:pos x="T2" y="T3"/>
                </a:cxn>
                <a:cxn ang="0">
                  <a:pos x="T4" y="T5"/>
                </a:cxn>
              </a:cxnLst>
              <a:rect l="0" t="0" r="r" b="b"/>
              <a:pathLst>
                <a:path w="100" h="180">
                  <a:moveTo>
                    <a:pt x="100" y="0"/>
                  </a:moveTo>
                  <a:lnTo>
                    <a:pt x="100" y="0"/>
                  </a:lnTo>
                  <a:lnTo>
                    <a:pt x="0" y="180"/>
                  </a:lnTo>
                </a:path>
              </a:pathLst>
            </a:custGeom>
            <a:noFill/>
            <a:ln w="17463"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a:p>
          </p:txBody>
        </p:sp>
        <p:sp>
          <p:nvSpPr>
            <p:cNvPr id="19" name="Freeform 14">
              <a:extLst>
                <a:ext uri="{FF2B5EF4-FFF2-40B4-BE49-F238E27FC236}">
                  <a16:creationId xmlns:a16="http://schemas.microsoft.com/office/drawing/2014/main" id="{8559CB84-092F-42AA-907A-B91B68E3ED10}"/>
                </a:ext>
              </a:extLst>
            </p:cNvPr>
            <p:cNvSpPr>
              <a:spLocks/>
            </p:cNvSpPr>
            <p:nvPr/>
          </p:nvSpPr>
          <p:spPr bwMode="auto">
            <a:xfrm>
              <a:off x="2188" y="3225"/>
              <a:ext cx="82" cy="148"/>
            </a:xfrm>
            <a:custGeom>
              <a:avLst/>
              <a:gdLst>
                <a:gd name="T0" fmla="*/ 0 w 100"/>
                <a:gd name="T1" fmla="*/ 0 h 180"/>
                <a:gd name="T2" fmla="*/ 0 w 100"/>
                <a:gd name="T3" fmla="*/ 0 h 180"/>
                <a:gd name="T4" fmla="*/ 100 w 100"/>
                <a:gd name="T5" fmla="*/ 180 h 180"/>
              </a:gdLst>
              <a:ahLst/>
              <a:cxnLst>
                <a:cxn ang="0">
                  <a:pos x="T0" y="T1"/>
                </a:cxn>
                <a:cxn ang="0">
                  <a:pos x="T2" y="T3"/>
                </a:cxn>
                <a:cxn ang="0">
                  <a:pos x="T4" y="T5"/>
                </a:cxn>
              </a:cxnLst>
              <a:rect l="0" t="0" r="r" b="b"/>
              <a:pathLst>
                <a:path w="100" h="180">
                  <a:moveTo>
                    <a:pt x="0" y="0"/>
                  </a:moveTo>
                  <a:lnTo>
                    <a:pt x="0" y="0"/>
                  </a:lnTo>
                  <a:lnTo>
                    <a:pt x="100" y="180"/>
                  </a:lnTo>
                </a:path>
              </a:pathLst>
            </a:custGeom>
            <a:noFill/>
            <a:ln w="17463"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a:p>
          </p:txBody>
        </p:sp>
        <p:sp>
          <p:nvSpPr>
            <p:cNvPr id="20" name="Freeform 15">
              <a:extLst>
                <a:ext uri="{FF2B5EF4-FFF2-40B4-BE49-F238E27FC236}">
                  <a16:creationId xmlns:a16="http://schemas.microsoft.com/office/drawing/2014/main" id="{0009804F-8586-4D33-A11F-FBDB71562B8A}"/>
                </a:ext>
              </a:extLst>
            </p:cNvPr>
            <p:cNvSpPr>
              <a:spLocks/>
            </p:cNvSpPr>
            <p:nvPr/>
          </p:nvSpPr>
          <p:spPr bwMode="auto">
            <a:xfrm>
              <a:off x="2107" y="3174"/>
              <a:ext cx="163" cy="1"/>
            </a:xfrm>
            <a:custGeom>
              <a:avLst/>
              <a:gdLst>
                <a:gd name="T0" fmla="*/ 200 w 200"/>
                <a:gd name="T1" fmla="*/ 2 h 2"/>
                <a:gd name="T2" fmla="*/ 200 w 200"/>
                <a:gd name="T3" fmla="*/ 2 h 2"/>
                <a:gd name="T4" fmla="*/ 0 w 200"/>
                <a:gd name="T5" fmla="*/ 0 h 2"/>
              </a:gdLst>
              <a:ahLst/>
              <a:cxnLst>
                <a:cxn ang="0">
                  <a:pos x="T0" y="T1"/>
                </a:cxn>
                <a:cxn ang="0">
                  <a:pos x="T2" y="T3"/>
                </a:cxn>
                <a:cxn ang="0">
                  <a:pos x="T4" y="T5"/>
                </a:cxn>
              </a:cxnLst>
              <a:rect l="0" t="0" r="r" b="b"/>
              <a:pathLst>
                <a:path w="200" h="2">
                  <a:moveTo>
                    <a:pt x="200" y="2"/>
                  </a:moveTo>
                  <a:lnTo>
                    <a:pt x="200" y="2"/>
                  </a:lnTo>
                  <a:lnTo>
                    <a:pt x="0" y="0"/>
                  </a:lnTo>
                </a:path>
              </a:pathLst>
            </a:custGeom>
            <a:noFill/>
            <a:ln w="17463"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a:p>
          </p:txBody>
        </p:sp>
        <p:sp>
          <p:nvSpPr>
            <p:cNvPr id="21" name="Freeform 16">
              <a:extLst>
                <a:ext uri="{FF2B5EF4-FFF2-40B4-BE49-F238E27FC236}">
                  <a16:creationId xmlns:a16="http://schemas.microsoft.com/office/drawing/2014/main" id="{08AE419E-0675-4D09-9A3F-132378DA3CFC}"/>
                </a:ext>
              </a:extLst>
            </p:cNvPr>
            <p:cNvSpPr>
              <a:spLocks/>
            </p:cNvSpPr>
            <p:nvPr/>
          </p:nvSpPr>
          <p:spPr bwMode="auto">
            <a:xfrm>
              <a:off x="3162" y="2658"/>
              <a:ext cx="665" cy="359"/>
            </a:xfrm>
            <a:custGeom>
              <a:avLst/>
              <a:gdLst>
                <a:gd name="T0" fmla="*/ 668 w 812"/>
                <a:gd name="T1" fmla="*/ 77 h 438"/>
                <a:gd name="T2" fmla="*/ 668 w 812"/>
                <a:gd name="T3" fmla="*/ 77 h 438"/>
                <a:gd name="T4" fmla="*/ 668 w 812"/>
                <a:gd name="T5" fmla="*/ 360 h 438"/>
                <a:gd name="T6" fmla="*/ 145 w 812"/>
                <a:gd name="T7" fmla="*/ 360 h 438"/>
                <a:gd name="T8" fmla="*/ 145 w 812"/>
                <a:gd name="T9" fmla="*/ 77 h 438"/>
                <a:gd name="T10" fmla="*/ 668 w 812"/>
                <a:gd name="T11" fmla="*/ 77 h 438"/>
              </a:gdLst>
              <a:ahLst/>
              <a:cxnLst>
                <a:cxn ang="0">
                  <a:pos x="T0" y="T1"/>
                </a:cxn>
                <a:cxn ang="0">
                  <a:pos x="T2" y="T3"/>
                </a:cxn>
                <a:cxn ang="0">
                  <a:pos x="T4" y="T5"/>
                </a:cxn>
                <a:cxn ang="0">
                  <a:pos x="T6" y="T7"/>
                </a:cxn>
                <a:cxn ang="0">
                  <a:pos x="T8" y="T9"/>
                </a:cxn>
                <a:cxn ang="0">
                  <a:pos x="T10" y="T11"/>
                </a:cxn>
              </a:cxnLst>
              <a:rect l="0" t="0" r="r" b="b"/>
              <a:pathLst>
                <a:path w="812" h="438">
                  <a:moveTo>
                    <a:pt x="668" y="77"/>
                  </a:moveTo>
                  <a:lnTo>
                    <a:pt x="668" y="77"/>
                  </a:lnTo>
                  <a:cubicBezTo>
                    <a:pt x="812" y="155"/>
                    <a:pt x="812" y="282"/>
                    <a:pt x="668" y="360"/>
                  </a:cubicBezTo>
                  <a:cubicBezTo>
                    <a:pt x="523" y="438"/>
                    <a:pt x="289" y="438"/>
                    <a:pt x="145" y="360"/>
                  </a:cubicBezTo>
                  <a:cubicBezTo>
                    <a:pt x="0" y="282"/>
                    <a:pt x="0" y="155"/>
                    <a:pt x="145" y="77"/>
                  </a:cubicBezTo>
                  <a:cubicBezTo>
                    <a:pt x="289" y="0"/>
                    <a:pt x="523" y="0"/>
                    <a:pt x="668" y="77"/>
                  </a:cubicBezTo>
                  <a:close/>
                </a:path>
              </a:pathLst>
            </a:custGeom>
            <a:solidFill>
              <a:srgbClr val="FFFFFF"/>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22" name="Freeform 17">
              <a:extLst>
                <a:ext uri="{FF2B5EF4-FFF2-40B4-BE49-F238E27FC236}">
                  <a16:creationId xmlns:a16="http://schemas.microsoft.com/office/drawing/2014/main" id="{9ACDC7F1-F1B0-4E55-BAFE-34B8EBAD6931}"/>
                </a:ext>
              </a:extLst>
            </p:cNvPr>
            <p:cNvSpPr>
              <a:spLocks/>
            </p:cNvSpPr>
            <p:nvPr/>
          </p:nvSpPr>
          <p:spPr bwMode="auto">
            <a:xfrm>
              <a:off x="3162" y="2658"/>
              <a:ext cx="665" cy="359"/>
            </a:xfrm>
            <a:custGeom>
              <a:avLst/>
              <a:gdLst>
                <a:gd name="T0" fmla="*/ 668 w 812"/>
                <a:gd name="T1" fmla="*/ 77 h 438"/>
                <a:gd name="T2" fmla="*/ 668 w 812"/>
                <a:gd name="T3" fmla="*/ 77 h 438"/>
                <a:gd name="T4" fmla="*/ 668 w 812"/>
                <a:gd name="T5" fmla="*/ 360 h 438"/>
                <a:gd name="T6" fmla="*/ 145 w 812"/>
                <a:gd name="T7" fmla="*/ 360 h 438"/>
                <a:gd name="T8" fmla="*/ 145 w 812"/>
                <a:gd name="T9" fmla="*/ 77 h 438"/>
                <a:gd name="T10" fmla="*/ 668 w 812"/>
                <a:gd name="T11" fmla="*/ 77 h 438"/>
              </a:gdLst>
              <a:ahLst/>
              <a:cxnLst>
                <a:cxn ang="0">
                  <a:pos x="T0" y="T1"/>
                </a:cxn>
                <a:cxn ang="0">
                  <a:pos x="T2" y="T3"/>
                </a:cxn>
                <a:cxn ang="0">
                  <a:pos x="T4" y="T5"/>
                </a:cxn>
                <a:cxn ang="0">
                  <a:pos x="T6" y="T7"/>
                </a:cxn>
                <a:cxn ang="0">
                  <a:pos x="T8" y="T9"/>
                </a:cxn>
                <a:cxn ang="0">
                  <a:pos x="T10" y="T11"/>
                </a:cxn>
              </a:cxnLst>
              <a:rect l="0" t="0" r="r" b="b"/>
              <a:pathLst>
                <a:path w="812" h="438">
                  <a:moveTo>
                    <a:pt x="668" y="77"/>
                  </a:moveTo>
                  <a:lnTo>
                    <a:pt x="668" y="77"/>
                  </a:lnTo>
                  <a:cubicBezTo>
                    <a:pt x="812" y="155"/>
                    <a:pt x="812" y="282"/>
                    <a:pt x="668" y="360"/>
                  </a:cubicBezTo>
                  <a:cubicBezTo>
                    <a:pt x="523" y="438"/>
                    <a:pt x="289" y="438"/>
                    <a:pt x="145" y="360"/>
                  </a:cubicBezTo>
                  <a:cubicBezTo>
                    <a:pt x="0" y="282"/>
                    <a:pt x="0" y="155"/>
                    <a:pt x="145" y="77"/>
                  </a:cubicBezTo>
                  <a:cubicBezTo>
                    <a:pt x="289" y="0"/>
                    <a:pt x="523" y="0"/>
                    <a:pt x="668" y="77"/>
                  </a:cubicBezTo>
                  <a:close/>
                </a:path>
              </a:pathLst>
            </a:custGeom>
            <a:noFill/>
            <a:ln w="17463"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dirty="0"/>
            </a:p>
          </p:txBody>
        </p:sp>
        <p:sp>
          <p:nvSpPr>
            <p:cNvPr id="23" name="Freeform 18">
              <a:extLst>
                <a:ext uri="{FF2B5EF4-FFF2-40B4-BE49-F238E27FC236}">
                  <a16:creationId xmlns:a16="http://schemas.microsoft.com/office/drawing/2014/main" id="{54094678-E5BE-460D-8A06-4040BC90D22C}"/>
                </a:ext>
              </a:extLst>
            </p:cNvPr>
            <p:cNvSpPr>
              <a:spLocks noEditPoints="1"/>
            </p:cNvSpPr>
            <p:nvPr/>
          </p:nvSpPr>
          <p:spPr bwMode="auto">
            <a:xfrm>
              <a:off x="3053" y="3086"/>
              <a:ext cx="75" cy="93"/>
            </a:xfrm>
            <a:custGeom>
              <a:avLst/>
              <a:gdLst>
                <a:gd name="T0" fmla="*/ 0 w 92"/>
                <a:gd name="T1" fmla="*/ 0 h 113"/>
                <a:gd name="T2" fmla="*/ 0 w 92"/>
                <a:gd name="T3" fmla="*/ 0 h 113"/>
                <a:gd name="T4" fmla="*/ 0 w 92"/>
                <a:gd name="T5" fmla="*/ 113 h 113"/>
                <a:gd name="T6" fmla="*/ 15 w 92"/>
                <a:gd name="T7" fmla="*/ 113 h 113"/>
                <a:gd name="T8" fmla="*/ 15 w 92"/>
                <a:gd name="T9" fmla="*/ 65 h 113"/>
                <a:gd name="T10" fmla="*/ 52 w 92"/>
                <a:gd name="T11" fmla="*/ 65 h 113"/>
                <a:gd name="T12" fmla="*/ 61 w 92"/>
                <a:gd name="T13" fmla="*/ 66 h 113"/>
                <a:gd name="T14" fmla="*/ 66 w 92"/>
                <a:gd name="T15" fmla="*/ 71 h 113"/>
                <a:gd name="T16" fmla="*/ 69 w 92"/>
                <a:gd name="T17" fmla="*/ 77 h 113"/>
                <a:gd name="T18" fmla="*/ 71 w 92"/>
                <a:gd name="T19" fmla="*/ 85 h 113"/>
                <a:gd name="T20" fmla="*/ 72 w 92"/>
                <a:gd name="T21" fmla="*/ 94 h 113"/>
                <a:gd name="T22" fmla="*/ 72 w 92"/>
                <a:gd name="T23" fmla="*/ 102 h 113"/>
                <a:gd name="T24" fmla="*/ 73 w 92"/>
                <a:gd name="T25" fmla="*/ 108 h 113"/>
                <a:gd name="T26" fmla="*/ 75 w 92"/>
                <a:gd name="T27" fmla="*/ 113 h 113"/>
                <a:gd name="T28" fmla="*/ 92 w 92"/>
                <a:gd name="T29" fmla="*/ 113 h 113"/>
                <a:gd name="T30" fmla="*/ 88 w 92"/>
                <a:gd name="T31" fmla="*/ 107 h 113"/>
                <a:gd name="T32" fmla="*/ 86 w 92"/>
                <a:gd name="T33" fmla="*/ 99 h 113"/>
                <a:gd name="T34" fmla="*/ 86 w 92"/>
                <a:gd name="T35" fmla="*/ 90 h 113"/>
                <a:gd name="T36" fmla="*/ 85 w 92"/>
                <a:gd name="T37" fmla="*/ 82 h 113"/>
                <a:gd name="T38" fmla="*/ 84 w 92"/>
                <a:gd name="T39" fmla="*/ 74 h 113"/>
                <a:gd name="T40" fmla="*/ 81 w 92"/>
                <a:gd name="T41" fmla="*/ 67 h 113"/>
                <a:gd name="T42" fmla="*/ 76 w 92"/>
                <a:gd name="T43" fmla="*/ 62 h 113"/>
                <a:gd name="T44" fmla="*/ 68 w 92"/>
                <a:gd name="T45" fmla="*/ 59 h 113"/>
                <a:gd name="T46" fmla="*/ 68 w 92"/>
                <a:gd name="T47" fmla="*/ 58 h 113"/>
                <a:gd name="T48" fmla="*/ 83 w 92"/>
                <a:gd name="T49" fmla="*/ 48 h 113"/>
                <a:gd name="T50" fmla="*/ 88 w 92"/>
                <a:gd name="T51" fmla="*/ 29 h 113"/>
                <a:gd name="T52" fmla="*/ 79 w 92"/>
                <a:gd name="T53" fmla="*/ 8 h 113"/>
                <a:gd name="T54" fmla="*/ 53 w 92"/>
                <a:gd name="T55" fmla="*/ 0 h 113"/>
                <a:gd name="T56" fmla="*/ 0 w 92"/>
                <a:gd name="T57" fmla="*/ 0 h 113"/>
                <a:gd name="T58" fmla="*/ 46 w 92"/>
                <a:gd name="T59" fmla="*/ 52 h 113"/>
                <a:gd name="T60" fmla="*/ 46 w 92"/>
                <a:gd name="T61" fmla="*/ 52 h 113"/>
                <a:gd name="T62" fmla="*/ 15 w 92"/>
                <a:gd name="T63" fmla="*/ 52 h 113"/>
                <a:gd name="T64" fmla="*/ 15 w 92"/>
                <a:gd name="T65" fmla="*/ 12 h 113"/>
                <a:gd name="T66" fmla="*/ 52 w 92"/>
                <a:gd name="T67" fmla="*/ 12 h 113"/>
                <a:gd name="T68" fmla="*/ 68 w 92"/>
                <a:gd name="T69" fmla="*/ 18 h 113"/>
                <a:gd name="T70" fmla="*/ 73 w 92"/>
                <a:gd name="T71" fmla="*/ 32 h 113"/>
                <a:gd name="T72" fmla="*/ 70 w 92"/>
                <a:gd name="T73" fmla="*/ 42 h 113"/>
                <a:gd name="T74" fmla="*/ 65 w 92"/>
                <a:gd name="T75" fmla="*/ 48 h 113"/>
                <a:gd name="T76" fmla="*/ 56 w 92"/>
                <a:gd name="T77" fmla="*/ 51 h 113"/>
                <a:gd name="T78" fmla="*/ 46 w 92"/>
                <a:gd name="T79" fmla="*/ 52 h 113"/>
                <a:gd name="T80" fmla="*/ 46 w 92"/>
                <a:gd name="T81" fmla="*/ 52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2" h="113">
                  <a:moveTo>
                    <a:pt x="0" y="0"/>
                  </a:moveTo>
                  <a:lnTo>
                    <a:pt x="0" y="0"/>
                  </a:lnTo>
                  <a:lnTo>
                    <a:pt x="0" y="113"/>
                  </a:lnTo>
                  <a:lnTo>
                    <a:pt x="15" y="113"/>
                  </a:lnTo>
                  <a:lnTo>
                    <a:pt x="15" y="65"/>
                  </a:lnTo>
                  <a:lnTo>
                    <a:pt x="52" y="65"/>
                  </a:lnTo>
                  <a:cubicBezTo>
                    <a:pt x="56" y="65"/>
                    <a:pt x="58" y="65"/>
                    <a:pt x="61" y="66"/>
                  </a:cubicBezTo>
                  <a:cubicBezTo>
                    <a:pt x="63" y="68"/>
                    <a:pt x="65" y="69"/>
                    <a:pt x="66" y="71"/>
                  </a:cubicBezTo>
                  <a:cubicBezTo>
                    <a:pt x="67" y="73"/>
                    <a:pt x="68" y="75"/>
                    <a:pt x="69" y="77"/>
                  </a:cubicBezTo>
                  <a:cubicBezTo>
                    <a:pt x="70" y="80"/>
                    <a:pt x="70" y="83"/>
                    <a:pt x="71" y="85"/>
                  </a:cubicBezTo>
                  <a:cubicBezTo>
                    <a:pt x="71" y="88"/>
                    <a:pt x="72" y="91"/>
                    <a:pt x="72" y="94"/>
                  </a:cubicBezTo>
                  <a:cubicBezTo>
                    <a:pt x="72" y="97"/>
                    <a:pt x="72" y="99"/>
                    <a:pt x="72" y="102"/>
                  </a:cubicBezTo>
                  <a:cubicBezTo>
                    <a:pt x="72" y="104"/>
                    <a:pt x="72" y="106"/>
                    <a:pt x="73" y="108"/>
                  </a:cubicBezTo>
                  <a:cubicBezTo>
                    <a:pt x="73" y="111"/>
                    <a:pt x="74" y="112"/>
                    <a:pt x="75" y="113"/>
                  </a:cubicBezTo>
                  <a:lnTo>
                    <a:pt x="92" y="113"/>
                  </a:lnTo>
                  <a:cubicBezTo>
                    <a:pt x="90" y="111"/>
                    <a:pt x="89" y="109"/>
                    <a:pt x="88" y="107"/>
                  </a:cubicBezTo>
                  <a:cubicBezTo>
                    <a:pt x="87" y="104"/>
                    <a:pt x="87" y="102"/>
                    <a:pt x="86" y="99"/>
                  </a:cubicBezTo>
                  <a:cubicBezTo>
                    <a:pt x="86" y="96"/>
                    <a:pt x="86" y="93"/>
                    <a:pt x="86" y="90"/>
                  </a:cubicBezTo>
                  <a:cubicBezTo>
                    <a:pt x="85" y="88"/>
                    <a:pt x="85" y="85"/>
                    <a:pt x="85" y="82"/>
                  </a:cubicBezTo>
                  <a:cubicBezTo>
                    <a:pt x="85" y="79"/>
                    <a:pt x="84" y="77"/>
                    <a:pt x="84" y="74"/>
                  </a:cubicBezTo>
                  <a:cubicBezTo>
                    <a:pt x="83" y="71"/>
                    <a:pt x="82" y="69"/>
                    <a:pt x="81" y="67"/>
                  </a:cubicBezTo>
                  <a:cubicBezTo>
                    <a:pt x="80" y="65"/>
                    <a:pt x="78" y="63"/>
                    <a:pt x="76" y="62"/>
                  </a:cubicBezTo>
                  <a:cubicBezTo>
                    <a:pt x="74" y="60"/>
                    <a:pt x="71" y="59"/>
                    <a:pt x="68" y="59"/>
                  </a:cubicBezTo>
                  <a:lnTo>
                    <a:pt x="68" y="58"/>
                  </a:lnTo>
                  <a:cubicBezTo>
                    <a:pt x="75" y="56"/>
                    <a:pt x="80" y="53"/>
                    <a:pt x="83" y="48"/>
                  </a:cubicBezTo>
                  <a:cubicBezTo>
                    <a:pt x="86" y="42"/>
                    <a:pt x="88" y="36"/>
                    <a:pt x="88" y="29"/>
                  </a:cubicBezTo>
                  <a:cubicBezTo>
                    <a:pt x="88" y="20"/>
                    <a:pt x="85" y="13"/>
                    <a:pt x="79" y="8"/>
                  </a:cubicBezTo>
                  <a:cubicBezTo>
                    <a:pt x="73" y="2"/>
                    <a:pt x="64" y="0"/>
                    <a:pt x="53" y="0"/>
                  </a:cubicBezTo>
                  <a:lnTo>
                    <a:pt x="0" y="0"/>
                  </a:lnTo>
                  <a:close/>
                  <a:moveTo>
                    <a:pt x="46" y="52"/>
                  </a:moveTo>
                  <a:lnTo>
                    <a:pt x="46" y="52"/>
                  </a:lnTo>
                  <a:lnTo>
                    <a:pt x="15" y="52"/>
                  </a:lnTo>
                  <a:lnTo>
                    <a:pt x="15" y="12"/>
                  </a:lnTo>
                  <a:lnTo>
                    <a:pt x="52" y="12"/>
                  </a:lnTo>
                  <a:cubicBezTo>
                    <a:pt x="60" y="12"/>
                    <a:pt x="65" y="14"/>
                    <a:pt x="68" y="18"/>
                  </a:cubicBezTo>
                  <a:cubicBezTo>
                    <a:pt x="71" y="21"/>
                    <a:pt x="73" y="26"/>
                    <a:pt x="73" y="32"/>
                  </a:cubicBezTo>
                  <a:cubicBezTo>
                    <a:pt x="73" y="36"/>
                    <a:pt x="72" y="39"/>
                    <a:pt x="70" y="42"/>
                  </a:cubicBezTo>
                  <a:cubicBezTo>
                    <a:pt x="69" y="45"/>
                    <a:pt x="67" y="47"/>
                    <a:pt x="65" y="48"/>
                  </a:cubicBezTo>
                  <a:cubicBezTo>
                    <a:pt x="62" y="50"/>
                    <a:pt x="60" y="51"/>
                    <a:pt x="56" y="51"/>
                  </a:cubicBezTo>
                  <a:cubicBezTo>
                    <a:pt x="53" y="52"/>
                    <a:pt x="50" y="52"/>
                    <a:pt x="46" y="52"/>
                  </a:cubicBezTo>
                  <a:lnTo>
                    <a:pt x="46" y="5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24" name="Freeform 19">
              <a:extLst>
                <a:ext uri="{FF2B5EF4-FFF2-40B4-BE49-F238E27FC236}">
                  <a16:creationId xmlns:a16="http://schemas.microsoft.com/office/drawing/2014/main" id="{0412B110-0028-47F6-81D9-862FAE27FC47}"/>
                </a:ext>
              </a:extLst>
            </p:cNvPr>
            <p:cNvSpPr>
              <a:spLocks noEditPoints="1"/>
            </p:cNvSpPr>
            <p:nvPr/>
          </p:nvSpPr>
          <p:spPr bwMode="auto">
            <a:xfrm>
              <a:off x="3137" y="3110"/>
              <a:ext cx="62" cy="70"/>
            </a:xfrm>
            <a:custGeom>
              <a:avLst/>
              <a:gdLst>
                <a:gd name="T0" fmla="*/ 61 w 76"/>
                <a:gd name="T1" fmla="*/ 35 h 86"/>
                <a:gd name="T2" fmla="*/ 61 w 76"/>
                <a:gd name="T3" fmla="*/ 35 h 86"/>
                <a:gd name="T4" fmla="*/ 14 w 76"/>
                <a:gd name="T5" fmla="*/ 35 h 86"/>
                <a:gd name="T6" fmla="*/ 16 w 76"/>
                <a:gd name="T7" fmla="*/ 26 h 86"/>
                <a:gd name="T8" fmla="*/ 21 w 76"/>
                <a:gd name="T9" fmla="*/ 19 h 86"/>
                <a:gd name="T10" fmla="*/ 28 w 76"/>
                <a:gd name="T11" fmla="*/ 14 h 86"/>
                <a:gd name="T12" fmla="*/ 38 w 76"/>
                <a:gd name="T13" fmla="*/ 12 h 86"/>
                <a:gd name="T14" fmla="*/ 47 w 76"/>
                <a:gd name="T15" fmla="*/ 14 h 86"/>
                <a:gd name="T16" fmla="*/ 54 w 76"/>
                <a:gd name="T17" fmla="*/ 19 h 86"/>
                <a:gd name="T18" fmla="*/ 59 w 76"/>
                <a:gd name="T19" fmla="*/ 26 h 86"/>
                <a:gd name="T20" fmla="*/ 61 w 76"/>
                <a:gd name="T21" fmla="*/ 35 h 86"/>
                <a:gd name="T22" fmla="*/ 61 w 76"/>
                <a:gd name="T23" fmla="*/ 35 h 86"/>
                <a:gd name="T24" fmla="*/ 74 w 76"/>
                <a:gd name="T25" fmla="*/ 58 h 86"/>
                <a:gd name="T26" fmla="*/ 74 w 76"/>
                <a:gd name="T27" fmla="*/ 58 h 86"/>
                <a:gd name="T28" fmla="*/ 61 w 76"/>
                <a:gd name="T29" fmla="*/ 58 h 86"/>
                <a:gd name="T30" fmla="*/ 54 w 76"/>
                <a:gd name="T31" fmla="*/ 70 h 86"/>
                <a:gd name="T32" fmla="*/ 40 w 76"/>
                <a:gd name="T33" fmla="*/ 74 h 86"/>
                <a:gd name="T34" fmla="*/ 28 w 76"/>
                <a:gd name="T35" fmla="*/ 72 h 86"/>
                <a:gd name="T36" fmla="*/ 20 w 76"/>
                <a:gd name="T37" fmla="*/ 66 h 86"/>
                <a:gd name="T38" fmla="*/ 15 w 76"/>
                <a:gd name="T39" fmla="*/ 57 h 86"/>
                <a:gd name="T40" fmla="*/ 14 w 76"/>
                <a:gd name="T41" fmla="*/ 47 h 86"/>
                <a:gd name="T42" fmla="*/ 76 w 76"/>
                <a:gd name="T43" fmla="*/ 47 h 86"/>
                <a:gd name="T44" fmla="*/ 74 w 76"/>
                <a:gd name="T45" fmla="*/ 31 h 86"/>
                <a:gd name="T46" fmla="*/ 68 w 76"/>
                <a:gd name="T47" fmla="*/ 16 h 86"/>
                <a:gd name="T48" fmla="*/ 57 w 76"/>
                <a:gd name="T49" fmla="*/ 5 h 86"/>
                <a:gd name="T50" fmla="*/ 38 w 76"/>
                <a:gd name="T51" fmla="*/ 0 h 86"/>
                <a:gd name="T52" fmla="*/ 23 w 76"/>
                <a:gd name="T53" fmla="*/ 3 h 86"/>
                <a:gd name="T54" fmla="*/ 11 w 76"/>
                <a:gd name="T55" fmla="*/ 12 h 86"/>
                <a:gd name="T56" fmla="*/ 3 w 76"/>
                <a:gd name="T57" fmla="*/ 26 h 86"/>
                <a:gd name="T58" fmla="*/ 0 w 76"/>
                <a:gd name="T59" fmla="*/ 43 h 86"/>
                <a:gd name="T60" fmla="*/ 3 w 76"/>
                <a:gd name="T61" fmla="*/ 60 h 86"/>
                <a:gd name="T62" fmla="*/ 10 w 76"/>
                <a:gd name="T63" fmla="*/ 74 h 86"/>
                <a:gd name="T64" fmla="*/ 22 w 76"/>
                <a:gd name="T65" fmla="*/ 83 h 86"/>
                <a:gd name="T66" fmla="*/ 39 w 76"/>
                <a:gd name="T67" fmla="*/ 86 h 86"/>
                <a:gd name="T68" fmla="*/ 62 w 76"/>
                <a:gd name="T69" fmla="*/ 79 h 86"/>
                <a:gd name="T70" fmla="*/ 74 w 76"/>
                <a:gd name="T71" fmla="*/ 58 h 86"/>
                <a:gd name="T72" fmla="*/ 74 w 76"/>
                <a:gd name="T73" fmla="*/ 58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6">
                  <a:moveTo>
                    <a:pt x="61" y="35"/>
                  </a:moveTo>
                  <a:lnTo>
                    <a:pt x="61" y="35"/>
                  </a:lnTo>
                  <a:lnTo>
                    <a:pt x="14" y="35"/>
                  </a:lnTo>
                  <a:cubicBezTo>
                    <a:pt x="14" y="32"/>
                    <a:pt x="15" y="29"/>
                    <a:pt x="16" y="26"/>
                  </a:cubicBezTo>
                  <a:cubicBezTo>
                    <a:pt x="17" y="23"/>
                    <a:pt x="19" y="21"/>
                    <a:pt x="21" y="19"/>
                  </a:cubicBezTo>
                  <a:cubicBezTo>
                    <a:pt x="23" y="17"/>
                    <a:pt x="25" y="15"/>
                    <a:pt x="28" y="14"/>
                  </a:cubicBezTo>
                  <a:cubicBezTo>
                    <a:pt x="31" y="13"/>
                    <a:pt x="34" y="12"/>
                    <a:pt x="38" y="12"/>
                  </a:cubicBezTo>
                  <a:cubicBezTo>
                    <a:pt x="41" y="12"/>
                    <a:pt x="44" y="13"/>
                    <a:pt x="47" y="14"/>
                  </a:cubicBezTo>
                  <a:cubicBezTo>
                    <a:pt x="50" y="15"/>
                    <a:pt x="52" y="17"/>
                    <a:pt x="54" y="19"/>
                  </a:cubicBezTo>
                  <a:cubicBezTo>
                    <a:pt x="56" y="21"/>
                    <a:pt x="58" y="23"/>
                    <a:pt x="59" y="26"/>
                  </a:cubicBezTo>
                  <a:cubicBezTo>
                    <a:pt x="60" y="29"/>
                    <a:pt x="61" y="32"/>
                    <a:pt x="61" y="35"/>
                  </a:cubicBezTo>
                  <a:lnTo>
                    <a:pt x="61" y="35"/>
                  </a:lnTo>
                  <a:close/>
                  <a:moveTo>
                    <a:pt x="74" y="58"/>
                  </a:moveTo>
                  <a:lnTo>
                    <a:pt x="74" y="58"/>
                  </a:lnTo>
                  <a:lnTo>
                    <a:pt x="61" y="58"/>
                  </a:lnTo>
                  <a:cubicBezTo>
                    <a:pt x="60" y="64"/>
                    <a:pt x="57" y="68"/>
                    <a:pt x="54" y="70"/>
                  </a:cubicBezTo>
                  <a:cubicBezTo>
                    <a:pt x="50" y="73"/>
                    <a:pt x="45" y="74"/>
                    <a:pt x="40" y="74"/>
                  </a:cubicBezTo>
                  <a:cubicBezTo>
                    <a:pt x="35" y="74"/>
                    <a:pt x="31" y="74"/>
                    <a:pt x="28" y="72"/>
                  </a:cubicBezTo>
                  <a:cubicBezTo>
                    <a:pt x="25" y="71"/>
                    <a:pt x="22" y="69"/>
                    <a:pt x="20" y="66"/>
                  </a:cubicBezTo>
                  <a:cubicBezTo>
                    <a:pt x="18" y="64"/>
                    <a:pt x="16" y="61"/>
                    <a:pt x="15" y="57"/>
                  </a:cubicBezTo>
                  <a:cubicBezTo>
                    <a:pt x="14" y="54"/>
                    <a:pt x="14" y="51"/>
                    <a:pt x="14" y="47"/>
                  </a:cubicBezTo>
                  <a:lnTo>
                    <a:pt x="76" y="47"/>
                  </a:lnTo>
                  <a:cubicBezTo>
                    <a:pt x="76" y="42"/>
                    <a:pt x="75" y="37"/>
                    <a:pt x="74" y="31"/>
                  </a:cubicBezTo>
                  <a:cubicBezTo>
                    <a:pt x="73" y="26"/>
                    <a:pt x="71" y="21"/>
                    <a:pt x="68" y="16"/>
                  </a:cubicBezTo>
                  <a:cubicBezTo>
                    <a:pt x="65" y="12"/>
                    <a:pt x="61" y="8"/>
                    <a:pt x="57" y="5"/>
                  </a:cubicBezTo>
                  <a:cubicBezTo>
                    <a:pt x="52" y="2"/>
                    <a:pt x="46" y="0"/>
                    <a:pt x="38" y="0"/>
                  </a:cubicBezTo>
                  <a:cubicBezTo>
                    <a:pt x="33" y="0"/>
                    <a:pt x="28" y="1"/>
                    <a:pt x="23" y="3"/>
                  </a:cubicBezTo>
                  <a:cubicBezTo>
                    <a:pt x="18" y="5"/>
                    <a:pt x="14" y="8"/>
                    <a:pt x="11" y="12"/>
                  </a:cubicBezTo>
                  <a:cubicBezTo>
                    <a:pt x="7" y="16"/>
                    <a:pt x="4" y="21"/>
                    <a:pt x="3" y="26"/>
                  </a:cubicBezTo>
                  <a:cubicBezTo>
                    <a:pt x="1" y="31"/>
                    <a:pt x="0" y="37"/>
                    <a:pt x="0" y="43"/>
                  </a:cubicBezTo>
                  <a:cubicBezTo>
                    <a:pt x="0" y="49"/>
                    <a:pt x="1" y="55"/>
                    <a:pt x="3" y="60"/>
                  </a:cubicBezTo>
                  <a:cubicBezTo>
                    <a:pt x="4" y="66"/>
                    <a:pt x="7" y="70"/>
                    <a:pt x="10" y="74"/>
                  </a:cubicBezTo>
                  <a:cubicBezTo>
                    <a:pt x="13" y="78"/>
                    <a:pt x="17" y="81"/>
                    <a:pt x="22" y="83"/>
                  </a:cubicBezTo>
                  <a:cubicBezTo>
                    <a:pt x="27" y="85"/>
                    <a:pt x="33" y="86"/>
                    <a:pt x="39" y="86"/>
                  </a:cubicBezTo>
                  <a:cubicBezTo>
                    <a:pt x="48" y="86"/>
                    <a:pt x="56" y="84"/>
                    <a:pt x="62" y="79"/>
                  </a:cubicBezTo>
                  <a:cubicBezTo>
                    <a:pt x="69" y="74"/>
                    <a:pt x="72" y="67"/>
                    <a:pt x="74" y="58"/>
                  </a:cubicBezTo>
                  <a:lnTo>
                    <a:pt x="74" y="58"/>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25" name="Freeform 20">
              <a:extLst>
                <a:ext uri="{FF2B5EF4-FFF2-40B4-BE49-F238E27FC236}">
                  <a16:creationId xmlns:a16="http://schemas.microsoft.com/office/drawing/2014/main" id="{173E21C8-EE02-4F01-B54E-1328DB7502DB}"/>
                </a:ext>
              </a:extLst>
            </p:cNvPr>
            <p:cNvSpPr>
              <a:spLocks noEditPoints="1"/>
            </p:cNvSpPr>
            <p:nvPr/>
          </p:nvSpPr>
          <p:spPr bwMode="auto">
            <a:xfrm>
              <a:off x="3207" y="3110"/>
              <a:ext cx="62" cy="96"/>
            </a:xfrm>
            <a:custGeom>
              <a:avLst/>
              <a:gdLst>
                <a:gd name="T0" fmla="*/ 75 w 75"/>
                <a:gd name="T1" fmla="*/ 77 h 117"/>
                <a:gd name="T2" fmla="*/ 75 w 75"/>
                <a:gd name="T3" fmla="*/ 77 h 117"/>
                <a:gd name="T4" fmla="*/ 75 w 75"/>
                <a:gd name="T5" fmla="*/ 2 h 117"/>
                <a:gd name="T6" fmla="*/ 62 w 75"/>
                <a:gd name="T7" fmla="*/ 2 h 117"/>
                <a:gd name="T8" fmla="*/ 62 w 75"/>
                <a:gd name="T9" fmla="*/ 14 h 117"/>
                <a:gd name="T10" fmla="*/ 62 w 75"/>
                <a:gd name="T11" fmla="*/ 14 h 117"/>
                <a:gd name="T12" fmla="*/ 52 w 75"/>
                <a:gd name="T13" fmla="*/ 4 h 117"/>
                <a:gd name="T14" fmla="*/ 38 w 75"/>
                <a:gd name="T15" fmla="*/ 0 h 117"/>
                <a:gd name="T16" fmla="*/ 20 w 75"/>
                <a:gd name="T17" fmla="*/ 4 h 117"/>
                <a:gd name="T18" fmla="*/ 8 w 75"/>
                <a:gd name="T19" fmla="*/ 15 h 117"/>
                <a:gd name="T20" fmla="*/ 2 w 75"/>
                <a:gd name="T21" fmla="*/ 29 h 117"/>
                <a:gd name="T22" fmla="*/ 0 w 75"/>
                <a:gd name="T23" fmla="*/ 44 h 117"/>
                <a:gd name="T24" fmla="*/ 2 w 75"/>
                <a:gd name="T25" fmla="*/ 60 h 117"/>
                <a:gd name="T26" fmla="*/ 9 w 75"/>
                <a:gd name="T27" fmla="*/ 73 h 117"/>
                <a:gd name="T28" fmla="*/ 20 w 75"/>
                <a:gd name="T29" fmla="*/ 82 h 117"/>
                <a:gd name="T30" fmla="*/ 36 w 75"/>
                <a:gd name="T31" fmla="*/ 85 h 117"/>
                <a:gd name="T32" fmla="*/ 51 w 75"/>
                <a:gd name="T33" fmla="*/ 81 h 117"/>
                <a:gd name="T34" fmla="*/ 62 w 75"/>
                <a:gd name="T35" fmla="*/ 70 h 117"/>
                <a:gd name="T36" fmla="*/ 62 w 75"/>
                <a:gd name="T37" fmla="*/ 70 h 117"/>
                <a:gd name="T38" fmla="*/ 62 w 75"/>
                <a:gd name="T39" fmla="*/ 76 h 117"/>
                <a:gd name="T40" fmla="*/ 61 w 75"/>
                <a:gd name="T41" fmla="*/ 88 h 117"/>
                <a:gd name="T42" fmla="*/ 57 w 75"/>
                <a:gd name="T43" fmla="*/ 98 h 117"/>
                <a:gd name="T44" fmla="*/ 49 w 75"/>
                <a:gd name="T45" fmla="*/ 104 h 117"/>
                <a:gd name="T46" fmla="*/ 38 w 75"/>
                <a:gd name="T47" fmla="*/ 107 h 117"/>
                <a:gd name="T48" fmla="*/ 31 w 75"/>
                <a:gd name="T49" fmla="*/ 106 h 117"/>
                <a:gd name="T50" fmla="*/ 24 w 75"/>
                <a:gd name="T51" fmla="*/ 104 h 117"/>
                <a:gd name="T52" fmla="*/ 19 w 75"/>
                <a:gd name="T53" fmla="*/ 100 h 117"/>
                <a:gd name="T54" fmla="*/ 16 w 75"/>
                <a:gd name="T55" fmla="*/ 93 h 117"/>
                <a:gd name="T56" fmla="*/ 3 w 75"/>
                <a:gd name="T57" fmla="*/ 93 h 117"/>
                <a:gd name="T58" fmla="*/ 6 w 75"/>
                <a:gd name="T59" fmla="*/ 105 h 117"/>
                <a:gd name="T60" fmla="*/ 14 w 75"/>
                <a:gd name="T61" fmla="*/ 112 h 117"/>
                <a:gd name="T62" fmla="*/ 25 w 75"/>
                <a:gd name="T63" fmla="*/ 116 h 117"/>
                <a:gd name="T64" fmla="*/ 37 w 75"/>
                <a:gd name="T65" fmla="*/ 117 h 117"/>
                <a:gd name="T66" fmla="*/ 66 w 75"/>
                <a:gd name="T67" fmla="*/ 107 h 117"/>
                <a:gd name="T68" fmla="*/ 75 w 75"/>
                <a:gd name="T69" fmla="*/ 77 h 117"/>
                <a:gd name="T70" fmla="*/ 75 w 75"/>
                <a:gd name="T71" fmla="*/ 77 h 117"/>
                <a:gd name="T72" fmla="*/ 37 w 75"/>
                <a:gd name="T73" fmla="*/ 73 h 117"/>
                <a:gd name="T74" fmla="*/ 37 w 75"/>
                <a:gd name="T75" fmla="*/ 73 h 117"/>
                <a:gd name="T76" fmla="*/ 26 w 75"/>
                <a:gd name="T77" fmla="*/ 71 h 117"/>
                <a:gd name="T78" fmla="*/ 19 w 75"/>
                <a:gd name="T79" fmla="*/ 63 h 117"/>
                <a:gd name="T80" fmla="*/ 15 w 75"/>
                <a:gd name="T81" fmla="*/ 53 h 117"/>
                <a:gd name="T82" fmla="*/ 14 w 75"/>
                <a:gd name="T83" fmla="*/ 42 h 117"/>
                <a:gd name="T84" fmla="*/ 15 w 75"/>
                <a:gd name="T85" fmla="*/ 31 h 117"/>
                <a:gd name="T86" fmla="*/ 20 w 75"/>
                <a:gd name="T87" fmla="*/ 21 h 117"/>
                <a:gd name="T88" fmla="*/ 27 w 75"/>
                <a:gd name="T89" fmla="*/ 15 h 117"/>
                <a:gd name="T90" fmla="*/ 38 w 75"/>
                <a:gd name="T91" fmla="*/ 12 h 117"/>
                <a:gd name="T92" fmla="*/ 49 w 75"/>
                <a:gd name="T93" fmla="*/ 15 h 117"/>
                <a:gd name="T94" fmla="*/ 56 w 75"/>
                <a:gd name="T95" fmla="*/ 21 h 117"/>
                <a:gd name="T96" fmla="*/ 60 w 75"/>
                <a:gd name="T97" fmla="*/ 31 h 117"/>
                <a:gd name="T98" fmla="*/ 62 w 75"/>
                <a:gd name="T99" fmla="*/ 41 h 117"/>
                <a:gd name="T100" fmla="*/ 60 w 75"/>
                <a:gd name="T101" fmla="*/ 53 h 117"/>
                <a:gd name="T102" fmla="*/ 56 w 75"/>
                <a:gd name="T103" fmla="*/ 63 h 117"/>
                <a:gd name="T104" fmla="*/ 49 w 75"/>
                <a:gd name="T105" fmla="*/ 71 h 117"/>
                <a:gd name="T106" fmla="*/ 37 w 75"/>
                <a:gd name="T107" fmla="*/ 73 h 117"/>
                <a:gd name="T108" fmla="*/ 37 w 75"/>
                <a:gd name="T109" fmla="*/ 73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5" h="117">
                  <a:moveTo>
                    <a:pt x="75" y="77"/>
                  </a:moveTo>
                  <a:lnTo>
                    <a:pt x="75" y="77"/>
                  </a:lnTo>
                  <a:lnTo>
                    <a:pt x="75" y="2"/>
                  </a:lnTo>
                  <a:lnTo>
                    <a:pt x="62" y="2"/>
                  </a:lnTo>
                  <a:lnTo>
                    <a:pt x="62" y="14"/>
                  </a:lnTo>
                  <a:lnTo>
                    <a:pt x="62" y="14"/>
                  </a:lnTo>
                  <a:cubicBezTo>
                    <a:pt x="60" y="9"/>
                    <a:pt x="56" y="6"/>
                    <a:pt x="52" y="4"/>
                  </a:cubicBezTo>
                  <a:cubicBezTo>
                    <a:pt x="48" y="1"/>
                    <a:pt x="43" y="0"/>
                    <a:pt x="38" y="0"/>
                  </a:cubicBezTo>
                  <a:cubicBezTo>
                    <a:pt x="31" y="0"/>
                    <a:pt x="25" y="2"/>
                    <a:pt x="20" y="4"/>
                  </a:cubicBezTo>
                  <a:cubicBezTo>
                    <a:pt x="15" y="7"/>
                    <a:pt x="11" y="10"/>
                    <a:pt x="8" y="15"/>
                  </a:cubicBezTo>
                  <a:cubicBezTo>
                    <a:pt x="5" y="19"/>
                    <a:pt x="3" y="23"/>
                    <a:pt x="2" y="29"/>
                  </a:cubicBezTo>
                  <a:cubicBezTo>
                    <a:pt x="0" y="34"/>
                    <a:pt x="0" y="39"/>
                    <a:pt x="0" y="44"/>
                  </a:cubicBezTo>
                  <a:cubicBezTo>
                    <a:pt x="0" y="49"/>
                    <a:pt x="0" y="55"/>
                    <a:pt x="2" y="60"/>
                  </a:cubicBezTo>
                  <a:cubicBezTo>
                    <a:pt x="3" y="65"/>
                    <a:pt x="6" y="69"/>
                    <a:pt x="9" y="73"/>
                  </a:cubicBezTo>
                  <a:cubicBezTo>
                    <a:pt x="12" y="76"/>
                    <a:pt x="16" y="79"/>
                    <a:pt x="20" y="82"/>
                  </a:cubicBezTo>
                  <a:cubicBezTo>
                    <a:pt x="25" y="84"/>
                    <a:pt x="30" y="85"/>
                    <a:pt x="36" y="85"/>
                  </a:cubicBezTo>
                  <a:cubicBezTo>
                    <a:pt x="42" y="85"/>
                    <a:pt x="47" y="84"/>
                    <a:pt x="51" y="81"/>
                  </a:cubicBezTo>
                  <a:cubicBezTo>
                    <a:pt x="56" y="79"/>
                    <a:pt x="60" y="75"/>
                    <a:pt x="62" y="70"/>
                  </a:cubicBezTo>
                  <a:lnTo>
                    <a:pt x="62" y="70"/>
                  </a:lnTo>
                  <a:lnTo>
                    <a:pt x="62" y="76"/>
                  </a:lnTo>
                  <a:cubicBezTo>
                    <a:pt x="62" y="80"/>
                    <a:pt x="62" y="84"/>
                    <a:pt x="61" y="88"/>
                  </a:cubicBezTo>
                  <a:cubicBezTo>
                    <a:pt x="60" y="92"/>
                    <a:pt x="59" y="95"/>
                    <a:pt x="57" y="98"/>
                  </a:cubicBezTo>
                  <a:cubicBezTo>
                    <a:pt x="55" y="101"/>
                    <a:pt x="52" y="103"/>
                    <a:pt x="49" y="104"/>
                  </a:cubicBezTo>
                  <a:cubicBezTo>
                    <a:pt x="46" y="106"/>
                    <a:pt x="42" y="107"/>
                    <a:pt x="38" y="107"/>
                  </a:cubicBezTo>
                  <a:cubicBezTo>
                    <a:pt x="35" y="107"/>
                    <a:pt x="33" y="106"/>
                    <a:pt x="31" y="106"/>
                  </a:cubicBezTo>
                  <a:cubicBezTo>
                    <a:pt x="28" y="105"/>
                    <a:pt x="26" y="105"/>
                    <a:pt x="24" y="104"/>
                  </a:cubicBezTo>
                  <a:cubicBezTo>
                    <a:pt x="22" y="103"/>
                    <a:pt x="20" y="101"/>
                    <a:pt x="19" y="100"/>
                  </a:cubicBezTo>
                  <a:cubicBezTo>
                    <a:pt x="17" y="98"/>
                    <a:pt x="16" y="96"/>
                    <a:pt x="16" y="93"/>
                  </a:cubicBezTo>
                  <a:lnTo>
                    <a:pt x="3" y="93"/>
                  </a:lnTo>
                  <a:cubicBezTo>
                    <a:pt x="3" y="98"/>
                    <a:pt x="4" y="102"/>
                    <a:pt x="6" y="105"/>
                  </a:cubicBezTo>
                  <a:cubicBezTo>
                    <a:pt x="8" y="108"/>
                    <a:pt x="11" y="110"/>
                    <a:pt x="14" y="112"/>
                  </a:cubicBezTo>
                  <a:cubicBezTo>
                    <a:pt x="18" y="114"/>
                    <a:pt x="21" y="115"/>
                    <a:pt x="25" y="116"/>
                  </a:cubicBezTo>
                  <a:cubicBezTo>
                    <a:pt x="29" y="117"/>
                    <a:pt x="33" y="117"/>
                    <a:pt x="37" y="117"/>
                  </a:cubicBezTo>
                  <a:cubicBezTo>
                    <a:pt x="50" y="117"/>
                    <a:pt x="60" y="114"/>
                    <a:pt x="66" y="107"/>
                  </a:cubicBezTo>
                  <a:cubicBezTo>
                    <a:pt x="72" y="101"/>
                    <a:pt x="75" y="91"/>
                    <a:pt x="75" y="77"/>
                  </a:cubicBezTo>
                  <a:lnTo>
                    <a:pt x="75" y="77"/>
                  </a:lnTo>
                  <a:close/>
                  <a:moveTo>
                    <a:pt x="37" y="73"/>
                  </a:moveTo>
                  <a:lnTo>
                    <a:pt x="37" y="73"/>
                  </a:lnTo>
                  <a:cubicBezTo>
                    <a:pt x="33" y="73"/>
                    <a:pt x="29" y="72"/>
                    <a:pt x="26" y="71"/>
                  </a:cubicBezTo>
                  <a:cubicBezTo>
                    <a:pt x="23" y="69"/>
                    <a:pt x="21" y="66"/>
                    <a:pt x="19" y="63"/>
                  </a:cubicBezTo>
                  <a:cubicBezTo>
                    <a:pt x="17" y="60"/>
                    <a:pt x="16" y="57"/>
                    <a:pt x="15" y="53"/>
                  </a:cubicBezTo>
                  <a:cubicBezTo>
                    <a:pt x="14" y="49"/>
                    <a:pt x="14" y="46"/>
                    <a:pt x="14" y="42"/>
                  </a:cubicBezTo>
                  <a:cubicBezTo>
                    <a:pt x="14" y="38"/>
                    <a:pt x="14" y="34"/>
                    <a:pt x="15" y="31"/>
                  </a:cubicBezTo>
                  <a:cubicBezTo>
                    <a:pt x="16" y="27"/>
                    <a:pt x="18" y="24"/>
                    <a:pt x="20" y="21"/>
                  </a:cubicBezTo>
                  <a:cubicBezTo>
                    <a:pt x="22" y="18"/>
                    <a:pt x="24" y="16"/>
                    <a:pt x="27" y="15"/>
                  </a:cubicBezTo>
                  <a:cubicBezTo>
                    <a:pt x="30" y="13"/>
                    <a:pt x="34" y="12"/>
                    <a:pt x="38" y="12"/>
                  </a:cubicBezTo>
                  <a:cubicBezTo>
                    <a:pt x="43" y="12"/>
                    <a:pt x="46" y="13"/>
                    <a:pt x="49" y="15"/>
                  </a:cubicBezTo>
                  <a:cubicBezTo>
                    <a:pt x="52" y="16"/>
                    <a:pt x="54" y="19"/>
                    <a:pt x="56" y="21"/>
                  </a:cubicBezTo>
                  <a:cubicBezTo>
                    <a:pt x="58" y="24"/>
                    <a:pt x="60" y="27"/>
                    <a:pt x="60" y="31"/>
                  </a:cubicBezTo>
                  <a:cubicBezTo>
                    <a:pt x="61" y="34"/>
                    <a:pt x="62" y="38"/>
                    <a:pt x="62" y="41"/>
                  </a:cubicBezTo>
                  <a:cubicBezTo>
                    <a:pt x="62" y="45"/>
                    <a:pt x="61" y="49"/>
                    <a:pt x="60" y="53"/>
                  </a:cubicBezTo>
                  <a:cubicBezTo>
                    <a:pt x="59" y="57"/>
                    <a:pt x="58" y="60"/>
                    <a:pt x="56" y="63"/>
                  </a:cubicBezTo>
                  <a:cubicBezTo>
                    <a:pt x="54" y="66"/>
                    <a:pt x="52" y="69"/>
                    <a:pt x="49" y="71"/>
                  </a:cubicBezTo>
                  <a:cubicBezTo>
                    <a:pt x="45" y="72"/>
                    <a:pt x="42" y="73"/>
                    <a:pt x="37" y="73"/>
                  </a:cubicBezTo>
                  <a:lnTo>
                    <a:pt x="37" y="7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26" name="Freeform 21">
              <a:extLst>
                <a:ext uri="{FF2B5EF4-FFF2-40B4-BE49-F238E27FC236}">
                  <a16:creationId xmlns:a16="http://schemas.microsoft.com/office/drawing/2014/main" id="{9B57EBC2-FA40-4C6E-A4A1-83890842CDD4}"/>
                </a:ext>
              </a:extLst>
            </p:cNvPr>
            <p:cNvSpPr>
              <a:spLocks noEditPoints="1"/>
            </p:cNvSpPr>
            <p:nvPr/>
          </p:nvSpPr>
          <p:spPr bwMode="auto">
            <a:xfrm>
              <a:off x="3287" y="3086"/>
              <a:ext cx="10" cy="93"/>
            </a:xfrm>
            <a:custGeom>
              <a:avLst/>
              <a:gdLst>
                <a:gd name="T0" fmla="*/ 13 w 13"/>
                <a:gd name="T1" fmla="*/ 16 h 113"/>
                <a:gd name="T2" fmla="*/ 13 w 13"/>
                <a:gd name="T3" fmla="*/ 16 h 113"/>
                <a:gd name="T4" fmla="*/ 13 w 13"/>
                <a:gd name="T5" fmla="*/ 0 h 113"/>
                <a:gd name="T6" fmla="*/ 0 w 13"/>
                <a:gd name="T7" fmla="*/ 0 h 113"/>
                <a:gd name="T8" fmla="*/ 0 w 13"/>
                <a:gd name="T9" fmla="*/ 16 h 113"/>
                <a:gd name="T10" fmla="*/ 13 w 13"/>
                <a:gd name="T11" fmla="*/ 16 h 113"/>
                <a:gd name="T12" fmla="*/ 0 w 13"/>
                <a:gd name="T13" fmla="*/ 31 h 113"/>
                <a:gd name="T14" fmla="*/ 0 w 13"/>
                <a:gd name="T15" fmla="*/ 31 h 113"/>
                <a:gd name="T16" fmla="*/ 0 w 13"/>
                <a:gd name="T17" fmla="*/ 113 h 113"/>
                <a:gd name="T18" fmla="*/ 13 w 13"/>
                <a:gd name="T19" fmla="*/ 113 h 113"/>
                <a:gd name="T20" fmla="*/ 13 w 13"/>
                <a:gd name="T21" fmla="*/ 31 h 113"/>
                <a:gd name="T22" fmla="*/ 0 w 13"/>
                <a:gd name="T23" fmla="*/ 31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 h="113">
                  <a:moveTo>
                    <a:pt x="13" y="16"/>
                  </a:moveTo>
                  <a:lnTo>
                    <a:pt x="13" y="16"/>
                  </a:lnTo>
                  <a:lnTo>
                    <a:pt x="13" y="0"/>
                  </a:lnTo>
                  <a:lnTo>
                    <a:pt x="0" y="0"/>
                  </a:lnTo>
                  <a:lnTo>
                    <a:pt x="0" y="16"/>
                  </a:lnTo>
                  <a:lnTo>
                    <a:pt x="13" y="16"/>
                  </a:lnTo>
                  <a:close/>
                  <a:moveTo>
                    <a:pt x="0" y="31"/>
                  </a:moveTo>
                  <a:lnTo>
                    <a:pt x="0" y="31"/>
                  </a:lnTo>
                  <a:lnTo>
                    <a:pt x="0" y="113"/>
                  </a:lnTo>
                  <a:lnTo>
                    <a:pt x="13" y="113"/>
                  </a:lnTo>
                  <a:lnTo>
                    <a:pt x="13" y="31"/>
                  </a:lnTo>
                  <a:lnTo>
                    <a:pt x="0" y="3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27" name="Freeform 22">
              <a:extLst>
                <a:ext uri="{FF2B5EF4-FFF2-40B4-BE49-F238E27FC236}">
                  <a16:creationId xmlns:a16="http://schemas.microsoft.com/office/drawing/2014/main" id="{2BC10293-C108-4966-B343-D7EC20737331}"/>
                </a:ext>
              </a:extLst>
            </p:cNvPr>
            <p:cNvSpPr>
              <a:spLocks/>
            </p:cNvSpPr>
            <p:nvPr/>
          </p:nvSpPr>
          <p:spPr bwMode="auto">
            <a:xfrm>
              <a:off x="3310" y="3110"/>
              <a:ext cx="58" cy="70"/>
            </a:xfrm>
            <a:custGeom>
              <a:avLst/>
              <a:gdLst>
                <a:gd name="T0" fmla="*/ 14 w 70"/>
                <a:gd name="T1" fmla="*/ 58 h 86"/>
                <a:gd name="T2" fmla="*/ 14 w 70"/>
                <a:gd name="T3" fmla="*/ 58 h 86"/>
                <a:gd name="T4" fmla="*/ 0 w 70"/>
                <a:gd name="T5" fmla="*/ 58 h 86"/>
                <a:gd name="T6" fmla="*/ 3 w 70"/>
                <a:gd name="T7" fmla="*/ 71 h 86"/>
                <a:gd name="T8" fmla="*/ 11 w 70"/>
                <a:gd name="T9" fmla="*/ 80 h 86"/>
                <a:gd name="T10" fmla="*/ 22 w 70"/>
                <a:gd name="T11" fmla="*/ 85 h 86"/>
                <a:gd name="T12" fmla="*/ 35 w 70"/>
                <a:gd name="T13" fmla="*/ 86 h 86"/>
                <a:gd name="T14" fmla="*/ 48 w 70"/>
                <a:gd name="T15" fmla="*/ 85 h 86"/>
                <a:gd name="T16" fmla="*/ 59 w 70"/>
                <a:gd name="T17" fmla="*/ 81 h 86"/>
                <a:gd name="T18" fmla="*/ 67 w 70"/>
                <a:gd name="T19" fmla="*/ 73 h 86"/>
                <a:gd name="T20" fmla="*/ 70 w 70"/>
                <a:gd name="T21" fmla="*/ 60 h 86"/>
                <a:gd name="T22" fmla="*/ 68 w 70"/>
                <a:gd name="T23" fmla="*/ 50 h 86"/>
                <a:gd name="T24" fmla="*/ 62 w 70"/>
                <a:gd name="T25" fmla="*/ 44 h 86"/>
                <a:gd name="T26" fmla="*/ 53 w 70"/>
                <a:gd name="T27" fmla="*/ 40 h 86"/>
                <a:gd name="T28" fmla="*/ 43 w 70"/>
                <a:gd name="T29" fmla="*/ 37 h 86"/>
                <a:gd name="T30" fmla="*/ 34 w 70"/>
                <a:gd name="T31" fmla="*/ 35 h 86"/>
                <a:gd name="T32" fmla="*/ 25 w 70"/>
                <a:gd name="T33" fmla="*/ 32 h 86"/>
                <a:gd name="T34" fmla="*/ 19 w 70"/>
                <a:gd name="T35" fmla="*/ 28 h 86"/>
                <a:gd name="T36" fmla="*/ 16 w 70"/>
                <a:gd name="T37" fmla="*/ 23 h 86"/>
                <a:gd name="T38" fmla="*/ 18 w 70"/>
                <a:gd name="T39" fmla="*/ 17 h 86"/>
                <a:gd name="T40" fmla="*/ 22 w 70"/>
                <a:gd name="T41" fmla="*/ 14 h 86"/>
                <a:gd name="T42" fmla="*/ 28 w 70"/>
                <a:gd name="T43" fmla="*/ 13 h 86"/>
                <a:gd name="T44" fmla="*/ 34 w 70"/>
                <a:gd name="T45" fmla="*/ 12 h 86"/>
                <a:gd name="T46" fmla="*/ 40 w 70"/>
                <a:gd name="T47" fmla="*/ 13 h 86"/>
                <a:gd name="T48" fmla="*/ 46 w 70"/>
                <a:gd name="T49" fmla="*/ 15 h 86"/>
                <a:gd name="T50" fmla="*/ 51 w 70"/>
                <a:gd name="T51" fmla="*/ 19 h 86"/>
                <a:gd name="T52" fmla="*/ 53 w 70"/>
                <a:gd name="T53" fmla="*/ 26 h 86"/>
                <a:gd name="T54" fmla="*/ 66 w 70"/>
                <a:gd name="T55" fmla="*/ 26 h 86"/>
                <a:gd name="T56" fmla="*/ 63 w 70"/>
                <a:gd name="T57" fmla="*/ 13 h 86"/>
                <a:gd name="T58" fmla="*/ 56 w 70"/>
                <a:gd name="T59" fmla="*/ 5 h 86"/>
                <a:gd name="T60" fmla="*/ 46 w 70"/>
                <a:gd name="T61" fmla="*/ 1 h 86"/>
                <a:gd name="T62" fmla="*/ 33 w 70"/>
                <a:gd name="T63" fmla="*/ 0 h 86"/>
                <a:gd name="T64" fmla="*/ 22 w 70"/>
                <a:gd name="T65" fmla="*/ 2 h 86"/>
                <a:gd name="T66" fmla="*/ 12 w 70"/>
                <a:gd name="T67" fmla="*/ 6 h 86"/>
                <a:gd name="T68" fmla="*/ 5 w 70"/>
                <a:gd name="T69" fmla="*/ 13 h 86"/>
                <a:gd name="T70" fmla="*/ 2 w 70"/>
                <a:gd name="T71" fmla="*/ 24 h 86"/>
                <a:gd name="T72" fmla="*/ 6 w 70"/>
                <a:gd name="T73" fmla="*/ 36 h 86"/>
                <a:gd name="T74" fmla="*/ 16 w 70"/>
                <a:gd name="T75" fmla="*/ 43 h 86"/>
                <a:gd name="T76" fmla="*/ 29 w 70"/>
                <a:gd name="T77" fmla="*/ 47 h 86"/>
                <a:gd name="T78" fmla="*/ 42 w 70"/>
                <a:gd name="T79" fmla="*/ 50 h 86"/>
                <a:gd name="T80" fmla="*/ 52 w 70"/>
                <a:gd name="T81" fmla="*/ 54 h 86"/>
                <a:gd name="T82" fmla="*/ 56 w 70"/>
                <a:gd name="T83" fmla="*/ 62 h 86"/>
                <a:gd name="T84" fmla="*/ 54 w 70"/>
                <a:gd name="T85" fmla="*/ 68 h 86"/>
                <a:gd name="T86" fmla="*/ 49 w 70"/>
                <a:gd name="T87" fmla="*/ 72 h 86"/>
                <a:gd name="T88" fmla="*/ 43 w 70"/>
                <a:gd name="T89" fmla="*/ 74 h 86"/>
                <a:gd name="T90" fmla="*/ 36 w 70"/>
                <a:gd name="T91" fmla="*/ 74 h 86"/>
                <a:gd name="T92" fmla="*/ 28 w 70"/>
                <a:gd name="T93" fmla="*/ 73 h 86"/>
                <a:gd name="T94" fmla="*/ 21 w 70"/>
                <a:gd name="T95" fmla="*/ 71 h 86"/>
                <a:gd name="T96" fmla="*/ 16 w 70"/>
                <a:gd name="T97" fmla="*/ 66 h 86"/>
                <a:gd name="T98" fmla="*/ 14 w 70"/>
                <a:gd name="T99" fmla="*/ 58 h 86"/>
                <a:gd name="T100" fmla="*/ 14 w 70"/>
                <a:gd name="T101" fmla="*/ 58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0" h="86">
                  <a:moveTo>
                    <a:pt x="14" y="58"/>
                  </a:moveTo>
                  <a:lnTo>
                    <a:pt x="14" y="58"/>
                  </a:lnTo>
                  <a:lnTo>
                    <a:pt x="0" y="58"/>
                  </a:lnTo>
                  <a:cubicBezTo>
                    <a:pt x="0" y="63"/>
                    <a:pt x="1" y="68"/>
                    <a:pt x="3" y="71"/>
                  </a:cubicBezTo>
                  <a:cubicBezTo>
                    <a:pt x="5" y="75"/>
                    <a:pt x="8" y="78"/>
                    <a:pt x="11" y="80"/>
                  </a:cubicBezTo>
                  <a:cubicBezTo>
                    <a:pt x="14" y="82"/>
                    <a:pt x="18" y="84"/>
                    <a:pt x="22" y="85"/>
                  </a:cubicBezTo>
                  <a:cubicBezTo>
                    <a:pt x="26" y="86"/>
                    <a:pt x="30" y="86"/>
                    <a:pt x="35" y="86"/>
                  </a:cubicBezTo>
                  <a:cubicBezTo>
                    <a:pt x="39" y="86"/>
                    <a:pt x="43" y="86"/>
                    <a:pt x="48" y="85"/>
                  </a:cubicBezTo>
                  <a:cubicBezTo>
                    <a:pt x="52" y="84"/>
                    <a:pt x="55" y="83"/>
                    <a:pt x="59" y="81"/>
                  </a:cubicBezTo>
                  <a:cubicBezTo>
                    <a:pt x="62" y="79"/>
                    <a:pt x="65" y="76"/>
                    <a:pt x="67" y="73"/>
                  </a:cubicBezTo>
                  <a:cubicBezTo>
                    <a:pt x="69" y="69"/>
                    <a:pt x="70" y="65"/>
                    <a:pt x="70" y="60"/>
                  </a:cubicBezTo>
                  <a:cubicBezTo>
                    <a:pt x="70" y="56"/>
                    <a:pt x="69" y="53"/>
                    <a:pt x="68" y="50"/>
                  </a:cubicBezTo>
                  <a:cubicBezTo>
                    <a:pt x="66" y="48"/>
                    <a:pt x="64" y="46"/>
                    <a:pt x="62" y="44"/>
                  </a:cubicBezTo>
                  <a:cubicBezTo>
                    <a:pt x="59" y="42"/>
                    <a:pt x="56" y="41"/>
                    <a:pt x="53" y="40"/>
                  </a:cubicBezTo>
                  <a:cubicBezTo>
                    <a:pt x="50" y="39"/>
                    <a:pt x="47" y="38"/>
                    <a:pt x="43" y="37"/>
                  </a:cubicBezTo>
                  <a:cubicBezTo>
                    <a:pt x="40" y="36"/>
                    <a:pt x="37" y="35"/>
                    <a:pt x="34" y="35"/>
                  </a:cubicBezTo>
                  <a:cubicBezTo>
                    <a:pt x="30" y="34"/>
                    <a:pt x="28" y="33"/>
                    <a:pt x="25" y="32"/>
                  </a:cubicBezTo>
                  <a:cubicBezTo>
                    <a:pt x="22" y="31"/>
                    <a:pt x="20" y="30"/>
                    <a:pt x="19" y="28"/>
                  </a:cubicBezTo>
                  <a:cubicBezTo>
                    <a:pt x="17" y="27"/>
                    <a:pt x="16" y="25"/>
                    <a:pt x="16" y="23"/>
                  </a:cubicBezTo>
                  <a:cubicBezTo>
                    <a:pt x="16" y="20"/>
                    <a:pt x="17" y="19"/>
                    <a:pt x="18" y="17"/>
                  </a:cubicBezTo>
                  <a:cubicBezTo>
                    <a:pt x="19" y="16"/>
                    <a:pt x="20" y="15"/>
                    <a:pt x="22" y="14"/>
                  </a:cubicBezTo>
                  <a:cubicBezTo>
                    <a:pt x="24" y="13"/>
                    <a:pt x="26" y="13"/>
                    <a:pt x="28" y="13"/>
                  </a:cubicBezTo>
                  <a:cubicBezTo>
                    <a:pt x="30" y="12"/>
                    <a:pt x="32" y="12"/>
                    <a:pt x="34" y="12"/>
                  </a:cubicBezTo>
                  <a:cubicBezTo>
                    <a:pt x="36" y="12"/>
                    <a:pt x="38" y="12"/>
                    <a:pt x="40" y="13"/>
                  </a:cubicBezTo>
                  <a:cubicBezTo>
                    <a:pt x="43" y="13"/>
                    <a:pt x="45" y="14"/>
                    <a:pt x="46" y="15"/>
                  </a:cubicBezTo>
                  <a:cubicBezTo>
                    <a:pt x="48" y="16"/>
                    <a:pt x="50" y="18"/>
                    <a:pt x="51" y="19"/>
                  </a:cubicBezTo>
                  <a:cubicBezTo>
                    <a:pt x="52" y="21"/>
                    <a:pt x="53" y="23"/>
                    <a:pt x="53" y="26"/>
                  </a:cubicBezTo>
                  <a:lnTo>
                    <a:pt x="66" y="26"/>
                  </a:lnTo>
                  <a:cubicBezTo>
                    <a:pt x="66" y="21"/>
                    <a:pt x="65" y="17"/>
                    <a:pt x="63" y="13"/>
                  </a:cubicBezTo>
                  <a:cubicBezTo>
                    <a:pt x="61" y="10"/>
                    <a:pt x="59" y="7"/>
                    <a:pt x="56" y="5"/>
                  </a:cubicBezTo>
                  <a:cubicBezTo>
                    <a:pt x="53" y="4"/>
                    <a:pt x="49" y="2"/>
                    <a:pt x="46" y="1"/>
                  </a:cubicBezTo>
                  <a:cubicBezTo>
                    <a:pt x="42" y="1"/>
                    <a:pt x="37" y="0"/>
                    <a:pt x="33" y="0"/>
                  </a:cubicBezTo>
                  <a:cubicBezTo>
                    <a:pt x="29" y="0"/>
                    <a:pt x="25" y="1"/>
                    <a:pt x="22" y="2"/>
                  </a:cubicBezTo>
                  <a:cubicBezTo>
                    <a:pt x="18" y="2"/>
                    <a:pt x="15" y="4"/>
                    <a:pt x="12" y="6"/>
                  </a:cubicBezTo>
                  <a:cubicBezTo>
                    <a:pt x="9" y="7"/>
                    <a:pt x="7" y="10"/>
                    <a:pt x="5" y="13"/>
                  </a:cubicBezTo>
                  <a:cubicBezTo>
                    <a:pt x="3" y="16"/>
                    <a:pt x="2" y="19"/>
                    <a:pt x="2" y="24"/>
                  </a:cubicBezTo>
                  <a:cubicBezTo>
                    <a:pt x="2" y="29"/>
                    <a:pt x="3" y="33"/>
                    <a:pt x="6" y="36"/>
                  </a:cubicBezTo>
                  <a:cubicBezTo>
                    <a:pt x="9" y="39"/>
                    <a:pt x="12" y="41"/>
                    <a:pt x="16" y="43"/>
                  </a:cubicBezTo>
                  <a:cubicBezTo>
                    <a:pt x="20" y="44"/>
                    <a:pt x="24" y="46"/>
                    <a:pt x="29" y="47"/>
                  </a:cubicBezTo>
                  <a:cubicBezTo>
                    <a:pt x="33" y="48"/>
                    <a:pt x="38" y="49"/>
                    <a:pt x="42" y="50"/>
                  </a:cubicBezTo>
                  <a:cubicBezTo>
                    <a:pt x="46" y="51"/>
                    <a:pt x="49" y="52"/>
                    <a:pt x="52" y="54"/>
                  </a:cubicBezTo>
                  <a:cubicBezTo>
                    <a:pt x="54" y="56"/>
                    <a:pt x="56" y="59"/>
                    <a:pt x="56" y="62"/>
                  </a:cubicBezTo>
                  <a:cubicBezTo>
                    <a:pt x="56" y="65"/>
                    <a:pt x="55" y="67"/>
                    <a:pt x="54" y="68"/>
                  </a:cubicBezTo>
                  <a:cubicBezTo>
                    <a:pt x="53" y="70"/>
                    <a:pt x="51" y="71"/>
                    <a:pt x="49" y="72"/>
                  </a:cubicBezTo>
                  <a:cubicBezTo>
                    <a:pt x="47" y="73"/>
                    <a:pt x="45" y="73"/>
                    <a:pt x="43" y="74"/>
                  </a:cubicBezTo>
                  <a:cubicBezTo>
                    <a:pt x="40" y="74"/>
                    <a:pt x="38" y="74"/>
                    <a:pt x="36" y="74"/>
                  </a:cubicBezTo>
                  <a:cubicBezTo>
                    <a:pt x="33" y="74"/>
                    <a:pt x="30" y="74"/>
                    <a:pt x="28" y="73"/>
                  </a:cubicBezTo>
                  <a:cubicBezTo>
                    <a:pt x="25" y="73"/>
                    <a:pt x="23" y="72"/>
                    <a:pt x="21" y="71"/>
                  </a:cubicBezTo>
                  <a:cubicBezTo>
                    <a:pt x="19" y="70"/>
                    <a:pt x="17" y="68"/>
                    <a:pt x="16" y="66"/>
                  </a:cubicBezTo>
                  <a:cubicBezTo>
                    <a:pt x="15" y="64"/>
                    <a:pt x="14" y="61"/>
                    <a:pt x="14" y="58"/>
                  </a:cubicBezTo>
                  <a:lnTo>
                    <a:pt x="14" y="58"/>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28" name="Freeform 23">
              <a:extLst>
                <a:ext uri="{FF2B5EF4-FFF2-40B4-BE49-F238E27FC236}">
                  <a16:creationId xmlns:a16="http://schemas.microsoft.com/office/drawing/2014/main" id="{4381B44E-1E0B-4751-B5D1-C0E35643876B}"/>
                </a:ext>
              </a:extLst>
            </p:cNvPr>
            <p:cNvSpPr>
              <a:spLocks/>
            </p:cNvSpPr>
            <p:nvPr/>
          </p:nvSpPr>
          <p:spPr bwMode="auto">
            <a:xfrm>
              <a:off x="3373" y="3091"/>
              <a:ext cx="36" cy="88"/>
            </a:xfrm>
            <a:custGeom>
              <a:avLst/>
              <a:gdLst>
                <a:gd name="T0" fmla="*/ 27 w 44"/>
                <a:gd name="T1" fmla="*/ 25 h 107"/>
                <a:gd name="T2" fmla="*/ 27 w 44"/>
                <a:gd name="T3" fmla="*/ 25 h 107"/>
                <a:gd name="T4" fmla="*/ 27 w 44"/>
                <a:gd name="T5" fmla="*/ 0 h 107"/>
                <a:gd name="T6" fmla="*/ 14 w 44"/>
                <a:gd name="T7" fmla="*/ 0 h 107"/>
                <a:gd name="T8" fmla="*/ 14 w 44"/>
                <a:gd name="T9" fmla="*/ 25 h 107"/>
                <a:gd name="T10" fmla="*/ 0 w 44"/>
                <a:gd name="T11" fmla="*/ 25 h 107"/>
                <a:gd name="T12" fmla="*/ 0 w 44"/>
                <a:gd name="T13" fmla="*/ 37 h 107"/>
                <a:gd name="T14" fmla="*/ 14 w 44"/>
                <a:gd name="T15" fmla="*/ 37 h 107"/>
                <a:gd name="T16" fmla="*/ 14 w 44"/>
                <a:gd name="T17" fmla="*/ 89 h 107"/>
                <a:gd name="T18" fmla="*/ 15 w 44"/>
                <a:gd name="T19" fmla="*/ 99 h 107"/>
                <a:gd name="T20" fmla="*/ 18 w 44"/>
                <a:gd name="T21" fmla="*/ 104 h 107"/>
                <a:gd name="T22" fmla="*/ 24 w 44"/>
                <a:gd name="T23" fmla="*/ 107 h 107"/>
                <a:gd name="T24" fmla="*/ 33 w 44"/>
                <a:gd name="T25" fmla="*/ 107 h 107"/>
                <a:gd name="T26" fmla="*/ 44 w 44"/>
                <a:gd name="T27" fmla="*/ 107 h 107"/>
                <a:gd name="T28" fmla="*/ 44 w 44"/>
                <a:gd name="T29" fmla="*/ 95 h 107"/>
                <a:gd name="T30" fmla="*/ 37 w 44"/>
                <a:gd name="T31" fmla="*/ 95 h 107"/>
                <a:gd name="T32" fmla="*/ 32 w 44"/>
                <a:gd name="T33" fmla="*/ 95 h 107"/>
                <a:gd name="T34" fmla="*/ 29 w 44"/>
                <a:gd name="T35" fmla="*/ 94 h 107"/>
                <a:gd name="T36" fmla="*/ 28 w 44"/>
                <a:gd name="T37" fmla="*/ 92 h 107"/>
                <a:gd name="T38" fmla="*/ 27 w 44"/>
                <a:gd name="T39" fmla="*/ 88 h 107"/>
                <a:gd name="T40" fmla="*/ 27 w 44"/>
                <a:gd name="T41" fmla="*/ 37 h 107"/>
                <a:gd name="T42" fmla="*/ 44 w 44"/>
                <a:gd name="T43" fmla="*/ 37 h 107"/>
                <a:gd name="T44" fmla="*/ 44 w 44"/>
                <a:gd name="T45" fmla="*/ 25 h 107"/>
                <a:gd name="T46" fmla="*/ 27 w 44"/>
                <a:gd name="T47" fmla="*/ 25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4" h="107">
                  <a:moveTo>
                    <a:pt x="27" y="25"/>
                  </a:moveTo>
                  <a:lnTo>
                    <a:pt x="27" y="25"/>
                  </a:lnTo>
                  <a:lnTo>
                    <a:pt x="27" y="0"/>
                  </a:lnTo>
                  <a:lnTo>
                    <a:pt x="14" y="0"/>
                  </a:lnTo>
                  <a:lnTo>
                    <a:pt x="14" y="25"/>
                  </a:lnTo>
                  <a:lnTo>
                    <a:pt x="0" y="25"/>
                  </a:lnTo>
                  <a:lnTo>
                    <a:pt x="0" y="37"/>
                  </a:lnTo>
                  <a:lnTo>
                    <a:pt x="14" y="37"/>
                  </a:lnTo>
                  <a:lnTo>
                    <a:pt x="14" y="89"/>
                  </a:lnTo>
                  <a:cubicBezTo>
                    <a:pt x="14" y="93"/>
                    <a:pt x="14" y="96"/>
                    <a:pt x="15" y="99"/>
                  </a:cubicBezTo>
                  <a:cubicBezTo>
                    <a:pt x="16" y="101"/>
                    <a:pt x="17" y="103"/>
                    <a:pt x="18" y="104"/>
                  </a:cubicBezTo>
                  <a:cubicBezTo>
                    <a:pt x="20" y="105"/>
                    <a:pt x="22" y="106"/>
                    <a:pt x="24" y="107"/>
                  </a:cubicBezTo>
                  <a:cubicBezTo>
                    <a:pt x="27" y="107"/>
                    <a:pt x="30" y="107"/>
                    <a:pt x="33" y="107"/>
                  </a:cubicBezTo>
                  <a:lnTo>
                    <a:pt x="44" y="107"/>
                  </a:lnTo>
                  <a:lnTo>
                    <a:pt x="44" y="95"/>
                  </a:lnTo>
                  <a:lnTo>
                    <a:pt x="37" y="95"/>
                  </a:lnTo>
                  <a:cubicBezTo>
                    <a:pt x="35" y="95"/>
                    <a:pt x="34" y="95"/>
                    <a:pt x="32" y="95"/>
                  </a:cubicBezTo>
                  <a:cubicBezTo>
                    <a:pt x="31" y="95"/>
                    <a:pt x="30" y="95"/>
                    <a:pt x="29" y="94"/>
                  </a:cubicBezTo>
                  <a:cubicBezTo>
                    <a:pt x="28" y="94"/>
                    <a:pt x="28" y="93"/>
                    <a:pt x="28" y="92"/>
                  </a:cubicBezTo>
                  <a:cubicBezTo>
                    <a:pt x="27" y="91"/>
                    <a:pt x="27" y="90"/>
                    <a:pt x="27" y="88"/>
                  </a:cubicBezTo>
                  <a:lnTo>
                    <a:pt x="27" y="37"/>
                  </a:lnTo>
                  <a:lnTo>
                    <a:pt x="44" y="37"/>
                  </a:lnTo>
                  <a:lnTo>
                    <a:pt x="44" y="25"/>
                  </a:lnTo>
                  <a:lnTo>
                    <a:pt x="27" y="25"/>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29" name="Freeform 24">
              <a:extLst>
                <a:ext uri="{FF2B5EF4-FFF2-40B4-BE49-F238E27FC236}">
                  <a16:creationId xmlns:a16="http://schemas.microsoft.com/office/drawing/2014/main" id="{89EF46FA-BFB4-4A42-84F0-C3B273867456}"/>
                </a:ext>
              </a:extLst>
            </p:cNvPr>
            <p:cNvSpPr>
              <a:spLocks/>
            </p:cNvSpPr>
            <p:nvPr/>
          </p:nvSpPr>
          <p:spPr bwMode="auto">
            <a:xfrm>
              <a:off x="3421" y="3110"/>
              <a:ext cx="36" cy="69"/>
            </a:xfrm>
            <a:custGeom>
              <a:avLst/>
              <a:gdLst>
                <a:gd name="T0" fmla="*/ 0 w 44"/>
                <a:gd name="T1" fmla="*/ 2 h 84"/>
                <a:gd name="T2" fmla="*/ 0 w 44"/>
                <a:gd name="T3" fmla="*/ 2 h 84"/>
                <a:gd name="T4" fmla="*/ 0 w 44"/>
                <a:gd name="T5" fmla="*/ 84 h 84"/>
                <a:gd name="T6" fmla="*/ 14 w 44"/>
                <a:gd name="T7" fmla="*/ 84 h 84"/>
                <a:gd name="T8" fmla="*/ 14 w 44"/>
                <a:gd name="T9" fmla="*/ 48 h 84"/>
                <a:gd name="T10" fmla="*/ 15 w 44"/>
                <a:gd name="T11" fmla="*/ 34 h 84"/>
                <a:gd name="T12" fmla="*/ 21 w 44"/>
                <a:gd name="T13" fmla="*/ 23 h 84"/>
                <a:gd name="T14" fmla="*/ 30 w 44"/>
                <a:gd name="T15" fmla="*/ 17 h 84"/>
                <a:gd name="T16" fmla="*/ 44 w 44"/>
                <a:gd name="T17" fmla="*/ 14 h 84"/>
                <a:gd name="T18" fmla="*/ 44 w 44"/>
                <a:gd name="T19" fmla="*/ 0 h 84"/>
                <a:gd name="T20" fmla="*/ 26 w 44"/>
                <a:gd name="T21" fmla="*/ 5 h 84"/>
                <a:gd name="T22" fmla="*/ 13 w 44"/>
                <a:gd name="T23" fmla="*/ 19 h 84"/>
                <a:gd name="T24" fmla="*/ 13 w 44"/>
                <a:gd name="T25" fmla="*/ 19 h 84"/>
                <a:gd name="T26" fmla="*/ 13 w 44"/>
                <a:gd name="T27" fmla="*/ 2 h 84"/>
                <a:gd name="T28" fmla="*/ 0 w 44"/>
                <a:gd name="T29" fmla="*/ 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4" h="84">
                  <a:moveTo>
                    <a:pt x="0" y="2"/>
                  </a:moveTo>
                  <a:lnTo>
                    <a:pt x="0" y="2"/>
                  </a:lnTo>
                  <a:lnTo>
                    <a:pt x="0" y="84"/>
                  </a:lnTo>
                  <a:lnTo>
                    <a:pt x="14" y="84"/>
                  </a:lnTo>
                  <a:lnTo>
                    <a:pt x="14" y="48"/>
                  </a:lnTo>
                  <a:cubicBezTo>
                    <a:pt x="14" y="42"/>
                    <a:pt x="14" y="38"/>
                    <a:pt x="15" y="34"/>
                  </a:cubicBezTo>
                  <a:cubicBezTo>
                    <a:pt x="17" y="30"/>
                    <a:pt x="18" y="26"/>
                    <a:pt x="21" y="23"/>
                  </a:cubicBezTo>
                  <a:cubicBezTo>
                    <a:pt x="23" y="20"/>
                    <a:pt x="26" y="18"/>
                    <a:pt x="30" y="17"/>
                  </a:cubicBezTo>
                  <a:cubicBezTo>
                    <a:pt x="34" y="15"/>
                    <a:pt x="38" y="14"/>
                    <a:pt x="44" y="14"/>
                  </a:cubicBezTo>
                  <a:lnTo>
                    <a:pt x="44" y="0"/>
                  </a:lnTo>
                  <a:cubicBezTo>
                    <a:pt x="36" y="0"/>
                    <a:pt x="30" y="1"/>
                    <a:pt x="26" y="5"/>
                  </a:cubicBezTo>
                  <a:cubicBezTo>
                    <a:pt x="21" y="8"/>
                    <a:pt x="17" y="13"/>
                    <a:pt x="13" y="19"/>
                  </a:cubicBezTo>
                  <a:lnTo>
                    <a:pt x="13" y="19"/>
                  </a:lnTo>
                  <a:lnTo>
                    <a:pt x="13" y="2"/>
                  </a:lnTo>
                  <a:lnTo>
                    <a:pt x="0" y="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30" name="Freeform 25">
              <a:extLst>
                <a:ext uri="{FF2B5EF4-FFF2-40B4-BE49-F238E27FC236}">
                  <a16:creationId xmlns:a16="http://schemas.microsoft.com/office/drawing/2014/main" id="{7547F8B4-64C7-40F1-A000-52CA1819D31A}"/>
                </a:ext>
              </a:extLst>
            </p:cNvPr>
            <p:cNvSpPr>
              <a:spLocks noEditPoints="1"/>
            </p:cNvSpPr>
            <p:nvPr/>
          </p:nvSpPr>
          <p:spPr bwMode="auto">
            <a:xfrm>
              <a:off x="3462" y="3110"/>
              <a:ext cx="63" cy="70"/>
            </a:xfrm>
            <a:custGeom>
              <a:avLst/>
              <a:gdLst>
                <a:gd name="T0" fmla="*/ 77 w 77"/>
                <a:gd name="T1" fmla="*/ 84 h 86"/>
                <a:gd name="T2" fmla="*/ 77 w 77"/>
                <a:gd name="T3" fmla="*/ 84 h 86"/>
                <a:gd name="T4" fmla="*/ 67 w 77"/>
                <a:gd name="T5" fmla="*/ 86 h 86"/>
                <a:gd name="T6" fmla="*/ 59 w 77"/>
                <a:gd name="T7" fmla="*/ 83 h 86"/>
                <a:gd name="T8" fmla="*/ 56 w 77"/>
                <a:gd name="T9" fmla="*/ 73 h 86"/>
                <a:gd name="T10" fmla="*/ 43 w 77"/>
                <a:gd name="T11" fmla="*/ 83 h 86"/>
                <a:gd name="T12" fmla="*/ 27 w 77"/>
                <a:gd name="T13" fmla="*/ 86 h 86"/>
                <a:gd name="T14" fmla="*/ 16 w 77"/>
                <a:gd name="T15" fmla="*/ 85 h 86"/>
                <a:gd name="T16" fmla="*/ 8 w 77"/>
                <a:gd name="T17" fmla="*/ 81 h 86"/>
                <a:gd name="T18" fmla="*/ 2 w 77"/>
                <a:gd name="T19" fmla="*/ 74 h 86"/>
                <a:gd name="T20" fmla="*/ 0 w 77"/>
                <a:gd name="T21" fmla="*/ 63 h 86"/>
                <a:gd name="T22" fmla="*/ 2 w 77"/>
                <a:gd name="T23" fmla="*/ 52 h 86"/>
                <a:gd name="T24" fmla="*/ 8 w 77"/>
                <a:gd name="T25" fmla="*/ 44 h 86"/>
                <a:gd name="T26" fmla="*/ 17 w 77"/>
                <a:gd name="T27" fmla="*/ 40 h 86"/>
                <a:gd name="T28" fmla="*/ 28 w 77"/>
                <a:gd name="T29" fmla="*/ 38 h 86"/>
                <a:gd name="T30" fmla="*/ 38 w 77"/>
                <a:gd name="T31" fmla="*/ 36 h 86"/>
                <a:gd name="T32" fmla="*/ 47 w 77"/>
                <a:gd name="T33" fmla="*/ 35 h 86"/>
                <a:gd name="T34" fmla="*/ 53 w 77"/>
                <a:gd name="T35" fmla="*/ 32 h 86"/>
                <a:gd name="T36" fmla="*/ 55 w 77"/>
                <a:gd name="T37" fmla="*/ 26 h 86"/>
                <a:gd name="T38" fmla="*/ 54 w 77"/>
                <a:gd name="T39" fmla="*/ 19 h 86"/>
                <a:gd name="T40" fmla="*/ 49 w 77"/>
                <a:gd name="T41" fmla="*/ 14 h 86"/>
                <a:gd name="T42" fmla="*/ 43 w 77"/>
                <a:gd name="T43" fmla="*/ 13 h 86"/>
                <a:gd name="T44" fmla="*/ 37 w 77"/>
                <a:gd name="T45" fmla="*/ 12 h 86"/>
                <a:gd name="T46" fmla="*/ 23 w 77"/>
                <a:gd name="T47" fmla="*/ 15 h 86"/>
                <a:gd name="T48" fmla="*/ 16 w 77"/>
                <a:gd name="T49" fmla="*/ 28 h 86"/>
                <a:gd name="T50" fmla="*/ 3 w 77"/>
                <a:gd name="T51" fmla="*/ 28 h 86"/>
                <a:gd name="T52" fmla="*/ 6 w 77"/>
                <a:gd name="T53" fmla="*/ 15 h 86"/>
                <a:gd name="T54" fmla="*/ 14 w 77"/>
                <a:gd name="T55" fmla="*/ 6 h 86"/>
                <a:gd name="T56" fmla="*/ 25 w 77"/>
                <a:gd name="T57" fmla="*/ 2 h 86"/>
                <a:gd name="T58" fmla="*/ 38 w 77"/>
                <a:gd name="T59" fmla="*/ 0 h 86"/>
                <a:gd name="T60" fmla="*/ 49 w 77"/>
                <a:gd name="T61" fmla="*/ 1 h 86"/>
                <a:gd name="T62" fmla="*/ 59 w 77"/>
                <a:gd name="T63" fmla="*/ 4 h 86"/>
                <a:gd name="T64" fmla="*/ 66 w 77"/>
                <a:gd name="T65" fmla="*/ 11 h 86"/>
                <a:gd name="T66" fmla="*/ 69 w 77"/>
                <a:gd name="T67" fmla="*/ 23 h 86"/>
                <a:gd name="T68" fmla="*/ 69 w 77"/>
                <a:gd name="T69" fmla="*/ 65 h 86"/>
                <a:gd name="T70" fmla="*/ 69 w 77"/>
                <a:gd name="T71" fmla="*/ 72 h 86"/>
                <a:gd name="T72" fmla="*/ 73 w 77"/>
                <a:gd name="T73" fmla="*/ 74 h 86"/>
                <a:gd name="T74" fmla="*/ 77 w 77"/>
                <a:gd name="T75" fmla="*/ 73 h 86"/>
                <a:gd name="T76" fmla="*/ 77 w 77"/>
                <a:gd name="T77" fmla="*/ 84 h 86"/>
                <a:gd name="T78" fmla="*/ 55 w 77"/>
                <a:gd name="T79" fmla="*/ 42 h 86"/>
                <a:gd name="T80" fmla="*/ 55 w 77"/>
                <a:gd name="T81" fmla="*/ 42 h 86"/>
                <a:gd name="T82" fmla="*/ 48 w 77"/>
                <a:gd name="T83" fmla="*/ 45 h 86"/>
                <a:gd name="T84" fmla="*/ 40 w 77"/>
                <a:gd name="T85" fmla="*/ 46 h 86"/>
                <a:gd name="T86" fmla="*/ 31 w 77"/>
                <a:gd name="T87" fmla="*/ 47 h 86"/>
                <a:gd name="T88" fmla="*/ 22 w 77"/>
                <a:gd name="T89" fmla="*/ 50 h 86"/>
                <a:gd name="T90" fmla="*/ 16 w 77"/>
                <a:gd name="T91" fmla="*/ 54 h 86"/>
                <a:gd name="T92" fmla="*/ 14 w 77"/>
                <a:gd name="T93" fmla="*/ 62 h 86"/>
                <a:gd name="T94" fmla="*/ 15 w 77"/>
                <a:gd name="T95" fmla="*/ 68 h 86"/>
                <a:gd name="T96" fmla="*/ 19 w 77"/>
                <a:gd name="T97" fmla="*/ 72 h 86"/>
                <a:gd name="T98" fmla="*/ 24 w 77"/>
                <a:gd name="T99" fmla="*/ 74 h 86"/>
                <a:gd name="T100" fmla="*/ 30 w 77"/>
                <a:gd name="T101" fmla="*/ 74 h 86"/>
                <a:gd name="T102" fmla="*/ 41 w 77"/>
                <a:gd name="T103" fmla="*/ 72 h 86"/>
                <a:gd name="T104" fmla="*/ 49 w 77"/>
                <a:gd name="T105" fmla="*/ 68 h 86"/>
                <a:gd name="T106" fmla="*/ 54 w 77"/>
                <a:gd name="T107" fmla="*/ 62 h 86"/>
                <a:gd name="T108" fmla="*/ 55 w 77"/>
                <a:gd name="T109" fmla="*/ 56 h 86"/>
                <a:gd name="T110" fmla="*/ 55 w 77"/>
                <a:gd name="T111" fmla="*/ 4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7" h="86">
                  <a:moveTo>
                    <a:pt x="77" y="84"/>
                  </a:moveTo>
                  <a:lnTo>
                    <a:pt x="77" y="84"/>
                  </a:lnTo>
                  <a:cubicBezTo>
                    <a:pt x="75" y="85"/>
                    <a:pt x="71" y="86"/>
                    <a:pt x="67" y="86"/>
                  </a:cubicBezTo>
                  <a:cubicBezTo>
                    <a:pt x="64" y="86"/>
                    <a:pt x="61" y="85"/>
                    <a:pt x="59" y="83"/>
                  </a:cubicBezTo>
                  <a:cubicBezTo>
                    <a:pt x="57" y="81"/>
                    <a:pt x="56" y="78"/>
                    <a:pt x="56" y="73"/>
                  </a:cubicBezTo>
                  <a:cubicBezTo>
                    <a:pt x="52" y="78"/>
                    <a:pt x="48" y="81"/>
                    <a:pt x="43" y="83"/>
                  </a:cubicBezTo>
                  <a:cubicBezTo>
                    <a:pt x="38" y="85"/>
                    <a:pt x="33" y="86"/>
                    <a:pt x="27" y="86"/>
                  </a:cubicBezTo>
                  <a:cubicBezTo>
                    <a:pt x="23" y="86"/>
                    <a:pt x="20" y="86"/>
                    <a:pt x="16" y="85"/>
                  </a:cubicBezTo>
                  <a:cubicBezTo>
                    <a:pt x="13" y="84"/>
                    <a:pt x="10" y="83"/>
                    <a:pt x="8" y="81"/>
                  </a:cubicBezTo>
                  <a:cubicBezTo>
                    <a:pt x="5" y="79"/>
                    <a:pt x="3" y="77"/>
                    <a:pt x="2" y="74"/>
                  </a:cubicBezTo>
                  <a:cubicBezTo>
                    <a:pt x="0" y="71"/>
                    <a:pt x="0" y="67"/>
                    <a:pt x="0" y="63"/>
                  </a:cubicBezTo>
                  <a:cubicBezTo>
                    <a:pt x="0" y="58"/>
                    <a:pt x="0" y="55"/>
                    <a:pt x="2" y="52"/>
                  </a:cubicBezTo>
                  <a:cubicBezTo>
                    <a:pt x="4" y="49"/>
                    <a:pt x="6" y="46"/>
                    <a:pt x="8" y="44"/>
                  </a:cubicBezTo>
                  <a:cubicBezTo>
                    <a:pt x="11" y="43"/>
                    <a:pt x="14" y="41"/>
                    <a:pt x="17" y="40"/>
                  </a:cubicBezTo>
                  <a:cubicBezTo>
                    <a:pt x="21" y="39"/>
                    <a:pt x="24" y="38"/>
                    <a:pt x="28" y="38"/>
                  </a:cubicBezTo>
                  <a:cubicBezTo>
                    <a:pt x="31" y="37"/>
                    <a:pt x="35" y="37"/>
                    <a:pt x="38" y="36"/>
                  </a:cubicBezTo>
                  <a:cubicBezTo>
                    <a:pt x="41" y="36"/>
                    <a:pt x="44" y="35"/>
                    <a:pt x="47" y="35"/>
                  </a:cubicBezTo>
                  <a:cubicBezTo>
                    <a:pt x="49" y="34"/>
                    <a:pt x="51" y="33"/>
                    <a:pt x="53" y="32"/>
                  </a:cubicBezTo>
                  <a:cubicBezTo>
                    <a:pt x="54" y="30"/>
                    <a:pt x="55" y="28"/>
                    <a:pt x="55" y="26"/>
                  </a:cubicBezTo>
                  <a:cubicBezTo>
                    <a:pt x="55" y="23"/>
                    <a:pt x="55" y="20"/>
                    <a:pt x="54" y="19"/>
                  </a:cubicBezTo>
                  <a:cubicBezTo>
                    <a:pt x="52" y="17"/>
                    <a:pt x="51" y="15"/>
                    <a:pt x="49" y="14"/>
                  </a:cubicBezTo>
                  <a:cubicBezTo>
                    <a:pt x="47" y="14"/>
                    <a:pt x="46" y="13"/>
                    <a:pt x="43" y="13"/>
                  </a:cubicBezTo>
                  <a:cubicBezTo>
                    <a:pt x="41" y="12"/>
                    <a:pt x="39" y="12"/>
                    <a:pt x="37" y="12"/>
                  </a:cubicBezTo>
                  <a:cubicBezTo>
                    <a:pt x="31" y="12"/>
                    <a:pt x="26" y="13"/>
                    <a:pt x="23" y="15"/>
                  </a:cubicBezTo>
                  <a:cubicBezTo>
                    <a:pt x="19" y="18"/>
                    <a:pt x="17" y="22"/>
                    <a:pt x="16" y="28"/>
                  </a:cubicBezTo>
                  <a:lnTo>
                    <a:pt x="3" y="28"/>
                  </a:lnTo>
                  <a:cubicBezTo>
                    <a:pt x="3" y="23"/>
                    <a:pt x="4" y="18"/>
                    <a:pt x="6" y="15"/>
                  </a:cubicBezTo>
                  <a:cubicBezTo>
                    <a:pt x="8" y="11"/>
                    <a:pt x="11" y="8"/>
                    <a:pt x="14" y="6"/>
                  </a:cubicBezTo>
                  <a:cubicBezTo>
                    <a:pt x="17" y="4"/>
                    <a:pt x="20" y="3"/>
                    <a:pt x="25" y="2"/>
                  </a:cubicBezTo>
                  <a:cubicBezTo>
                    <a:pt x="29" y="1"/>
                    <a:pt x="33" y="0"/>
                    <a:pt x="38" y="0"/>
                  </a:cubicBezTo>
                  <a:cubicBezTo>
                    <a:pt x="41" y="0"/>
                    <a:pt x="45" y="0"/>
                    <a:pt x="49" y="1"/>
                  </a:cubicBezTo>
                  <a:cubicBezTo>
                    <a:pt x="52" y="1"/>
                    <a:pt x="56" y="3"/>
                    <a:pt x="59" y="4"/>
                  </a:cubicBezTo>
                  <a:cubicBezTo>
                    <a:pt x="62" y="6"/>
                    <a:pt x="64" y="8"/>
                    <a:pt x="66" y="11"/>
                  </a:cubicBezTo>
                  <a:cubicBezTo>
                    <a:pt x="68" y="14"/>
                    <a:pt x="69" y="18"/>
                    <a:pt x="69" y="23"/>
                  </a:cubicBezTo>
                  <a:lnTo>
                    <a:pt x="69" y="65"/>
                  </a:lnTo>
                  <a:cubicBezTo>
                    <a:pt x="69" y="68"/>
                    <a:pt x="69" y="71"/>
                    <a:pt x="69" y="72"/>
                  </a:cubicBezTo>
                  <a:cubicBezTo>
                    <a:pt x="69" y="74"/>
                    <a:pt x="71" y="74"/>
                    <a:pt x="73" y="74"/>
                  </a:cubicBezTo>
                  <a:cubicBezTo>
                    <a:pt x="74" y="74"/>
                    <a:pt x="75" y="74"/>
                    <a:pt x="77" y="73"/>
                  </a:cubicBezTo>
                  <a:lnTo>
                    <a:pt x="77" y="84"/>
                  </a:lnTo>
                  <a:close/>
                  <a:moveTo>
                    <a:pt x="55" y="42"/>
                  </a:moveTo>
                  <a:lnTo>
                    <a:pt x="55" y="42"/>
                  </a:lnTo>
                  <a:cubicBezTo>
                    <a:pt x="53" y="43"/>
                    <a:pt x="51" y="44"/>
                    <a:pt x="48" y="45"/>
                  </a:cubicBezTo>
                  <a:cubicBezTo>
                    <a:pt x="46" y="45"/>
                    <a:pt x="43" y="46"/>
                    <a:pt x="40" y="46"/>
                  </a:cubicBezTo>
                  <a:cubicBezTo>
                    <a:pt x="37" y="46"/>
                    <a:pt x="34" y="47"/>
                    <a:pt x="31" y="47"/>
                  </a:cubicBezTo>
                  <a:cubicBezTo>
                    <a:pt x="27" y="48"/>
                    <a:pt x="25" y="49"/>
                    <a:pt x="22" y="50"/>
                  </a:cubicBezTo>
                  <a:cubicBezTo>
                    <a:pt x="20" y="51"/>
                    <a:pt x="18" y="52"/>
                    <a:pt x="16" y="54"/>
                  </a:cubicBezTo>
                  <a:cubicBezTo>
                    <a:pt x="15" y="56"/>
                    <a:pt x="14" y="59"/>
                    <a:pt x="14" y="62"/>
                  </a:cubicBezTo>
                  <a:cubicBezTo>
                    <a:pt x="14" y="64"/>
                    <a:pt x="14" y="66"/>
                    <a:pt x="15" y="68"/>
                  </a:cubicBezTo>
                  <a:cubicBezTo>
                    <a:pt x="16" y="69"/>
                    <a:pt x="17" y="71"/>
                    <a:pt x="19" y="72"/>
                  </a:cubicBezTo>
                  <a:cubicBezTo>
                    <a:pt x="20" y="73"/>
                    <a:pt x="22" y="73"/>
                    <a:pt x="24" y="74"/>
                  </a:cubicBezTo>
                  <a:cubicBezTo>
                    <a:pt x="26" y="74"/>
                    <a:pt x="28" y="74"/>
                    <a:pt x="30" y="74"/>
                  </a:cubicBezTo>
                  <a:cubicBezTo>
                    <a:pt x="34" y="74"/>
                    <a:pt x="38" y="74"/>
                    <a:pt x="41" y="72"/>
                  </a:cubicBezTo>
                  <a:cubicBezTo>
                    <a:pt x="45" y="71"/>
                    <a:pt x="47" y="70"/>
                    <a:pt x="49" y="68"/>
                  </a:cubicBezTo>
                  <a:cubicBezTo>
                    <a:pt x="51" y="66"/>
                    <a:pt x="53" y="64"/>
                    <a:pt x="54" y="62"/>
                  </a:cubicBezTo>
                  <a:cubicBezTo>
                    <a:pt x="55" y="60"/>
                    <a:pt x="55" y="58"/>
                    <a:pt x="55" y="56"/>
                  </a:cubicBezTo>
                  <a:lnTo>
                    <a:pt x="55" y="4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31" name="Freeform 26">
              <a:extLst>
                <a:ext uri="{FF2B5EF4-FFF2-40B4-BE49-F238E27FC236}">
                  <a16:creationId xmlns:a16="http://schemas.microsoft.com/office/drawing/2014/main" id="{D7D9440A-6279-425C-A771-4C16FB60A130}"/>
                </a:ext>
              </a:extLst>
            </p:cNvPr>
            <p:cNvSpPr>
              <a:spLocks/>
            </p:cNvSpPr>
            <p:nvPr/>
          </p:nvSpPr>
          <p:spPr bwMode="auto">
            <a:xfrm>
              <a:off x="3535" y="3110"/>
              <a:ext cx="35" cy="69"/>
            </a:xfrm>
            <a:custGeom>
              <a:avLst/>
              <a:gdLst>
                <a:gd name="T0" fmla="*/ 0 w 43"/>
                <a:gd name="T1" fmla="*/ 2 h 84"/>
                <a:gd name="T2" fmla="*/ 0 w 43"/>
                <a:gd name="T3" fmla="*/ 2 h 84"/>
                <a:gd name="T4" fmla="*/ 0 w 43"/>
                <a:gd name="T5" fmla="*/ 84 h 84"/>
                <a:gd name="T6" fmla="*/ 13 w 43"/>
                <a:gd name="T7" fmla="*/ 84 h 84"/>
                <a:gd name="T8" fmla="*/ 13 w 43"/>
                <a:gd name="T9" fmla="*/ 48 h 84"/>
                <a:gd name="T10" fmla="*/ 15 w 43"/>
                <a:gd name="T11" fmla="*/ 34 h 84"/>
                <a:gd name="T12" fmla="*/ 20 w 43"/>
                <a:gd name="T13" fmla="*/ 23 h 84"/>
                <a:gd name="T14" fmla="*/ 29 w 43"/>
                <a:gd name="T15" fmla="*/ 17 h 84"/>
                <a:gd name="T16" fmla="*/ 43 w 43"/>
                <a:gd name="T17" fmla="*/ 14 h 84"/>
                <a:gd name="T18" fmla="*/ 43 w 43"/>
                <a:gd name="T19" fmla="*/ 0 h 84"/>
                <a:gd name="T20" fmla="*/ 25 w 43"/>
                <a:gd name="T21" fmla="*/ 5 h 84"/>
                <a:gd name="T22" fmla="*/ 13 w 43"/>
                <a:gd name="T23" fmla="*/ 19 h 84"/>
                <a:gd name="T24" fmla="*/ 12 w 43"/>
                <a:gd name="T25" fmla="*/ 19 h 84"/>
                <a:gd name="T26" fmla="*/ 12 w 43"/>
                <a:gd name="T27" fmla="*/ 2 h 84"/>
                <a:gd name="T28" fmla="*/ 0 w 43"/>
                <a:gd name="T29" fmla="*/ 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 h="84">
                  <a:moveTo>
                    <a:pt x="0" y="2"/>
                  </a:moveTo>
                  <a:lnTo>
                    <a:pt x="0" y="2"/>
                  </a:lnTo>
                  <a:lnTo>
                    <a:pt x="0" y="84"/>
                  </a:lnTo>
                  <a:lnTo>
                    <a:pt x="13" y="84"/>
                  </a:lnTo>
                  <a:lnTo>
                    <a:pt x="13" y="48"/>
                  </a:lnTo>
                  <a:cubicBezTo>
                    <a:pt x="13" y="42"/>
                    <a:pt x="14" y="38"/>
                    <a:pt x="15" y="34"/>
                  </a:cubicBezTo>
                  <a:cubicBezTo>
                    <a:pt x="16" y="30"/>
                    <a:pt x="17" y="26"/>
                    <a:pt x="20" y="23"/>
                  </a:cubicBezTo>
                  <a:cubicBezTo>
                    <a:pt x="22" y="20"/>
                    <a:pt x="25" y="18"/>
                    <a:pt x="29" y="17"/>
                  </a:cubicBezTo>
                  <a:cubicBezTo>
                    <a:pt x="33" y="15"/>
                    <a:pt x="37" y="14"/>
                    <a:pt x="43" y="14"/>
                  </a:cubicBezTo>
                  <a:lnTo>
                    <a:pt x="43" y="0"/>
                  </a:lnTo>
                  <a:cubicBezTo>
                    <a:pt x="36" y="0"/>
                    <a:pt x="29" y="1"/>
                    <a:pt x="25" y="5"/>
                  </a:cubicBezTo>
                  <a:cubicBezTo>
                    <a:pt x="20" y="8"/>
                    <a:pt x="16" y="13"/>
                    <a:pt x="13" y="19"/>
                  </a:cubicBezTo>
                  <a:lnTo>
                    <a:pt x="12" y="19"/>
                  </a:lnTo>
                  <a:lnTo>
                    <a:pt x="12" y="2"/>
                  </a:lnTo>
                  <a:lnTo>
                    <a:pt x="0" y="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32" name="Freeform 27">
              <a:extLst>
                <a:ext uri="{FF2B5EF4-FFF2-40B4-BE49-F238E27FC236}">
                  <a16:creationId xmlns:a16="http://schemas.microsoft.com/office/drawing/2014/main" id="{5AFA9842-BAD5-4212-AF77-C25BB5F329E3}"/>
                </a:ext>
              </a:extLst>
            </p:cNvPr>
            <p:cNvSpPr>
              <a:spLocks/>
            </p:cNvSpPr>
            <p:nvPr/>
          </p:nvSpPr>
          <p:spPr bwMode="auto">
            <a:xfrm>
              <a:off x="3612" y="3084"/>
              <a:ext cx="75" cy="97"/>
            </a:xfrm>
            <a:custGeom>
              <a:avLst/>
              <a:gdLst>
                <a:gd name="T0" fmla="*/ 72 w 91"/>
                <a:gd name="T1" fmla="*/ 36 h 119"/>
                <a:gd name="T2" fmla="*/ 72 w 91"/>
                <a:gd name="T3" fmla="*/ 36 h 119"/>
                <a:gd name="T4" fmla="*/ 86 w 91"/>
                <a:gd name="T5" fmla="*/ 36 h 119"/>
                <a:gd name="T6" fmla="*/ 82 w 91"/>
                <a:gd name="T7" fmla="*/ 20 h 119"/>
                <a:gd name="T8" fmla="*/ 74 w 91"/>
                <a:gd name="T9" fmla="*/ 9 h 119"/>
                <a:gd name="T10" fmla="*/ 60 w 91"/>
                <a:gd name="T11" fmla="*/ 2 h 119"/>
                <a:gd name="T12" fmla="*/ 44 w 91"/>
                <a:gd name="T13" fmla="*/ 0 h 119"/>
                <a:gd name="T14" fmla="*/ 29 w 91"/>
                <a:gd name="T15" fmla="*/ 2 h 119"/>
                <a:gd name="T16" fmla="*/ 16 w 91"/>
                <a:gd name="T17" fmla="*/ 8 h 119"/>
                <a:gd name="T18" fmla="*/ 7 w 91"/>
                <a:gd name="T19" fmla="*/ 18 h 119"/>
                <a:gd name="T20" fmla="*/ 3 w 91"/>
                <a:gd name="T21" fmla="*/ 33 h 119"/>
                <a:gd name="T22" fmla="*/ 6 w 91"/>
                <a:gd name="T23" fmla="*/ 46 h 119"/>
                <a:gd name="T24" fmla="*/ 14 w 91"/>
                <a:gd name="T25" fmla="*/ 55 h 119"/>
                <a:gd name="T26" fmla="*/ 26 w 91"/>
                <a:gd name="T27" fmla="*/ 60 h 119"/>
                <a:gd name="T28" fmla="*/ 39 w 91"/>
                <a:gd name="T29" fmla="*/ 63 h 119"/>
                <a:gd name="T30" fmla="*/ 53 w 91"/>
                <a:gd name="T31" fmla="*/ 66 h 119"/>
                <a:gd name="T32" fmla="*/ 64 w 91"/>
                <a:gd name="T33" fmla="*/ 70 h 119"/>
                <a:gd name="T34" fmla="*/ 73 w 91"/>
                <a:gd name="T35" fmla="*/ 76 h 119"/>
                <a:gd name="T36" fmla="*/ 76 w 91"/>
                <a:gd name="T37" fmla="*/ 86 h 119"/>
                <a:gd name="T38" fmla="*/ 73 w 91"/>
                <a:gd name="T39" fmla="*/ 96 h 119"/>
                <a:gd name="T40" fmla="*/ 66 w 91"/>
                <a:gd name="T41" fmla="*/ 102 h 119"/>
                <a:gd name="T42" fmla="*/ 57 w 91"/>
                <a:gd name="T43" fmla="*/ 105 h 119"/>
                <a:gd name="T44" fmla="*/ 47 w 91"/>
                <a:gd name="T45" fmla="*/ 106 h 119"/>
                <a:gd name="T46" fmla="*/ 35 w 91"/>
                <a:gd name="T47" fmla="*/ 105 h 119"/>
                <a:gd name="T48" fmla="*/ 24 w 91"/>
                <a:gd name="T49" fmla="*/ 100 h 119"/>
                <a:gd name="T50" fmla="*/ 17 w 91"/>
                <a:gd name="T51" fmla="*/ 91 h 119"/>
                <a:gd name="T52" fmla="*/ 14 w 91"/>
                <a:gd name="T53" fmla="*/ 79 h 119"/>
                <a:gd name="T54" fmla="*/ 0 w 91"/>
                <a:gd name="T55" fmla="*/ 79 h 119"/>
                <a:gd name="T56" fmla="*/ 3 w 91"/>
                <a:gd name="T57" fmla="*/ 97 h 119"/>
                <a:gd name="T58" fmla="*/ 13 w 91"/>
                <a:gd name="T59" fmla="*/ 109 h 119"/>
                <a:gd name="T60" fmla="*/ 28 w 91"/>
                <a:gd name="T61" fmla="*/ 116 h 119"/>
                <a:gd name="T62" fmla="*/ 46 w 91"/>
                <a:gd name="T63" fmla="*/ 119 h 119"/>
                <a:gd name="T64" fmla="*/ 62 w 91"/>
                <a:gd name="T65" fmla="*/ 117 h 119"/>
                <a:gd name="T66" fmla="*/ 76 w 91"/>
                <a:gd name="T67" fmla="*/ 111 h 119"/>
                <a:gd name="T68" fmla="*/ 87 w 91"/>
                <a:gd name="T69" fmla="*/ 101 h 119"/>
                <a:gd name="T70" fmla="*/ 91 w 91"/>
                <a:gd name="T71" fmla="*/ 85 h 119"/>
                <a:gd name="T72" fmla="*/ 88 w 91"/>
                <a:gd name="T73" fmla="*/ 71 h 119"/>
                <a:gd name="T74" fmla="*/ 79 w 91"/>
                <a:gd name="T75" fmla="*/ 62 h 119"/>
                <a:gd name="T76" fmla="*/ 68 w 91"/>
                <a:gd name="T77" fmla="*/ 56 h 119"/>
                <a:gd name="T78" fmla="*/ 54 w 91"/>
                <a:gd name="T79" fmla="*/ 52 h 119"/>
                <a:gd name="T80" fmla="*/ 41 w 91"/>
                <a:gd name="T81" fmla="*/ 49 h 119"/>
                <a:gd name="T82" fmla="*/ 29 w 91"/>
                <a:gd name="T83" fmla="*/ 46 h 119"/>
                <a:gd name="T84" fmla="*/ 21 w 91"/>
                <a:gd name="T85" fmla="*/ 41 h 119"/>
                <a:gd name="T86" fmla="*/ 18 w 91"/>
                <a:gd name="T87" fmla="*/ 32 h 119"/>
                <a:gd name="T88" fmla="*/ 20 w 91"/>
                <a:gd name="T89" fmla="*/ 23 h 119"/>
                <a:gd name="T90" fmla="*/ 26 w 91"/>
                <a:gd name="T91" fmla="*/ 17 h 119"/>
                <a:gd name="T92" fmla="*/ 34 w 91"/>
                <a:gd name="T93" fmla="*/ 14 h 119"/>
                <a:gd name="T94" fmla="*/ 44 w 91"/>
                <a:gd name="T95" fmla="*/ 13 h 119"/>
                <a:gd name="T96" fmla="*/ 63 w 91"/>
                <a:gd name="T97" fmla="*/ 18 h 119"/>
                <a:gd name="T98" fmla="*/ 72 w 91"/>
                <a:gd name="T99" fmla="*/ 36 h 119"/>
                <a:gd name="T100" fmla="*/ 72 w 91"/>
                <a:gd name="T101" fmla="*/ 36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1" h="119">
                  <a:moveTo>
                    <a:pt x="72" y="36"/>
                  </a:moveTo>
                  <a:lnTo>
                    <a:pt x="72" y="36"/>
                  </a:lnTo>
                  <a:lnTo>
                    <a:pt x="86" y="36"/>
                  </a:lnTo>
                  <a:cubicBezTo>
                    <a:pt x="86" y="30"/>
                    <a:pt x="85" y="24"/>
                    <a:pt x="82" y="20"/>
                  </a:cubicBezTo>
                  <a:cubicBezTo>
                    <a:pt x="80" y="15"/>
                    <a:pt x="77" y="12"/>
                    <a:pt x="74" y="9"/>
                  </a:cubicBezTo>
                  <a:cubicBezTo>
                    <a:pt x="70" y="6"/>
                    <a:pt x="65" y="3"/>
                    <a:pt x="60" y="2"/>
                  </a:cubicBezTo>
                  <a:cubicBezTo>
                    <a:pt x="55" y="1"/>
                    <a:pt x="50" y="0"/>
                    <a:pt x="44" y="0"/>
                  </a:cubicBezTo>
                  <a:cubicBezTo>
                    <a:pt x="39" y="0"/>
                    <a:pt x="34" y="1"/>
                    <a:pt x="29" y="2"/>
                  </a:cubicBezTo>
                  <a:cubicBezTo>
                    <a:pt x="24" y="3"/>
                    <a:pt x="20" y="5"/>
                    <a:pt x="16" y="8"/>
                  </a:cubicBezTo>
                  <a:cubicBezTo>
                    <a:pt x="12" y="11"/>
                    <a:pt x="9" y="14"/>
                    <a:pt x="7" y="18"/>
                  </a:cubicBezTo>
                  <a:cubicBezTo>
                    <a:pt x="4" y="23"/>
                    <a:pt x="3" y="28"/>
                    <a:pt x="3" y="33"/>
                  </a:cubicBezTo>
                  <a:cubicBezTo>
                    <a:pt x="3" y="38"/>
                    <a:pt x="4" y="43"/>
                    <a:pt x="6" y="46"/>
                  </a:cubicBezTo>
                  <a:cubicBezTo>
                    <a:pt x="8" y="50"/>
                    <a:pt x="11" y="52"/>
                    <a:pt x="14" y="55"/>
                  </a:cubicBezTo>
                  <a:cubicBezTo>
                    <a:pt x="18" y="57"/>
                    <a:pt x="22" y="59"/>
                    <a:pt x="26" y="60"/>
                  </a:cubicBezTo>
                  <a:cubicBezTo>
                    <a:pt x="30" y="61"/>
                    <a:pt x="35" y="62"/>
                    <a:pt x="39" y="63"/>
                  </a:cubicBezTo>
                  <a:cubicBezTo>
                    <a:pt x="44" y="64"/>
                    <a:pt x="48" y="65"/>
                    <a:pt x="53" y="66"/>
                  </a:cubicBezTo>
                  <a:cubicBezTo>
                    <a:pt x="57" y="67"/>
                    <a:pt x="61" y="69"/>
                    <a:pt x="64" y="70"/>
                  </a:cubicBezTo>
                  <a:cubicBezTo>
                    <a:pt x="68" y="72"/>
                    <a:pt x="71" y="74"/>
                    <a:pt x="73" y="76"/>
                  </a:cubicBezTo>
                  <a:cubicBezTo>
                    <a:pt x="75" y="78"/>
                    <a:pt x="76" y="82"/>
                    <a:pt x="76" y="86"/>
                  </a:cubicBezTo>
                  <a:cubicBezTo>
                    <a:pt x="76" y="90"/>
                    <a:pt x="75" y="93"/>
                    <a:pt x="73" y="96"/>
                  </a:cubicBezTo>
                  <a:cubicBezTo>
                    <a:pt x="71" y="98"/>
                    <a:pt x="69" y="101"/>
                    <a:pt x="66" y="102"/>
                  </a:cubicBezTo>
                  <a:cubicBezTo>
                    <a:pt x="64" y="104"/>
                    <a:pt x="61" y="105"/>
                    <a:pt x="57" y="105"/>
                  </a:cubicBezTo>
                  <a:cubicBezTo>
                    <a:pt x="54" y="106"/>
                    <a:pt x="50" y="106"/>
                    <a:pt x="47" y="106"/>
                  </a:cubicBezTo>
                  <a:cubicBezTo>
                    <a:pt x="43" y="106"/>
                    <a:pt x="39" y="106"/>
                    <a:pt x="35" y="105"/>
                  </a:cubicBezTo>
                  <a:cubicBezTo>
                    <a:pt x="30" y="104"/>
                    <a:pt x="27" y="102"/>
                    <a:pt x="24" y="100"/>
                  </a:cubicBezTo>
                  <a:cubicBezTo>
                    <a:pt x="21" y="98"/>
                    <a:pt x="18" y="95"/>
                    <a:pt x="17" y="91"/>
                  </a:cubicBezTo>
                  <a:cubicBezTo>
                    <a:pt x="15" y="88"/>
                    <a:pt x="14" y="84"/>
                    <a:pt x="14" y="79"/>
                  </a:cubicBezTo>
                  <a:lnTo>
                    <a:pt x="0" y="79"/>
                  </a:lnTo>
                  <a:cubicBezTo>
                    <a:pt x="0" y="86"/>
                    <a:pt x="1" y="92"/>
                    <a:pt x="3" y="97"/>
                  </a:cubicBezTo>
                  <a:cubicBezTo>
                    <a:pt x="6" y="102"/>
                    <a:pt x="9" y="106"/>
                    <a:pt x="13" y="109"/>
                  </a:cubicBezTo>
                  <a:cubicBezTo>
                    <a:pt x="18" y="112"/>
                    <a:pt x="23" y="115"/>
                    <a:pt x="28" y="116"/>
                  </a:cubicBezTo>
                  <a:cubicBezTo>
                    <a:pt x="34" y="118"/>
                    <a:pt x="40" y="119"/>
                    <a:pt x="46" y="119"/>
                  </a:cubicBezTo>
                  <a:cubicBezTo>
                    <a:pt x="52" y="119"/>
                    <a:pt x="57" y="118"/>
                    <a:pt x="62" y="117"/>
                  </a:cubicBezTo>
                  <a:cubicBezTo>
                    <a:pt x="67" y="116"/>
                    <a:pt x="72" y="114"/>
                    <a:pt x="76" y="111"/>
                  </a:cubicBezTo>
                  <a:cubicBezTo>
                    <a:pt x="81" y="108"/>
                    <a:pt x="84" y="105"/>
                    <a:pt x="87" y="101"/>
                  </a:cubicBezTo>
                  <a:cubicBezTo>
                    <a:pt x="89" y="96"/>
                    <a:pt x="91" y="91"/>
                    <a:pt x="91" y="85"/>
                  </a:cubicBezTo>
                  <a:cubicBezTo>
                    <a:pt x="91" y="79"/>
                    <a:pt x="90" y="75"/>
                    <a:pt x="88" y="71"/>
                  </a:cubicBezTo>
                  <a:cubicBezTo>
                    <a:pt x="86" y="67"/>
                    <a:pt x="83" y="64"/>
                    <a:pt x="79" y="62"/>
                  </a:cubicBezTo>
                  <a:cubicBezTo>
                    <a:pt x="76" y="59"/>
                    <a:pt x="72" y="58"/>
                    <a:pt x="68" y="56"/>
                  </a:cubicBezTo>
                  <a:cubicBezTo>
                    <a:pt x="63" y="55"/>
                    <a:pt x="59" y="53"/>
                    <a:pt x="54" y="52"/>
                  </a:cubicBezTo>
                  <a:cubicBezTo>
                    <a:pt x="50" y="51"/>
                    <a:pt x="46" y="50"/>
                    <a:pt x="41" y="49"/>
                  </a:cubicBezTo>
                  <a:cubicBezTo>
                    <a:pt x="37" y="48"/>
                    <a:pt x="33" y="47"/>
                    <a:pt x="29" y="46"/>
                  </a:cubicBezTo>
                  <a:cubicBezTo>
                    <a:pt x="26" y="45"/>
                    <a:pt x="23" y="43"/>
                    <a:pt x="21" y="41"/>
                  </a:cubicBezTo>
                  <a:cubicBezTo>
                    <a:pt x="19" y="38"/>
                    <a:pt x="18" y="36"/>
                    <a:pt x="18" y="32"/>
                  </a:cubicBezTo>
                  <a:cubicBezTo>
                    <a:pt x="18" y="28"/>
                    <a:pt x="19" y="25"/>
                    <a:pt x="20" y="23"/>
                  </a:cubicBezTo>
                  <a:cubicBezTo>
                    <a:pt x="22" y="20"/>
                    <a:pt x="24" y="18"/>
                    <a:pt x="26" y="17"/>
                  </a:cubicBezTo>
                  <a:cubicBezTo>
                    <a:pt x="28" y="15"/>
                    <a:pt x="31" y="14"/>
                    <a:pt x="34" y="14"/>
                  </a:cubicBezTo>
                  <a:cubicBezTo>
                    <a:pt x="37" y="13"/>
                    <a:pt x="40" y="13"/>
                    <a:pt x="44" y="13"/>
                  </a:cubicBezTo>
                  <a:cubicBezTo>
                    <a:pt x="51" y="13"/>
                    <a:pt x="58" y="15"/>
                    <a:pt x="63" y="18"/>
                  </a:cubicBezTo>
                  <a:cubicBezTo>
                    <a:pt x="68" y="22"/>
                    <a:pt x="71" y="28"/>
                    <a:pt x="72" y="36"/>
                  </a:cubicBezTo>
                  <a:lnTo>
                    <a:pt x="72" y="36"/>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33" name="Freeform 28">
              <a:extLst>
                <a:ext uri="{FF2B5EF4-FFF2-40B4-BE49-F238E27FC236}">
                  <a16:creationId xmlns:a16="http://schemas.microsoft.com/office/drawing/2014/main" id="{5E90919B-67A4-443C-83D3-FE979B834E55}"/>
                </a:ext>
              </a:extLst>
            </p:cNvPr>
            <p:cNvSpPr>
              <a:spLocks noEditPoints="1"/>
            </p:cNvSpPr>
            <p:nvPr/>
          </p:nvSpPr>
          <p:spPr bwMode="auto">
            <a:xfrm>
              <a:off x="3696" y="3110"/>
              <a:ext cx="66" cy="70"/>
            </a:xfrm>
            <a:custGeom>
              <a:avLst/>
              <a:gdLst>
                <a:gd name="T0" fmla="*/ 14 w 80"/>
                <a:gd name="T1" fmla="*/ 43 h 86"/>
                <a:gd name="T2" fmla="*/ 14 w 80"/>
                <a:gd name="T3" fmla="*/ 43 h 86"/>
                <a:gd name="T4" fmla="*/ 16 w 80"/>
                <a:gd name="T5" fmla="*/ 30 h 86"/>
                <a:gd name="T6" fmla="*/ 22 w 80"/>
                <a:gd name="T7" fmla="*/ 20 h 86"/>
                <a:gd name="T8" fmla="*/ 30 w 80"/>
                <a:gd name="T9" fmla="*/ 14 h 86"/>
                <a:gd name="T10" fmla="*/ 40 w 80"/>
                <a:gd name="T11" fmla="*/ 12 h 86"/>
                <a:gd name="T12" fmla="*/ 50 w 80"/>
                <a:gd name="T13" fmla="*/ 14 h 86"/>
                <a:gd name="T14" fmla="*/ 58 w 80"/>
                <a:gd name="T15" fmla="*/ 20 h 86"/>
                <a:gd name="T16" fmla="*/ 64 w 80"/>
                <a:gd name="T17" fmla="*/ 30 h 86"/>
                <a:gd name="T18" fmla="*/ 66 w 80"/>
                <a:gd name="T19" fmla="*/ 43 h 86"/>
                <a:gd name="T20" fmla="*/ 64 w 80"/>
                <a:gd name="T21" fmla="*/ 57 h 86"/>
                <a:gd name="T22" fmla="*/ 58 w 80"/>
                <a:gd name="T23" fmla="*/ 66 h 86"/>
                <a:gd name="T24" fmla="*/ 50 w 80"/>
                <a:gd name="T25" fmla="*/ 72 h 86"/>
                <a:gd name="T26" fmla="*/ 40 w 80"/>
                <a:gd name="T27" fmla="*/ 74 h 86"/>
                <a:gd name="T28" fmla="*/ 30 w 80"/>
                <a:gd name="T29" fmla="*/ 72 h 86"/>
                <a:gd name="T30" fmla="*/ 22 w 80"/>
                <a:gd name="T31" fmla="*/ 66 h 86"/>
                <a:gd name="T32" fmla="*/ 16 w 80"/>
                <a:gd name="T33" fmla="*/ 57 h 86"/>
                <a:gd name="T34" fmla="*/ 14 w 80"/>
                <a:gd name="T35" fmla="*/ 43 h 86"/>
                <a:gd name="T36" fmla="*/ 14 w 80"/>
                <a:gd name="T37" fmla="*/ 43 h 86"/>
                <a:gd name="T38" fmla="*/ 0 w 80"/>
                <a:gd name="T39" fmla="*/ 43 h 86"/>
                <a:gd name="T40" fmla="*/ 0 w 80"/>
                <a:gd name="T41" fmla="*/ 43 h 86"/>
                <a:gd name="T42" fmla="*/ 3 w 80"/>
                <a:gd name="T43" fmla="*/ 60 h 86"/>
                <a:gd name="T44" fmla="*/ 10 w 80"/>
                <a:gd name="T45" fmla="*/ 74 h 86"/>
                <a:gd name="T46" fmla="*/ 23 w 80"/>
                <a:gd name="T47" fmla="*/ 83 h 86"/>
                <a:gd name="T48" fmla="*/ 40 w 80"/>
                <a:gd name="T49" fmla="*/ 86 h 86"/>
                <a:gd name="T50" fmla="*/ 57 w 80"/>
                <a:gd name="T51" fmla="*/ 83 h 86"/>
                <a:gd name="T52" fmla="*/ 70 w 80"/>
                <a:gd name="T53" fmla="*/ 74 h 86"/>
                <a:gd name="T54" fmla="*/ 77 w 80"/>
                <a:gd name="T55" fmla="*/ 60 h 86"/>
                <a:gd name="T56" fmla="*/ 80 w 80"/>
                <a:gd name="T57" fmla="*/ 43 h 86"/>
                <a:gd name="T58" fmla="*/ 77 w 80"/>
                <a:gd name="T59" fmla="*/ 26 h 86"/>
                <a:gd name="T60" fmla="*/ 70 w 80"/>
                <a:gd name="T61" fmla="*/ 13 h 86"/>
                <a:gd name="T62" fmla="*/ 57 w 80"/>
                <a:gd name="T63" fmla="*/ 3 h 86"/>
                <a:gd name="T64" fmla="*/ 40 w 80"/>
                <a:gd name="T65" fmla="*/ 0 h 86"/>
                <a:gd name="T66" fmla="*/ 23 w 80"/>
                <a:gd name="T67" fmla="*/ 3 h 86"/>
                <a:gd name="T68" fmla="*/ 10 w 80"/>
                <a:gd name="T69" fmla="*/ 13 h 86"/>
                <a:gd name="T70" fmla="*/ 3 w 80"/>
                <a:gd name="T71" fmla="*/ 26 h 86"/>
                <a:gd name="T72" fmla="*/ 0 w 80"/>
                <a:gd name="T73" fmla="*/ 43 h 86"/>
                <a:gd name="T74" fmla="*/ 0 w 80"/>
                <a:gd name="T75" fmla="*/ 4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0" h="86">
                  <a:moveTo>
                    <a:pt x="14" y="43"/>
                  </a:moveTo>
                  <a:lnTo>
                    <a:pt x="14" y="43"/>
                  </a:lnTo>
                  <a:cubicBezTo>
                    <a:pt x="14" y="38"/>
                    <a:pt x="15" y="34"/>
                    <a:pt x="16" y="30"/>
                  </a:cubicBezTo>
                  <a:cubicBezTo>
                    <a:pt x="18" y="26"/>
                    <a:pt x="20" y="23"/>
                    <a:pt x="22" y="20"/>
                  </a:cubicBezTo>
                  <a:cubicBezTo>
                    <a:pt x="24" y="18"/>
                    <a:pt x="27" y="16"/>
                    <a:pt x="30" y="14"/>
                  </a:cubicBezTo>
                  <a:cubicBezTo>
                    <a:pt x="33" y="13"/>
                    <a:pt x="36" y="12"/>
                    <a:pt x="40" y="12"/>
                  </a:cubicBezTo>
                  <a:cubicBezTo>
                    <a:pt x="43" y="12"/>
                    <a:pt x="47" y="13"/>
                    <a:pt x="50" y="14"/>
                  </a:cubicBezTo>
                  <a:cubicBezTo>
                    <a:pt x="53" y="16"/>
                    <a:pt x="56" y="18"/>
                    <a:pt x="58" y="20"/>
                  </a:cubicBezTo>
                  <a:cubicBezTo>
                    <a:pt x="60" y="23"/>
                    <a:pt x="62" y="26"/>
                    <a:pt x="64" y="30"/>
                  </a:cubicBezTo>
                  <a:cubicBezTo>
                    <a:pt x="65" y="34"/>
                    <a:pt x="66" y="38"/>
                    <a:pt x="66" y="43"/>
                  </a:cubicBezTo>
                  <a:cubicBezTo>
                    <a:pt x="66" y="48"/>
                    <a:pt x="65" y="53"/>
                    <a:pt x="64" y="57"/>
                  </a:cubicBezTo>
                  <a:cubicBezTo>
                    <a:pt x="62" y="60"/>
                    <a:pt x="60" y="64"/>
                    <a:pt x="58" y="66"/>
                  </a:cubicBezTo>
                  <a:cubicBezTo>
                    <a:pt x="56" y="69"/>
                    <a:pt x="53" y="71"/>
                    <a:pt x="50" y="72"/>
                  </a:cubicBezTo>
                  <a:cubicBezTo>
                    <a:pt x="47" y="74"/>
                    <a:pt x="43" y="74"/>
                    <a:pt x="40" y="74"/>
                  </a:cubicBezTo>
                  <a:cubicBezTo>
                    <a:pt x="36" y="74"/>
                    <a:pt x="33" y="74"/>
                    <a:pt x="30" y="72"/>
                  </a:cubicBezTo>
                  <a:cubicBezTo>
                    <a:pt x="27" y="71"/>
                    <a:pt x="24" y="69"/>
                    <a:pt x="22" y="66"/>
                  </a:cubicBezTo>
                  <a:cubicBezTo>
                    <a:pt x="20" y="64"/>
                    <a:pt x="18" y="60"/>
                    <a:pt x="16" y="57"/>
                  </a:cubicBezTo>
                  <a:cubicBezTo>
                    <a:pt x="15" y="53"/>
                    <a:pt x="14" y="48"/>
                    <a:pt x="14" y="43"/>
                  </a:cubicBezTo>
                  <a:lnTo>
                    <a:pt x="14" y="43"/>
                  </a:lnTo>
                  <a:close/>
                  <a:moveTo>
                    <a:pt x="0" y="43"/>
                  </a:moveTo>
                  <a:lnTo>
                    <a:pt x="0" y="43"/>
                  </a:lnTo>
                  <a:cubicBezTo>
                    <a:pt x="0" y="49"/>
                    <a:pt x="1" y="55"/>
                    <a:pt x="3" y="60"/>
                  </a:cubicBezTo>
                  <a:cubicBezTo>
                    <a:pt x="4" y="65"/>
                    <a:pt x="7" y="70"/>
                    <a:pt x="10" y="74"/>
                  </a:cubicBezTo>
                  <a:cubicBezTo>
                    <a:pt x="14" y="78"/>
                    <a:pt x="18" y="81"/>
                    <a:pt x="23" y="83"/>
                  </a:cubicBezTo>
                  <a:cubicBezTo>
                    <a:pt x="28" y="85"/>
                    <a:pt x="34" y="86"/>
                    <a:pt x="40" y="86"/>
                  </a:cubicBezTo>
                  <a:cubicBezTo>
                    <a:pt x="47" y="86"/>
                    <a:pt x="52" y="85"/>
                    <a:pt x="57" y="83"/>
                  </a:cubicBezTo>
                  <a:cubicBezTo>
                    <a:pt x="62" y="81"/>
                    <a:pt x="66" y="78"/>
                    <a:pt x="70" y="74"/>
                  </a:cubicBezTo>
                  <a:cubicBezTo>
                    <a:pt x="73" y="70"/>
                    <a:pt x="76" y="65"/>
                    <a:pt x="77" y="60"/>
                  </a:cubicBezTo>
                  <a:cubicBezTo>
                    <a:pt x="79" y="55"/>
                    <a:pt x="80" y="49"/>
                    <a:pt x="80" y="43"/>
                  </a:cubicBezTo>
                  <a:cubicBezTo>
                    <a:pt x="80" y="37"/>
                    <a:pt x="79" y="32"/>
                    <a:pt x="77" y="26"/>
                  </a:cubicBezTo>
                  <a:cubicBezTo>
                    <a:pt x="76" y="21"/>
                    <a:pt x="73" y="17"/>
                    <a:pt x="70" y="13"/>
                  </a:cubicBezTo>
                  <a:cubicBezTo>
                    <a:pt x="66" y="9"/>
                    <a:pt x="62" y="6"/>
                    <a:pt x="57" y="3"/>
                  </a:cubicBezTo>
                  <a:cubicBezTo>
                    <a:pt x="52" y="1"/>
                    <a:pt x="47" y="0"/>
                    <a:pt x="40" y="0"/>
                  </a:cubicBezTo>
                  <a:cubicBezTo>
                    <a:pt x="34" y="0"/>
                    <a:pt x="28" y="1"/>
                    <a:pt x="23" y="3"/>
                  </a:cubicBezTo>
                  <a:cubicBezTo>
                    <a:pt x="18" y="6"/>
                    <a:pt x="14" y="9"/>
                    <a:pt x="10" y="13"/>
                  </a:cubicBezTo>
                  <a:cubicBezTo>
                    <a:pt x="7" y="17"/>
                    <a:pt x="4" y="21"/>
                    <a:pt x="3" y="26"/>
                  </a:cubicBezTo>
                  <a:cubicBezTo>
                    <a:pt x="1" y="32"/>
                    <a:pt x="0" y="37"/>
                    <a:pt x="0" y="43"/>
                  </a:cubicBezTo>
                  <a:lnTo>
                    <a:pt x="0" y="4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34" name="Freeform 29">
              <a:extLst>
                <a:ext uri="{FF2B5EF4-FFF2-40B4-BE49-F238E27FC236}">
                  <a16:creationId xmlns:a16="http://schemas.microsoft.com/office/drawing/2014/main" id="{6AC34897-ED39-45E0-8A91-D9F2ED346C8E}"/>
                </a:ext>
              </a:extLst>
            </p:cNvPr>
            <p:cNvSpPr>
              <a:spLocks/>
            </p:cNvSpPr>
            <p:nvPr/>
          </p:nvSpPr>
          <p:spPr bwMode="auto">
            <a:xfrm>
              <a:off x="3772" y="3110"/>
              <a:ext cx="61" cy="70"/>
            </a:xfrm>
            <a:custGeom>
              <a:avLst/>
              <a:gdLst>
                <a:gd name="T0" fmla="*/ 60 w 75"/>
                <a:gd name="T1" fmla="*/ 28 h 86"/>
                <a:gd name="T2" fmla="*/ 60 w 75"/>
                <a:gd name="T3" fmla="*/ 28 h 86"/>
                <a:gd name="T4" fmla="*/ 74 w 75"/>
                <a:gd name="T5" fmla="*/ 28 h 86"/>
                <a:gd name="T6" fmla="*/ 70 w 75"/>
                <a:gd name="T7" fmla="*/ 16 h 86"/>
                <a:gd name="T8" fmla="*/ 63 w 75"/>
                <a:gd name="T9" fmla="*/ 7 h 86"/>
                <a:gd name="T10" fmla="*/ 52 w 75"/>
                <a:gd name="T11" fmla="*/ 2 h 86"/>
                <a:gd name="T12" fmla="*/ 39 w 75"/>
                <a:gd name="T13" fmla="*/ 0 h 86"/>
                <a:gd name="T14" fmla="*/ 22 w 75"/>
                <a:gd name="T15" fmla="*/ 4 h 86"/>
                <a:gd name="T16" fmla="*/ 10 w 75"/>
                <a:gd name="T17" fmla="*/ 13 h 86"/>
                <a:gd name="T18" fmla="*/ 2 w 75"/>
                <a:gd name="T19" fmla="*/ 27 h 86"/>
                <a:gd name="T20" fmla="*/ 0 w 75"/>
                <a:gd name="T21" fmla="*/ 44 h 86"/>
                <a:gd name="T22" fmla="*/ 2 w 75"/>
                <a:gd name="T23" fmla="*/ 61 h 86"/>
                <a:gd name="T24" fmla="*/ 10 w 75"/>
                <a:gd name="T25" fmla="*/ 74 h 86"/>
                <a:gd name="T26" fmla="*/ 22 w 75"/>
                <a:gd name="T27" fmla="*/ 83 h 86"/>
                <a:gd name="T28" fmla="*/ 38 w 75"/>
                <a:gd name="T29" fmla="*/ 86 h 86"/>
                <a:gd name="T30" fmla="*/ 63 w 75"/>
                <a:gd name="T31" fmla="*/ 78 h 86"/>
                <a:gd name="T32" fmla="*/ 75 w 75"/>
                <a:gd name="T33" fmla="*/ 54 h 86"/>
                <a:gd name="T34" fmla="*/ 61 w 75"/>
                <a:gd name="T35" fmla="*/ 54 h 86"/>
                <a:gd name="T36" fmla="*/ 54 w 75"/>
                <a:gd name="T37" fmla="*/ 69 h 86"/>
                <a:gd name="T38" fmla="*/ 38 w 75"/>
                <a:gd name="T39" fmla="*/ 74 h 86"/>
                <a:gd name="T40" fmla="*/ 27 w 75"/>
                <a:gd name="T41" fmla="*/ 72 h 86"/>
                <a:gd name="T42" fmla="*/ 20 w 75"/>
                <a:gd name="T43" fmla="*/ 65 h 86"/>
                <a:gd name="T44" fmla="*/ 16 w 75"/>
                <a:gd name="T45" fmla="*/ 55 h 86"/>
                <a:gd name="T46" fmla="*/ 14 w 75"/>
                <a:gd name="T47" fmla="*/ 44 h 86"/>
                <a:gd name="T48" fmla="*/ 15 w 75"/>
                <a:gd name="T49" fmla="*/ 32 h 86"/>
                <a:gd name="T50" fmla="*/ 20 w 75"/>
                <a:gd name="T51" fmla="*/ 22 h 86"/>
                <a:gd name="T52" fmla="*/ 28 w 75"/>
                <a:gd name="T53" fmla="*/ 15 h 86"/>
                <a:gd name="T54" fmla="*/ 40 w 75"/>
                <a:gd name="T55" fmla="*/ 12 h 86"/>
                <a:gd name="T56" fmla="*/ 53 w 75"/>
                <a:gd name="T57" fmla="*/ 16 h 86"/>
                <a:gd name="T58" fmla="*/ 60 w 75"/>
                <a:gd name="T59" fmla="*/ 28 h 86"/>
                <a:gd name="T60" fmla="*/ 60 w 75"/>
                <a:gd name="T61" fmla="*/ 28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5" h="86">
                  <a:moveTo>
                    <a:pt x="60" y="28"/>
                  </a:moveTo>
                  <a:lnTo>
                    <a:pt x="60" y="28"/>
                  </a:lnTo>
                  <a:lnTo>
                    <a:pt x="74" y="28"/>
                  </a:lnTo>
                  <a:cubicBezTo>
                    <a:pt x="74" y="24"/>
                    <a:pt x="72" y="19"/>
                    <a:pt x="70" y="16"/>
                  </a:cubicBezTo>
                  <a:cubicBezTo>
                    <a:pt x="68" y="12"/>
                    <a:pt x="66" y="9"/>
                    <a:pt x="63" y="7"/>
                  </a:cubicBezTo>
                  <a:cubicBezTo>
                    <a:pt x="60" y="5"/>
                    <a:pt x="56" y="3"/>
                    <a:pt x="52" y="2"/>
                  </a:cubicBezTo>
                  <a:cubicBezTo>
                    <a:pt x="48" y="1"/>
                    <a:pt x="43" y="0"/>
                    <a:pt x="39" y="0"/>
                  </a:cubicBezTo>
                  <a:cubicBezTo>
                    <a:pt x="32" y="0"/>
                    <a:pt x="27" y="1"/>
                    <a:pt x="22" y="4"/>
                  </a:cubicBezTo>
                  <a:cubicBezTo>
                    <a:pt x="17" y="6"/>
                    <a:pt x="13" y="9"/>
                    <a:pt x="10" y="13"/>
                  </a:cubicBezTo>
                  <a:cubicBezTo>
                    <a:pt x="6" y="17"/>
                    <a:pt x="4" y="22"/>
                    <a:pt x="2" y="27"/>
                  </a:cubicBezTo>
                  <a:cubicBezTo>
                    <a:pt x="1" y="32"/>
                    <a:pt x="0" y="38"/>
                    <a:pt x="0" y="44"/>
                  </a:cubicBezTo>
                  <a:cubicBezTo>
                    <a:pt x="0" y="50"/>
                    <a:pt x="1" y="56"/>
                    <a:pt x="2" y="61"/>
                  </a:cubicBezTo>
                  <a:cubicBezTo>
                    <a:pt x="4" y="66"/>
                    <a:pt x="6" y="71"/>
                    <a:pt x="10" y="74"/>
                  </a:cubicBezTo>
                  <a:cubicBezTo>
                    <a:pt x="13" y="78"/>
                    <a:pt x="17" y="81"/>
                    <a:pt x="22" y="83"/>
                  </a:cubicBezTo>
                  <a:cubicBezTo>
                    <a:pt x="27" y="85"/>
                    <a:pt x="32" y="86"/>
                    <a:pt x="38" y="86"/>
                  </a:cubicBezTo>
                  <a:cubicBezTo>
                    <a:pt x="49" y="86"/>
                    <a:pt x="57" y="83"/>
                    <a:pt x="63" y="78"/>
                  </a:cubicBezTo>
                  <a:cubicBezTo>
                    <a:pt x="69" y="72"/>
                    <a:pt x="73" y="64"/>
                    <a:pt x="75" y="54"/>
                  </a:cubicBezTo>
                  <a:lnTo>
                    <a:pt x="61" y="54"/>
                  </a:lnTo>
                  <a:cubicBezTo>
                    <a:pt x="60" y="61"/>
                    <a:pt x="58" y="65"/>
                    <a:pt x="54" y="69"/>
                  </a:cubicBezTo>
                  <a:cubicBezTo>
                    <a:pt x="50" y="72"/>
                    <a:pt x="45" y="74"/>
                    <a:pt x="38" y="74"/>
                  </a:cubicBezTo>
                  <a:cubicBezTo>
                    <a:pt x="34" y="74"/>
                    <a:pt x="30" y="73"/>
                    <a:pt x="27" y="72"/>
                  </a:cubicBezTo>
                  <a:cubicBezTo>
                    <a:pt x="24" y="70"/>
                    <a:pt x="22" y="68"/>
                    <a:pt x="20" y="65"/>
                  </a:cubicBezTo>
                  <a:cubicBezTo>
                    <a:pt x="18" y="62"/>
                    <a:pt x="16" y="59"/>
                    <a:pt x="16" y="55"/>
                  </a:cubicBezTo>
                  <a:cubicBezTo>
                    <a:pt x="15" y="52"/>
                    <a:pt x="14" y="48"/>
                    <a:pt x="14" y="44"/>
                  </a:cubicBezTo>
                  <a:cubicBezTo>
                    <a:pt x="14" y="40"/>
                    <a:pt x="15" y="36"/>
                    <a:pt x="15" y="32"/>
                  </a:cubicBezTo>
                  <a:cubicBezTo>
                    <a:pt x="16" y="28"/>
                    <a:pt x="18" y="25"/>
                    <a:pt x="20" y="22"/>
                  </a:cubicBezTo>
                  <a:cubicBezTo>
                    <a:pt x="22" y="19"/>
                    <a:pt x="24" y="17"/>
                    <a:pt x="28" y="15"/>
                  </a:cubicBezTo>
                  <a:cubicBezTo>
                    <a:pt x="31" y="13"/>
                    <a:pt x="35" y="12"/>
                    <a:pt x="40" y="12"/>
                  </a:cubicBezTo>
                  <a:cubicBezTo>
                    <a:pt x="46" y="12"/>
                    <a:pt x="50" y="14"/>
                    <a:pt x="53" y="16"/>
                  </a:cubicBezTo>
                  <a:cubicBezTo>
                    <a:pt x="57" y="19"/>
                    <a:pt x="59" y="23"/>
                    <a:pt x="60" y="28"/>
                  </a:cubicBezTo>
                  <a:lnTo>
                    <a:pt x="60" y="28"/>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35" name="Freeform 30">
              <a:extLst>
                <a:ext uri="{FF2B5EF4-FFF2-40B4-BE49-F238E27FC236}">
                  <a16:creationId xmlns:a16="http://schemas.microsoft.com/office/drawing/2014/main" id="{4B40929A-6FE1-44B4-BBAC-AAD6093DA095}"/>
                </a:ext>
              </a:extLst>
            </p:cNvPr>
            <p:cNvSpPr>
              <a:spLocks noEditPoints="1"/>
            </p:cNvSpPr>
            <p:nvPr/>
          </p:nvSpPr>
          <p:spPr bwMode="auto">
            <a:xfrm>
              <a:off x="3846" y="3086"/>
              <a:ext cx="12" cy="93"/>
            </a:xfrm>
            <a:custGeom>
              <a:avLst/>
              <a:gdLst>
                <a:gd name="T0" fmla="*/ 14 w 14"/>
                <a:gd name="T1" fmla="*/ 16 h 113"/>
                <a:gd name="T2" fmla="*/ 14 w 14"/>
                <a:gd name="T3" fmla="*/ 16 h 113"/>
                <a:gd name="T4" fmla="*/ 14 w 14"/>
                <a:gd name="T5" fmla="*/ 0 h 113"/>
                <a:gd name="T6" fmla="*/ 0 w 14"/>
                <a:gd name="T7" fmla="*/ 0 h 113"/>
                <a:gd name="T8" fmla="*/ 0 w 14"/>
                <a:gd name="T9" fmla="*/ 16 h 113"/>
                <a:gd name="T10" fmla="*/ 14 w 14"/>
                <a:gd name="T11" fmla="*/ 16 h 113"/>
                <a:gd name="T12" fmla="*/ 0 w 14"/>
                <a:gd name="T13" fmla="*/ 31 h 113"/>
                <a:gd name="T14" fmla="*/ 0 w 14"/>
                <a:gd name="T15" fmla="*/ 31 h 113"/>
                <a:gd name="T16" fmla="*/ 0 w 14"/>
                <a:gd name="T17" fmla="*/ 113 h 113"/>
                <a:gd name="T18" fmla="*/ 14 w 14"/>
                <a:gd name="T19" fmla="*/ 113 h 113"/>
                <a:gd name="T20" fmla="*/ 14 w 14"/>
                <a:gd name="T21" fmla="*/ 31 h 113"/>
                <a:gd name="T22" fmla="*/ 0 w 14"/>
                <a:gd name="T23" fmla="*/ 31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 h="113">
                  <a:moveTo>
                    <a:pt x="14" y="16"/>
                  </a:moveTo>
                  <a:lnTo>
                    <a:pt x="14" y="16"/>
                  </a:lnTo>
                  <a:lnTo>
                    <a:pt x="14" y="0"/>
                  </a:lnTo>
                  <a:lnTo>
                    <a:pt x="0" y="0"/>
                  </a:lnTo>
                  <a:lnTo>
                    <a:pt x="0" y="16"/>
                  </a:lnTo>
                  <a:lnTo>
                    <a:pt x="14" y="16"/>
                  </a:lnTo>
                  <a:close/>
                  <a:moveTo>
                    <a:pt x="0" y="31"/>
                  </a:moveTo>
                  <a:lnTo>
                    <a:pt x="0" y="31"/>
                  </a:lnTo>
                  <a:lnTo>
                    <a:pt x="0" y="113"/>
                  </a:lnTo>
                  <a:lnTo>
                    <a:pt x="14" y="113"/>
                  </a:lnTo>
                  <a:lnTo>
                    <a:pt x="14" y="31"/>
                  </a:lnTo>
                  <a:lnTo>
                    <a:pt x="0" y="3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36" name="Freeform 31">
              <a:extLst>
                <a:ext uri="{FF2B5EF4-FFF2-40B4-BE49-F238E27FC236}">
                  <a16:creationId xmlns:a16="http://schemas.microsoft.com/office/drawing/2014/main" id="{3CDF07DC-1C49-4221-9D59-F1069631B43D}"/>
                </a:ext>
              </a:extLst>
            </p:cNvPr>
            <p:cNvSpPr>
              <a:spLocks noEditPoints="1"/>
            </p:cNvSpPr>
            <p:nvPr/>
          </p:nvSpPr>
          <p:spPr bwMode="auto">
            <a:xfrm>
              <a:off x="3871" y="3110"/>
              <a:ext cx="65" cy="70"/>
            </a:xfrm>
            <a:custGeom>
              <a:avLst/>
              <a:gdLst>
                <a:gd name="T0" fmla="*/ 15 w 80"/>
                <a:gd name="T1" fmla="*/ 43 h 86"/>
                <a:gd name="T2" fmla="*/ 15 w 80"/>
                <a:gd name="T3" fmla="*/ 43 h 86"/>
                <a:gd name="T4" fmla="*/ 17 w 80"/>
                <a:gd name="T5" fmla="*/ 30 h 86"/>
                <a:gd name="T6" fmla="*/ 22 w 80"/>
                <a:gd name="T7" fmla="*/ 20 h 86"/>
                <a:gd name="T8" fmla="*/ 30 w 80"/>
                <a:gd name="T9" fmla="*/ 14 h 86"/>
                <a:gd name="T10" fmla="*/ 40 w 80"/>
                <a:gd name="T11" fmla="*/ 12 h 86"/>
                <a:gd name="T12" fmla="*/ 50 w 80"/>
                <a:gd name="T13" fmla="*/ 14 h 86"/>
                <a:gd name="T14" fmla="*/ 58 w 80"/>
                <a:gd name="T15" fmla="*/ 20 h 86"/>
                <a:gd name="T16" fmla="*/ 64 w 80"/>
                <a:gd name="T17" fmla="*/ 30 h 86"/>
                <a:gd name="T18" fmla="*/ 66 w 80"/>
                <a:gd name="T19" fmla="*/ 43 h 86"/>
                <a:gd name="T20" fmla="*/ 64 w 80"/>
                <a:gd name="T21" fmla="*/ 57 h 86"/>
                <a:gd name="T22" fmla="*/ 58 w 80"/>
                <a:gd name="T23" fmla="*/ 66 h 86"/>
                <a:gd name="T24" fmla="*/ 50 w 80"/>
                <a:gd name="T25" fmla="*/ 72 h 86"/>
                <a:gd name="T26" fmla="*/ 40 w 80"/>
                <a:gd name="T27" fmla="*/ 74 h 86"/>
                <a:gd name="T28" fmla="*/ 30 w 80"/>
                <a:gd name="T29" fmla="*/ 72 h 86"/>
                <a:gd name="T30" fmla="*/ 22 w 80"/>
                <a:gd name="T31" fmla="*/ 66 h 86"/>
                <a:gd name="T32" fmla="*/ 17 w 80"/>
                <a:gd name="T33" fmla="*/ 57 h 86"/>
                <a:gd name="T34" fmla="*/ 15 w 80"/>
                <a:gd name="T35" fmla="*/ 43 h 86"/>
                <a:gd name="T36" fmla="*/ 15 w 80"/>
                <a:gd name="T37" fmla="*/ 43 h 86"/>
                <a:gd name="T38" fmla="*/ 0 w 80"/>
                <a:gd name="T39" fmla="*/ 43 h 86"/>
                <a:gd name="T40" fmla="*/ 0 w 80"/>
                <a:gd name="T41" fmla="*/ 43 h 86"/>
                <a:gd name="T42" fmla="*/ 3 w 80"/>
                <a:gd name="T43" fmla="*/ 60 h 86"/>
                <a:gd name="T44" fmla="*/ 11 w 80"/>
                <a:gd name="T45" fmla="*/ 74 h 86"/>
                <a:gd name="T46" fmla="*/ 23 w 80"/>
                <a:gd name="T47" fmla="*/ 83 h 86"/>
                <a:gd name="T48" fmla="*/ 40 w 80"/>
                <a:gd name="T49" fmla="*/ 86 h 86"/>
                <a:gd name="T50" fmla="*/ 57 w 80"/>
                <a:gd name="T51" fmla="*/ 83 h 86"/>
                <a:gd name="T52" fmla="*/ 70 w 80"/>
                <a:gd name="T53" fmla="*/ 74 h 86"/>
                <a:gd name="T54" fmla="*/ 78 w 80"/>
                <a:gd name="T55" fmla="*/ 60 h 86"/>
                <a:gd name="T56" fmla="*/ 80 w 80"/>
                <a:gd name="T57" fmla="*/ 43 h 86"/>
                <a:gd name="T58" fmla="*/ 78 w 80"/>
                <a:gd name="T59" fmla="*/ 26 h 86"/>
                <a:gd name="T60" fmla="*/ 70 w 80"/>
                <a:gd name="T61" fmla="*/ 13 h 86"/>
                <a:gd name="T62" fmla="*/ 57 w 80"/>
                <a:gd name="T63" fmla="*/ 3 h 86"/>
                <a:gd name="T64" fmla="*/ 40 w 80"/>
                <a:gd name="T65" fmla="*/ 0 h 86"/>
                <a:gd name="T66" fmla="*/ 23 w 80"/>
                <a:gd name="T67" fmla="*/ 3 h 86"/>
                <a:gd name="T68" fmla="*/ 11 w 80"/>
                <a:gd name="T69" fmla="*/ 13 h 86"/>
                <a:gd name="T70" fmla="*/ 3 w 80"/>
                <a:gd name="T71" fmla="*/ 26 h 86"/>
                <a:gd name="T72" fmla="*/ 0 w 80"/>
                <a:gd name="T73" fmla="*/ 43 h 86"/>
                <a:gd name="T74" fmla="*/ 0 w 80"/>
                <a:gd name="T75" fmla="*/ 4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0" h="86">
                  <a:moveTo>
                    <a:pt x="15" y="43"/>
                  </a:moveTo>
                  <a:lnTo>
                    <a:pt x="15" y="43"/>
                  </a:lnTo>
                  <a:cubicBezTo>
                    <a:pt x="15" y="38"/>
                    <a:pt x="15" y="34"/>
                    <a:pt x="17" y="30"/>
                  </a:cubicBezTo>
                  <a:cubicBezTo>
                    <a:pt x="18" y="26"/>
                    <a:pt x="20" y="23"/>
                    <a:pt x="22" y="20"/>
                  </a:cubicBezTo>
                  <a:cubicBezTo>
                    <a:pt x="24" y="18"/>
                    <a:pt x="27" y="16"/>
                    <a:pt x="30" y="14"/>
                  </a:cubicBezTo>
                  <a:cubicBezTo>
                    <a:pt x="33" y="13"/>
                    <a:pt x="37" y="12"/>
                    <a:pt x="40" y="12"/>
                  </a:cubicBezTo>
                  <a:cubicBezTo>
                    <a:pt x="44" y="12"/>
                    <a:pt x="47" y="13"/>
                    <a:pt x="50" y="14"/>
                  </a:cubicBezTo>
                  <a:cubicBezTo>
                    <a:pt x="53" y="16"/>
                    <a:pt x="56" y="18"/>
                    <a:pt x="58" y="20"/>
                  </a:cubicBezTo>
                  <a:cubicBezTo>
                    <a:pt x="61" y="23"/>
                    <a:pt x="63" y="26"/>
                    <a:pt x="64" y="30"/>
                  </a:cubicBezTo>
                  <a:cubicBezTo>
                    <a:pt x="65" y="34"/>
                    <a:pt x="66" y="38"/>
                    <a:pt x="66" y="43"/>
                  </a:cubicBezTo>
                  <a:cubicBezTo>
                    <a:pt x="66" y="48"/>
                    <a:pt x="65" y="53"/>
                    <a:pt x="64" y="57"/>
                  </a:cubicBezTo>
                  <a:cubicBezTo>
                    <a:pt x="63" y="60"/>
                    <a:pt x="61" y="64"/>
                    <a:pt x="58" y="66"/>
                  </a:cubicBezTo>
                  <a:cubicBezTo>
                    <a:pt x="56" y="69"/>
                    <a:pt x="53" y="71"/>
                    <a:pt x="50" y="72"/>
                  </a:cubicBezTo>
                  <a:cubicBezTo>
                    <a:pt x="47" y="74"/>
                    <a:pt x="44" y="74"/>
                    <a:pt x="40" y="74"/>
                  </a:cubicBezTo>
                  <a:cubicBezTo>
                    <a:pt x="37" y="74"/>
                    <a:pt x="33" y="74"/>
                    <a:pt x="30" y="72"/>
                  </a:cubicBezTo>
                  <a:cubicBezTo>
                    <a:pt x="27" y="71"/>
                    <a:pt x="24" y="69"/>
                    <a:pt x="22" y="66"/>
                  </a:cubicBezTo>
                  <a:cubicBezTo>
                    <a:pt x="20" y="64"/>
                    <a:pt x="18" y="60"/>
                    <a:pt x="17" y="57"/>
                  </a:cubicBezTo>
                  <a:cubicBezTo>
                    <a:pt x="15" y="53"/>
                    <a:pt x="15" y="48"/>
                    <a:pt x="15" y="43"/>
                  </a:cubicBezTo>
                  <a:lnTo>
                    <a:pt x="15" y="43"/>
                  </a:lnTo>
                  <a:close/>
                  <a:moveTo>
                    <a:pt x="0" y="43"/>
                  </a:moveTo>
                  <a:lnTo>
                    <a:pt x="0" y="43"/>
                  </a:lnTo>
                  <a:cubicBezTo>
                    <a:pt x="0" y="49"/>
                    <a:pt x="1" y="55"/>
                    <a:pt x="3" y="60"/>
                  </a:cubicBezTo>
                  <a:cubicBezTo>
                    <a:pt x="5" y="65"/>
                    <a:pt x="7" y="70"/>
                    <a:pt x="11" y="74"/>
                  </a:cubicBezTo>
                  <a:cubicBezTo>
                    <a:pt x="14" y="78"/>
                    <a:pt x="18" y="81"/>
                    <a:pt x="23" y="83"/>
                  </a:cubicBezTo>
                  <a:cubicBezTo>
                    <a:pt x="28" y="85"/>
                    <a:pt x="34" y="86"/>
                    <a:pt x="40" y="86"/>
                  </a:cubicBezTo>
                  <a:cubicBezTo>
                    <a:pt x="47" y="86"/>
                    <a:pt x="53" y="85"/>
                    <a:pt x="57" y="83"/>
                  </a:cubicBezTo>
                  <a:cubicBezTo>
                    <a:pt x="62" y="81"/>
                    <a:pt x="67" y="78"/>
                    <a:pt x="70" y="74"/>
                  </a:cubicBezTo>
                  <a:cubicBezTo>
                    <a:pt x="73" y="70"/>
                    <a:pt x="76" y="65"/>
                    <a:pt x="78" y="60"/>
                  </a:cubicBezTo>
                  <a:cubicBezTo>
                    <a:pt x="79" y="55"/>
                    <a:pt x="80" y="49"/>
                    <a:pt x="80" y="43"/>
                  </a:cubicBezTo>
                  <a:cubicBezTo>
                    <a:pt x="80" y="37"/>
                    <a:pt x="79" y="32"/>
                    <a:pt x="78" y="26"/>
                  </a:cubicBezTo>
                  <a:cubicBezTo>
                    <a:pt x="76" y="21"/>
                    <a:pt x="73" y="17"/>
                    <a:pt x="70" y="13"/>
                  </a:cubicBezTo>
                  <a:cubicBezTo>
                    <a:pt x="67" y="9"/>
                    <a:pt x="62" y="6"/>
                    <a:pt x="57" y="3"/>
                  </a:cubicBezTo>
                  <a:cubicBezTo>
                    <a:pt x="53" y="1"/>
                    <a:pt x="47" y="0"/>
                    <a:pt x="40" y="0"/>
                  </a:cubicBezTo>
                  <a:cubicBezTo>
                    <a:pt x="34" y="0"/>
                    <a:pt x="28" y="1"/>
                    <a:pt x="23" y="3"/>
                  </a:cubicBezTo>
                  <a:cubicBezTo>
                    <a:pt x="18" y="6"/>
                    <a:pt x="14" y="9"/>
                    <a:pt x="11" y="13"/>
                  </a:cubicBezTo>
                  <a:cubicBezTo>
                    <a:pt x="7" y="17"/>
                    <a:pt x="5" y="21"/>
                    <a:pt x="3" y="26"/>
                  </a:cubicBezTo>
                  <a:cubicBezTo>
                    <a:pt x="1" y="32"/>
                    <a:pt x="0" y="37"/>
                    <a:pt x="0" y="43"/>
                  </a:cubicBezTo>
                  <a:lnTo>
                    <a:pt x="0" y="4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37" name="Freeform 32">
              <a:extLst>
                <a:ext uri="{FF2B5EF4-FFF2-40B4-BE49-F238E27FC236}">
                  <a16:creationId xmlns:a16="http://schemas.microsoft.com/office/drawing/2014/main" id="{E41EF260-1B2B-4D44-9F2B-40499976131A}"/>
                </a:ext>
              </a:extLst>
            </p:cNvPr>
            <p:cNvSpPr>
              <a:spLocks/>
            </p:cNvSpPr>
            <p:nvPr/>
          </p:nvSpPr>
          <p:spPr bwMode="auto">
            <a:xfrm>
              <a:off x="2434" y="2923"/>
              <a:ext cx="803" cy="270"/>
            </a:xfrm>
            <a:custGeom>
              <a:avLst/>
              <a:gdLst>
                <a:gd name="T0" fmla="*/ 0 w 982"/>
                <a:gd name="T1" fmla="*/ 330 h 330"/>
                <a:gd name="T2" fmla="*/ 0 w 982"/>
                <a:gd name="T3" fmla="*/ 330 h 330"/>
                <a:gd name="T4" fmla="*/ 982 w 982"/>
                <a:gd name="T5" fmla="*/ 0 h 330"/>
              </a:gdLst>
              <a:ahLst/>
              <a:cxnLst>
                <a:cxn ang="0">
                  <a:pos x="T0" y="T1"/>
                </a:cxn>
                <a:cxn ang="0">
                  <a:pos x="T2" y="T3"/>
                </a:cxn>
                <a:cxn ang="0">
                  <a:pos x="T4" y="T5"/>
                </a:cxn>
              </a:cxnLst>
              <a:rect l="0" t="0" r="r" b="b"/>
              <a:pathLst>
                <a:path w="982" h="330">
                  <a:moveTo>
                    <a:pt x="0" y="330"/>
                  </a:moveTo>
                  <a:lnTo>
                    <a:pt x="0" y="330"/>
                  </a:lnTo>
                  <a:lnTo>
                    <a:pt x="982" y="0"/>
                  </a:lnTo>
                </a:path>
              </a:pathLst>
            </a:custGeom>
            <a:noFill/>
            <a:ln w="17463"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a:p>
          </p:txBody>
        </p:sp>
        <p:sp>
          <p:nvSpPr>
            <p:cNvPr id="38" name="Freeform 33">
              <a:extLst>
                <a:ext uri="{FF2B5EF4-FFF2-40B4-BE49-F238E27FC236}">
                  <a16:creationId xmlns:a16="http://schemas.microsoft.com/office/drawing/2014/main" id="{DE16A07C-EC8A-47A0-BCFD-DF7399D87B81}"/>
                </a:ext>
              </a:extLst>
            </p:cNvPr>
            <p:cNvSpPr>
              <a:spLocks/>
            </p:cNvSpPr>
            <p:nvPr/>
          </p:nvSpPr>
          <p:spPr bwMode="auto">
            <a:xfrm>
              <a:off x="3160" y="3607"/>
              <a:ext cx="664" cy="359"/>
            </a:xfrm>
            <a:custGeom>
              <a:avLst/>
              <a:gdLst>
                <a:gd name="T0" fmla="*/ 668 w 812"/>
                <a:gd name="T1" fmla="*/ 78 h 439"/>
                <a:gd name="T2" fmla="*/ 668 w 812"/>
                <a:gd name="T3" fmla="*/ 78 h 439"/>
                <a:gd name="T4" fmla="*/ 668 w 812"/>
                <a:gd name="T5" fmla="*/ 361 h 439"/>
                <a:gd name="T6" fmla="*/ 144 w 812"/>
                <a:gd name="T7" fmla="*/ 361 h 439"/>
                <a:gd name="T8" fmla="*/ 144 w 812"/>
                <a:gd name="T9" fmla="*/ 78 h 439"/>
                <a:gd name="T10" fmla="*/ 668 w 812"/>
                <a:gd name="T11" fmla="*/ 78 h 439"/>
              </a:gdLst>
              <a:ahLst/>
              <a:cxnLst>
                <a:cxn ang="0">
                  <a:pos x="T0" y="T1"/>
                </a:cxn>
                <a:cxn ang="0">
                  <a:pos x="T2" y="T3"/>
                </a:cxn>
                <a:cxn ang="0">
                  <a:pos x="T4" y="T5"/>
                </a:cxn>
                <a:cxn ang="0">
                  <a:pos x="T6" y="T7"/>
                </a:cxn>
                <a:cxn ang="0">
                  <a:pos x="T8" y="T9"/>
                </a:cxn>
                <a:cxn ang="0">
                  <a:pos x="T10" y="T11"/>
                </a:cxn>
              </a:cxnLst>
              <a:rect l="0" t="0" r="r" b="b"/>
              <a:pathLst>
                <a:path w="812" h="439">
                  <a:moveTo>
                    <a:pt x="668" y="78"/>
                  </a:moveTo>
                  <a:lnTo>
                    <a:pt x="668" y="78"/>
                  </a:lnTo>
                  <a:cubicBezTo>
                    <a:pt x="812" y="156"/>
                    <a:pt x="812" y="283"/>
                    <a:pt x="668" y="361"/>
                  </a:cubicBezTo>
                  <a:cubicBezTo>
                    <a:pt x="523" y="439"/>
                    <a:pt x="289" y="439"/>
                    <a:pt x="144" y="361"/>
                  </a:cubicBezTo>
                  <a:cubicBezTo>
                    <a:pt x="0" y="283"/>
                    <a:pt x="0" y="156"/>
                    <a:pt x="144" y="78"/>
                  </a:cubicBezTo>
                  <a:cubicBezTo>
                    <a:pt x="289" y="0"/>
                    <a:pt x="523" y="0"/>
                    <a:pt x="668" y="78"/>
                  </a:cubicBezTo>
                  <a:close/>
                </a:path>
              </a:pathLst>
            </a:custGeom>
            <a:solidFill>
              <a:srgbClr val="FFFFFF"/>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39" name="Freeform 34">
              <a:extLst>
                <a:ext uri="{FF2B5EF4-FFF2-40B4-BE49-F238E27FC236}">
                  <a16:creationId xmlns:a16="http://schemas.microsoft.com/office/drawing/2014/main" id="{10748AD4-52B6-40C6-AF3F-3999CB00AE1E}"/>
                </a:ext>
              </a:extLst>
            </p:cNvPr>
            <p:cNvSpPr>
              <a:spLocks/>
            </p:cNvSpPr>
            <p:nvPr/>
          </p:nvSpPr>
          <p:spPr bwMode="auto">
            <a:xfrm>
              <a:off x="3160" y="3607"/>
              <a:ext cx="664" cy="359"/>
            </a:xfrm>
            <a:custGeom>
              <a:avLst/>
              <a:gdLst>
                <a:gd name="T0" fmla="*/ 668 w 812"/>
                <a:gd name="T1" fmla="*/ 78 h 439"/>
                <a:gd name="T2" fmla="*/ 668 w 812"/>
                <a:gd name="T3" fmla="*/ 78 h 439"/>
                <a:gd name="T4" fmla="*/ 668 w 812"/>
                <a:gd name="T5" fmla="*/ 361 h 439"/>
                <a:gd name="T6" fmla="*/ 144 w 812"/>
                <a:gd name="T7" fmla="*/ 361 h 439"/>
                <a:gd name="T8" fmla="*/ 144 w 812"/>
                <a:gd name="T9" fmla="*/ 78 h 439"/>
                <a:gd name="T10" fmla="*/ 668 w 812"/>
                <a:gd name="T11" fmla="*/ 78 h 439"/>
              </a:gdLst>
              <a:ahLst/>
              <a:cxnLst>
                <a:cxn ang="0">
                  <a:pos x="T0" y="T1"/>
                </a:cxn>
                <a:cxn ang="0">
                  <a:pos x="T2" y="T3"/>
                </a:cxn>
                <a:cxn ang="0">
                  <a:pos x="T4" y="T5"/>
                </a:cxn>
                <a:cxn ang="0">
                  <a:pos x="T6" y="T7"/>
                </a:cxn>
                <a:cxn ang="0">
                  <a:pos x="T8" y="T9"/>
                </a:cxn>
                <a:cxn ang="0">
                  <a:pos x="T10" y="T11"/>
                </a:cxn>
              </a:cxnLst>
              <a:rect l="0" t="0" r="r" b="b"/>
              <a:pathLst>
                <a:path w="812" h="439">
                  <a:moveTo>
                    <a:pt x="668" y="78"/>
                  </a:moveTo>
                  <a:lnTo>
                    <a:pt x="668" y="78"/>
                  </a:lnTo>
                  <a:cubicBezTo>
                    <a:pt x="812" y="156"/>
                    <a:pt x="812" y="283"/>
                    <a:pt x="668" y="361"/>
                  </a:cubicBezTo>
                  <a:cubicBezTo>
                    <a:pt x="523" y="439"/>
                    <a:pt x="289" y="439"/>
                    <a:pt x="144" y="361"/>
                  </a:cubicBezTo>
                  <a:cubicBezTo>
                    <a:pt x="0" y="283"/>
                    <a:pt x="0" y="156"/>
                    <a:pt x="144" y="78"/>
                  </a:cubicBezTo>
                  <a:cubicBezTo>
                    <a:pt x="289" y="0"/>
                    <a:pt x="523" y="0"/>
                    <a:pt x="668" y="78"/>
                  </a:cubicBezTo>
                  <a:close/>
                </a:path>
              </a:pathLst>
            </a:custGeom>
            <a:noFill/>
            <a:ln w="17463"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a:p>
          </p:txBody>
        </p:sp>
        <p:sp>
          <p:nvSpPr>
            <p:cNvPr id="40" name="Freeform 35">
              <a:extLst>
                <a:ext uri="{FF2B5EF4-FFF2-40B4-BE49-F238E27FC236}">
                  <a16:creationId xmlns:a16="http://schemas.microsoft.com/office/drawing/2014/main" id="{52DFC57F-23BE-4864-9F92-4D6BC289A3A0}"/>
                </a:ext>
              </a:extLst>
            </p:cNvPr>
            <p:cNvSpPr>
              <a:spLocks noEditPoints="1"/>
            </p:cNvSpPr>
            <p:nvPr/>
          </p:nvSpPr>
          <p:spPr bwMode="auto">
            <a:xfrm>
              <a:off x="2988" y="4036"/>
              <a:ext cx="77" cy="92"/>
            </a:xfrm>
            <a:custGeom>
              <a:avLst/>
              <a:gdLst>
                <a:gd name="T0" fmla="*/ 16 w 94"/>
                <a:gd name="T1" fmla="*/ 101 h 113"/>
                <a:gd name="T2" fmla="*/ 16 w 94"/>
                <a:gd name="T3" fmla="*/ 101 h 113"/>
                <a:gd name="T4" fmla="*/ 16 w 94"/>
                <a:gd name="T5" fmla="*/ 12 h 113"/>
                <a:gd name="T6" fmla="*/ 41 w 94"/>
                <a:gd name="T7" fmla="*/ 12 h 113"/>
                <a:gd name="T8" fmla="*/ 59 w 94"/>
                <a:gd name="T9" fmla="*/ 15 h 113"/>
                <a:gd name="T10" fmla="*/ 70 w 94"/>
                <a:gd name="T11" fmla="*/ 24 h 113"/>
                <a:gd name="T12" fmla="*/ 77 w 94"/>
                <a:gd name="T13" fmla="*/ 38 h 113"/>
                <a:gd name="T14" fmla="*/ 79 w 94"/>
                <a:gd name="T15" fmla="*/ 56 h 113"/>
                <a:gd name="T16" fmla="*/ 77 w 94"/>
                <a:gd name="T17" fmla="*/ 74 h 113"/>
                <a:gd name="T18" fmla="*/ 71 w 94"/>
                <a:gd name="T19" fmla="*/ 86 h 113"/>
                <a:gd name="T20" fmla="*/ 64 w 94"/>
                <a:gd name="T21" fmla="*/ 94 h 113"/>
                <a:gd name="T22" fmla="*/ 55 w 94"/>
                <a:gd name="T23" fmla="*/ 98 h 113"/>
                <a:gd name="T24" fmla="*/ 47 w 94"/>
                <a:gd name="T25" fmla="*/ 100 h 113"/>
                <a:gd name="T26" fmla="*/ 41 w 94"/>
                <a:gd name="T27" fmla="*/ 101 h 113"/>
                <a:gd name="T28" fmla="*/ 16 w 94"/>
                <a:gd name="T29" fmla="*/ 101 h 113"/>
                <a:gd name="T30" fmla="*/ 0 w 94"/>
                <a:gd name="T31" fmla="*/ 0 h 113"/>
                <a:gd name="T32" fmla="*/ 0 w 94"/>
                <a:gd name="T33" fmla="*/ 0 h 113"/>
                <a:gd name="T34" fmla="*/ 0 w 94"/>
                <a:gd name="T35" fmla="*/ 113 h 113"/>
                <a:gd name="T36" fmla="*/ 39 w 94"/>
                <a:gd name="T37" fmla="*/ 113 h 113"/>
                <a:gd name="T38" fmla="*/ 64 w 94"/>
                <a:gd name="T39" fmla="*/ 109 h 113"/>
                <a:gd name="T40" fmla="*/ 81 w 94"/>
                <a:gd name="T41" fmla="*/ 98 h 113"/>
                <a:gd name="T42" fmla="*/ 91 w 94"/>
                <a:gd name="T43" fmla="*/ 79 h 113"/>
                <a:gd name="T44" fmla="*/ 94 w 94"/>
                <a:gd name="T45" fmla="*/ 54 h 113"/>
                <a:gd name="T46" fmla="*/ 80 w 94"/>
                <a:gd name="T47" fmla="*/ 13 h 113"/>
                <a:gd name="T48" fmla="*/ 39 w 94"/>
                <a:gd name="T49" fmla="*/ 0 h 113"/>
                <a:gd name="T50" fmla="*/ 0 w 94"/>
                <a:gd name="T51" fmla="*/ 0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4" h="113">
                  <a:moveTo>
                    <a:pt x="16" y="101"/>
                  </a:moveTo>
                  <a:lnTo>
                    <a:pt x="16" y="101"/>
                  </a:lnTo>
                  <a:lnTo>
                    <a:pt x="16" y="12"/>
                  </a:lnTo>
                  <a:lnTo>
                    <a:pt x="41" y="12"/>
                  </a:lnTo>
                  <a:cubicBezTo>
                    <a:pt x="48" y="12"/>
                    <a:pt x="54" y="13"/>
                    <a:pt x="59" y="15"/>
                  </a:cubicBezTo>
                  <a:cubicBezTo>
                    <a:pt x="63" y="17"/>
                    <a:pt x="67" y="20"/>
                    <a:pt x="70" y="24"/>
                  </a:cubicBezTo>
                  <a:cubicBezTo>
                    <a:pt x="73" y="28"/>
                    <a:pt x="76" y="32"/>
                    <a:pt x="77" y="38"/>
                  </a:cubicBezTo>
                  <a:cubicBezTo>
                    <a:pt x="78" y="43"/>
                    <a:pt x="79" y="49"/>
                    <a:pt x="79" y="56"/>
                  </a:cubicBezTo>
                  <a:cubicBezTo>
                    <a:pt x="79" y="63"/>
                    <a:pt x="78" y="69"/>
                    <a:pt x="77" y="74"/>
                  </a:cubicBezTo>
                  <a:cubicBezTo>
                    <a:pt x="75" y="79"/>
                    <a:pt x="73" y="83"/>
                    <a:pt x="71" y="86"/>
                  </a:cubicBezTo>
                  <a:cubicBezTo>
                    <a:pt x="69" y="89"/>
                    <a:pt x="66" y="92"/>
                    <a:pt x="64" y="94"/>
                  </a:cubicBezTo>
                  <a:cubicBezTo>
                    <a:pt x="61" y="96"/>
                    <a:pt x="58" y="97"/>
                    <a:pt x="55" y="98"/>
                  </a:cubicBezTo>
                  <a:cubicBezTo>
                    <a:pt x="52" y="99"/>
                    <a:pt x="50" y="100"/>
                    <a:pt x="47" y="100"/>
                  </a:cubicBezTo>
                  <a:cubicBezTo>
                    <a:pt x="45" y="100"/>
                    <a:pt x="42" y="101"/>
                    <a:pt x="41" y="101"/>
                  </a:cubicBezTo>
                  <a:lnTo>
                    <a:pt x="16" y="101"/>
                  </a:lnTo>
                  <a:close/>
                  <a:moveTo>
                    <a:pt x="0" y="0"/>
                  </a:moveTo>
                  <a:lnTo>
                    <a:pt x="0" y="0"/>
                  </a:lnTo>
                  <a:lnTo>
                    <a:pt x="0" y="113"/>
                  </a:lnTo>
                  <a:lnTo>
                    <a:pt x="39" y="113"/>
                  </a:lnTo>
                  <a:cubicBezTo>
                    <a:pt x="49" y="113"/>
                    <a:pt x="57" y="112"/>
                    <a:pt x="64" y="109"/>
                  </a:cubicBezTo>
                  <a:cubicBezTo>
                    <a:pt x="71" y="107"/>
                    <a:pt x="76" y="103"/>
                    <a:pt x="81" y="98"/>
                  </a:cubicBezTo>
                  <a:cubicBezTo>
                    <a:pt x="85" y="93"/>
                    <a:pt x="89" y="87"/>
                    <a:pt x="91" y="79"/>
                  </a:cubicBezTo>
                  <a:cubicBezTo>
                    <a:pt x="93" y="72"/>
                    <a:pt x="94" y="63"/>
                    <a:pt x="94" y="54"/>
                  </a:cubicBezTo>
                  <a:cubicBezTo>
                    <a:pt x="94" y="36"/>
                    <a:pt x="89" y="22"/>
                    <a:pt x="80" y="13"/>
                  </a:cubicBezTo>
                  <a:cubicBezTo>
                    <a:pt x="70" y="4"/>
                    <a:pt x="57" y="0"/>
                    <a:pt x="39" y="0"/>
                  </a:cubicBez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41" name="Freeform 36">
              <a:extLst>
                <a:ext uri="{FF2B5EF4-FFF2-40B4-BE49-F238E27FC236}">
                  <a16:creationId xmlns:a16="http://schemas.microsoft.com/office/drawing/2014/main" id="{48D96C27-CD2E-432C-A3B7-08D6ECDB265B}"/>
                </a:ext>
              </a:extLst>
            </p:cNvPr>
            <p:cNvSpPr>
              <a:spLocks noEditPoints="1"/>
            </p:cNvSpPr>
            <p:nvPr/>
          </p:nvSpPr>
          <p:spPr bwMode="auto">
            <a:xfrm>
              <a:off x="3075" y="4060"/>
              <a:ext cx="62" cy="70"/>
            </a:xfrm>
            <a:custGeom>
              <a:avLst/>
              <a:gdLst>
                <a:gd name="T0" fmla="*/ 62 w 76"/>
                <a:gd name="T1" fmla="*/ 35 h 86"/>
                <a:gd name="T2" fmla="*/ 62 w 76"/>
                <a:gd name="T3" fmla="*/ 35 h 86"/>
                <a:gd name="T4" fmla="*/ 15 w 76"/>
                <a:gd name="T5" fmla="*/ 35 h 86"/>
                <a:gd name="T6" fmla="*/ 17 w 76"/>
                <a:gd name="T7" fmla="*/ 26 h 86"/>
                <a:gd name="T8" fmla="*/ 22 w 76"/>
                <a:gd name="T9" fmla="*/ 19 h 86"/>
                <a:gd name="T10" fmla="*/ 29 w 76"/>
                <a:gd name="T11" fmla="*/ 14 h 86"/>
                <a:gd name="T12" fmla="*/ 38 w 76"/>
                <a:gd name="T13" fmla="*/ 12 h 86"/>
                <a:gd name="T14" fmla="*/ 48 w 76"/>
                <a:gd name="T15" fmla="*/ 14 h 86"/>
                <a:gd name="T16" fmla="*/ 55 w 76"/>
                <a:gd name="T17" fmla="*/ 19 h 86"/>
                <a:gd name="T18" fmla="*/ 60 w 76"/>
                <a:gd name="T19" fmla="*/ 26 h 86"/>
                <a:gd name="T20" fmla="*/ 62 w 76"/>
                <a:gd name="T21" fmla="*/ 35 h 86"/>
                <a:gd name="T22" fmla="*/ 62 w 76"/>
                <a:gd name="T23" fmla="*/ 35 h 86"/>
                <a:gd name="T24" fmla="*/ 75 w 76"/>
                <a:gd name="T25" fmla="*/ 58 h 86"/>
                <a:gd name="T26" fmla="*/ 75 w 76"/>
                <a:gd name="T27" fmla="*/ 58 h 86"/>
                <a:gd name="T28" fmla="*/ 62 w 76"/>
                <a:gd name="T29" fmla="*/ 58 h 86"/>
                <a:gd name="T30" fmla="*/ 54 w 76"/>
                <a:gd name="T31" fmla="*/ 70 h 86"/>
                <a:gd name="T32" fmla="*/ 40 w 76"/>
                <a:gd name="T33" fmla="*/ 74 h 86"/>
                <a:gd name="T34" fmla="*/ 29 w 76"/>
                <a:gd name="T35" fmla="*/ 72 h 86"/>
                <a:gd name="T36" fmla="*/ 21 w 76"/>
                <a:gd name="T37" fmla="*/ 66 h 86"/>
                <a:gd name="T38" fmla="*/ 16 w 76"/>
                <a:gd name="T39" fmla="*/ 57 h 86"/>
                <a:gd name="T40" fmla="*/ 15 w 76"/>
                <a:gd name="T41" fmla="*/ 47 h 86"/>
                <a:gd name="T42" fmla="*/ 76 w 76"/>
                <a:gd name="T43" fmla="*/ 47 h 86"/>
                <a:gd name="T44" fmla="*/ 75 w 76"/>
                <a:gd name="T45" fmla="*/ 31 h 86"/>
                <a:gd name="T46" fmla="*/ 69 w 76"/>
                <a:gd name="T47" fmla="*/ 16 h 86"/>
                <a:gd name="T48" fmla="*/ 57 w 76"/>
                <a:gd name="T49" fmla="*/ 5 h 86"/>
                <a:gd name="T50" fmla="*/ 39 w 76"/>
                <a:gd name="T51" fmla="*/ 0 h 86"/>
                <a:gd name="T52" fmla="*/ 24 w 76"/>
                <a:gd name="T53" fmla="*/ 3 h 86"/>
                <a:gd name="T54" fmla="*/ 11 w 76"/>
                <a:gd name="T55" fmla="*/ 12 h 86"/>
                <a:gd name="T56" fmla="*/ 3 w 76"/>
                <a:gd name="T57" fmla="*/ 26 h 86"/>
                <a:gd name="T58" fmla="*/ 0 w 76"/>
                <a:gd name="T59" fmla="*/ 43 h 86"/>
                <a:gd name="T60" fmla="*/ 3 w 76"/>
                <a:gd name="T61" fmla="*/ 60 h 86"/>
                <a:gd name="T62" fmla="*/ 11 w 76"/>
                <a:gd name="T63" fmla="*/ 74 h 86"/>
                <a:gd name="T64" fmla="*/ 23 w 76"/>
                <a:gd name="T65" fmla="*/ 83 h 86"/>
                <a:gd name="T66" fmla="*/ 40 w 76"/>
                <a:gd name="T67" fmla="*/ 86 h 86"/>
                <a:gd name="T68" fmla="*/ 63 w 76"/>
                <a:gd name="T69" fmla="*/ 79 h 86"/>
                <a:gd name="T70" fmla="*/ 75 w 76"/>
                <a:gd name="T71" fmla="*/ 58 h 86"/>
                <a:gd name="T72" fmla="*/ 75 w 76"/>
                <a:gd name="T73" fmla="*/ 58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6">
                  <a:moveTo>
                    <a:pt x="62" y="35"/>
                  </a:moveTo>
                  <a:lnTo>
                    <a:pt x="62" y="35"/>
                  </a:lnTo>
                  <a:lnTo>
                    <a:pt x="15" y="35"/>
                  </a:lnTo>
                  <a:cubicBezTo>
                    <a:pt x="15" y="32"/>
                    <a:pt x="16" y="29"/>
                    <a:pt x="17" y="26"/>
                  </a:cubicBezTo>
                  <a:cubicBezTo>
                    <a:pt x="18" y="23"/>
                    <a:pt x="20" y="21"/>
                    <a:pt x="22" y="19"/>
                  </a:cubicBezTo>
                  <a:cubicBezTo>
                    <a:pt x="24" y="17"/>
                    <a:pt x="26" y="15"/>
                    <a:pt x="29" y="14"/>
                  </a:cubicBezTo>
                  <a:cubicBezTo>
                    <a:pt x="32" y="13"/>
                    <a:pt x="35" y="12"/>
                    <a:pt x="38" y="12"/>
                  </a:cubicBezTo>
                  <a:cubicBezTo>
                    <a:pt x="42" y="12"/>
                    <a:pt x="45" y="13"/>
                    <a:pt x="48" y="14"/>
                  </a:cubicBezTo>
                  <a:cubicBezTo>
                    <a:pt x="50" y="15"/>
                    <a:pt x="53" y="17"/>
                    <a:pt x="55" y="19"/>
                  </a:cubicBezTo>
                  <a:cubicBezTo>
                    <a:pt x="57" y="21"/>
                    <a:pt x="59" y="23"/>
                    <a:pt x="60" y="26"/>
                  </a:cubicBezTo>
                  <a:cubicBezTo>
                    <a:pt x="61" y="29"/>
                    <a:pt x="62" y="32"/>
                    <a:pt x="62" y="35"/>
                  </a:cubicBezTo>
                  <a:lnTo>
                    <a:pt x="62" y="35"/>
                  </a:lnTo>
                  <a:close/>
                  <a:moveTo>
                    <a:pt x="75" y="58"/>
                  </a:moveTo>
                  <a:lnTo>
                    <a:pt x="75" y="58"/>
                  </a:lnTo>
                  <a:lnTo>
                    <a:pt x="62" y="58"/>
                  </a:lnTo>
                  <a:cubicBezTo>
                    <a:pt x="60" y="64"/>
                    <a:pt x="58" y="68"/>
                    <a:pt x="54" y="70"/>
                  </a:cubicBezTo>
                  <a:cubicBezTo>
                    <a:pt x="51" y="73"/>
                    <a:pt x="46" y="74"/>
                    <a:pt x="40" y="74"/>
                  </a:cubicBezTo>
                  <a:cubicBezTo>
                    <a:pt x="36" y="74"/>
                    <a:pt x="32" y="74"/>
                    <a:pt x="29" y="72"/>
                  </a:cubicBezTo>
                  <a:cubicBezTo>
                    <a:pt x="25" y="71"/>
                    <a:pt x="23" y="69"/>
                    <a:pt x="21" y="66"/>
                  </a:cubicBezTo>
                  <a:cubicBezTo>
                    <a:pt x="18" y="64"/>
                    <a:pt x="17" y="61"/>
                    <a:pt x="16" y="57"/>
                  </a:cubicBezTo>
                  <a:cubicBezTo>
                    <a:pt x="15" y="54"/>
                    <a:pt x="15" y="51"/>
                    <a:pt x="15" y="47"/>
                  </a:cubicBezTo>
                  <a:lnTo>
                    <a:pt x="76" y="47"/>
                  </a:lnTo>
                  <a:cubicBezTo>
                    <a:pt x="76" y="42"/>
                    <a:pt x="76" y="37"/>
                    <a:pt x="75" y="31"/>
                  </a:cubicBezTo>
                  <a:cubicBezTo>
                    <a:pt x="74" y="26"/>
                    <a:pt x="72" y="21"/>
                    <a:pt x="69" y="16"/>
                  </a:cubicBezTo>
                  <a:cubicBezTo>
                    <a:pt x="66" y="12"/>
                    <a:pt x="62" y="8"/>
                    <a:pt x="57" y="5"/>
                  </a:cubicBezTo>
                  <a:cubicBezTo>
                    <a:pt x="52" y="2"/>
                    <a:pt x="46" y="0"/>
                    <a:pt x="39" y="0"/>
                  </a:cubicBezTo>
                  <a:cubicBezTo>
                    <a:pt x="33" y="0"/>
                    <a:pt x="28" y="1"/>
                    <a:pt x="24" y="3"/>
                  </a:cubicBezTo>
                  <a:cubicBezTo>
                    <a:pt x="19" y="5"/>
                    <a:pt x="15" y="8"/>
                    <a:pt x="11" y="12"/>
                  </a:cubicBezTo>
                  <a:cubicBezTo>
                    <a:pt x="8" y="16"/>
                    <a:pt x="5" y="21"/>
                    <a:pt x="3" y="26"/>
                  </a:cubicBezTo>
                  <a:cubicBezTo>
                    <a:pt x="1" y="31"/>
                    <a:pt x="0" y="37"/>
                    <a:pt x="0" y="43"/>
                  </a:cubicBezTo>
                  <a:cubicBezTo>
                    <a:pt x="1" y="49"/>
                    <a:pt x="2" y="55"/>
                    <a:pt x="3" y="60"/>
                  </a:cubicBezTo>
                  <a:cubicBezTo>
                    <a:pt x="5" y="66"/>
                    <a:pt x="7" y="70"/>
                    <a:pt x="11" y="74"/>
                  </a:cubicBezTo>
                  <a:cubicBezTo>
                    <a:pt x="14" y="78"/>
                    <a:pt x="18" y="81"/>
                    <a:pt x="23" y="83"/>
                  </a:cubicBezTo>
                  <a:cubicBezTo>
                    <a:pt x="28" y="85"/>
                    <a:pt x="33" y="86"/>
                    <a:pt x="40" y="86"/>
                  </a:cubicBezTo>
                  <a:cubicBezTo>
                    <a:pt x="49" y="86"/>
                    <a:pt x="57" y="84"/>
                    <a:pt x="63" y="79"/>
                  </a:cubicBezTo>
                  <a:cubicBezTo>
                    <a:pt x="69" y="74"/>
                    <a:pt x="73" y="67"/>
                    <a:pt x="75" y="58"/>
                  </a:cubicBezTo>
                  <a:lnTo>
                    <a:pt x="75" y="58"/>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42" name="Freeform 37">
              <a:extLst>
                <a:ext uri="{FF2B5EF4-FFF2-40B4-BE49-F238E27FC236}">
                  <a16:creationId xmlns:a16="http://schemas.microsoft.com/office/drawing/2014/main" id="{ED503E18-AD4A-40C3-9CEA-BDB91B5F3B7D}"/>
                </a:ext>
              </a:extLst>
            </p:cNvPr>
            <p:cNvSpPr>
              <a:spLocks noEditPoints="1"/>
            </p:cNvSpPr>
            <p:nvPr/>
          </p:nvSpPr>
          <p:spPr bwMode="auto">
            <a:xfrm>
              <a:off x="3143" y="4034"/>
              <a:ext cx="56" cy="94"/>
            </a:xfrm>
            <a:custGeom>
              <a:avLst/>
              <a:gdLst>
                <a:gd name="T0" fmla="*/ 56 w 69"/>
                <a:gd name="T1" fmla="*/ 115 h 115"/>
                <a:gd name="T2" fmla="*/ 56 w 69"/>
                <a:gd name="T3" fmla="*/ 115 h 115"/>
                <a:gd name="T4" fmla="*/ 69 w 69"/>
                <a:gd name="T5" fmla="*/ 115 h 115"/>
                <a:gd name="T6" fmla="*/ 69 w 69"/>
                <a:gd name="T7" fmla="*/ 33 h 115"/>
                <a:gd name="T8" fmla="*/ 56 w 69"/>
                <a:gd name="T9" fmla="*/ 33 h 115"/>
                <a:gd name="T10" fmla="*/ 56 w 69"/>
                <a:gd name="T11" fmla="*/ 115 h 115"/>
                <a:gd name="T12" fmla="*/ 56 w 69"/>
                <a:gd name="T13" fmla="*/ 18 h 115"/>
                <a:gd name="T14" fmla="*/ 56 w 69"/>
                <a:gd name="T15" fmla="*/ 18 h 115"/>
                <a:gd name="T16" fmla="*/ 69 w 69"/>
                <a:gd name="T17" fmla="*/ 18 h 115"/>
                <a:gd name="T18" fmla="*/ 69 w 69"/>
                <a:gd name="T19" fmla="*/ 2 h 115"/>
                <a:gd name="T20" fmla="*/ 56 w 69"/>
                <a:gd name="T21" fmla="*/ 2 h 115"/>
                <a:gd name="T22" fmla="*/ 56 w 69"/>
                <a:gd name="T23" fmla="*/ 18 h 115"/>
                <a:gd name="T24" fmla="*/ 13 w 69"/>
                <a:gd name="T25" fmla="*/ 45 h 115"/>
                <a:gd name="T26" fmla="*/ 13 w 69"/>
                <a:gd name="T27" fmla="*/ 45 h 115"/>
                <a:gd name="T28" fmla="*/ 13 w 69"/>
                <a:gd name="T29" fmla="*/ 115 h 115"/>
                <a:gd name="T30" fmla="*/ 27 w 69"/>
                <a:gd name="T31" fmla="*/ 115 h 115"/>
                <a:gd name="T32" fmla="*/ 27 w 69"/>
                <a:gd name="T33" fmla="*/ 45 h 115"/>
                <a:gd name="T34" fmla="*/ 43 w 69"/>
                <a:gd name="T35" fmla="*/ 45 h 115"/>
                <a:gd name="T36" fmla="*/ 43 w 69"/>
                <a:gd name="T37" fmla="*/ 33 h 115"/>
                <a:gd name="T38" fmla="*/ 27 w 69"/>
                <a:gd name="T39" fmla="*/ 33 h 115"/>
                <a:gd name="T40" fmla="*/ 27 w 69"/>
                <a:gd name="T41" fmla="*/ 22 h 115"/>
                <a:gd name="T42" fmla="*/ 30 w 69"/>
                <a:gd name="T43" fmla="*/ 14 h 115"/>
                <a:gd name="T44" fmla="*/ 37 w 69"/>
                <a:gd name="T45" fmla="*/ 12 h 115"/>
                <a:gd name="T46" fmla="*/ 41 w 69"/>
                <a:gd name="T47" fmla="*/ 13 h 115"/>
                <a:gd name="T48" fmla="*/ 45 w 69"/>
                <a:gd name="T49" fmla="*/ 13 h 115"/>
                <a:gd name="T50" fmla="*/ 45 w 69"/>
                <a:gd name="T51" fmla="*/ 2 h 115"/>
                <a:gd name="T52" fmla="*/ 40 w 69"/>
                <a:gd name="T53" fmla="*/ 1 h 115"/>
                <a:gd name="T54" fmla="*/ 36 w 69"/>
                <a:gd name="T55" fmla="*/ 0 h 115"/>
                <a:gd name="T56" fmla="*/ 19 w 69"/>
                <a:gd name="T57" fmla="*/ 6 h 115"/>
                <a:gd name="T58" fmla="*/ 13 w 69"/>
                <a:gd name="T59" fmla="*/ 21 h 115"/>
                <a:gd name="T60" fmla="*/ 13 w 69"/>
                <a:gd name="T61" fmla="*/ 33 h 115"/>
                <a:gd name="T62" fmla="*/ 0 w 69"/>
                <a:gd name="T63" fmla="*/ 33 h 115"/>
                <a:gd name="T64" fmla="*/ 0 w 69"/>
                <a:gd name="T65" fmla="*/ 45 h 115"/>
                <a:gd name="T66" fmla="*/ 13 w 69"/>
                <a:gd name="T67" fmla="*/ 4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9" h="115">
                  <a:moveTo>
                    <a:pt x="56" y="115"/>
                  </a:moveTo>
                  <a:lnTo>
                    <a:pt x="56" y="115"/>
                  </a:lnTo>
                  <a:lnTo>
                    <a:pt x="69" y="115"/>
                  </a:lnTo>
                  <a:lnTo>
                    <a:pt x="69" y="33"/>
                  </a:lnTo>
                  <a:lnTo>
                    <a:pt x="56" y="33"/>
                  </a:lnTo>
                  <a:lnTo>
                    <a:pt x="56" y="115"/>
                  </a:lnTo>
                  <a:close/>
                  <a:moveTo>
                    <a:pt x="56" y="18"/>
                  </a:moveTo>
                  <a:lnTo>
                    <a:pt x="56" y="18"/>
                  </a:lnTo>
                  <a:lnTo>
                    <a:pt x="69" y="18"/>
                  </a:lnTo>
                  <a:lnTo>
                    <a:pt x="69" y="2"/>
                  </a:lnTo>
                  <a:lnTo>
                    <a:pt x="56" y="2"/>
                  </a:lnTo>
                  <a:lnTo>
                    <a:pt x="56" y="18"/>
                  </a:lnTo>
                  <a:close/>
                  <a:moveTo>
                    <a:pt x="13" y="45"/>
                  </a:moveTo>
                  <a:lnTo>
                    <a:pt x="13" y="45"/>
                  </a:lnTo>
                  <a:lnTo>
                    <a:pt x="13" y="115"/>
                  </a:lnTo>
                  <a:lnTo>
                    <a:pt x="27" y="115"/>
                  </a:lnTo>
                  <a:lnTo>
                    <a:pt x="27" y="45"/>
                  </a:lnTo>
                  <a:lnTo>
                    <a:pt x="43" y="45"/>
                  </a:lnTo>
                  <a:lnTo>
                    <a:pt x="43" y="33"/>
                  </a:lnTo>
                  <a:lnTo>
                    <a:pt x="27" y="33"/>
                  </a:lnTo>
                  <a:lnTo>
                    <a:pt x="27" y="22"/>
                  </a:lnTo>
                  <a:cubicBezTo>
                    <a:pt x="27" y="18"/>
                    <a:pt x="28" y="16"/>
                    <a:pt x="30" y="14"/>
                  </a:cubicBezTo>
                  <a:cubicBezTo>
                    <a:pt x="31" y="13"/>
                    <a:pt x="34" y="12"/>
                    <a:pt x="37" y="12"/>
                  </a:cubicBezTo>
                  <a:cubicBezTo>
                    <a:pt x="38" y="12"/>
                    <a:pt x="40" y="12"/>
                    <a:pt x="41" y="13"/>
                  </a:cubicBezTo>
                  <a:cubicBezTo>
                    <a:pt x="42" y="13"/>
                    <a:pt x="44" y="13"/>
                    <a:pt x="45" y="13"/>
                  </a:cubicBezTo>
                  <a:lnTo>
                    <a:pt x="45" y="2"/>
                  </a:lnTo>
                  <a:cubicBezTo>
                    <a:pt x="44" y="1"/>
                    <a:pt x="42" y="1"/>
                    <a:pt x="40" y="1"/>
                  </a:cubicBezTo>
                  <a:cubicBezTo>
                    <a:pt x="39" y="1"/>
                    <a:pt x="37" y="0"/>
                    <a:pt x="36" y="0"/>
                  </a:cubicBezTo>
                  <a:cubicBezTo>
                    <a:pt x="29" y="0"/>
                    <a:pt x="23" y="2"/>
                    <a:pt x="19" y="6"/>
                  </a:cubicBezTo>
                  <a:cubicBezTo>
                    <a:pt x="15" y="9"/>
                    <a:pt x="13" y="14"/>
                    <a:pt x="13" y="21"/>
                  </a:cubicBezTo>
                  <a:lnTo>
                    <a:pt x="13" y="33"/>
                  </a:lnTo>
                  <a:lnTo>
                    <a:pt x="0" y="33"/>
                  </a:lnTo>
                  <a:lnTo>
                    <a:pt x="0" y="45"/>
                  </a:lnTo>
                  <a:lnTo>
                    <a:pt x="13" y="45"/>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43" name="Freeform 38">
              <a:extLst>
                <a:ext uri="{FF2B5EF4-FFF2-40B4-BE49-F238E27FC236}">
                  <a16:creationId xmlns:a16="http://schemas.microsoft.com/office/drawing/2014/main" id="{58A956F7-60B8-4328-A7D6-17D348479510}"/>
                </a:ext>
              </a:extLst>
            </p:cNvPr>
            <p:cNvSpPr>
              <a:spLocks/>
            </p:cNvSpPr>
            <p:nvPr/>
          </p:nvSpPr>
          <p:spPr bwMode="auto">
            <a:xfrm>
              <a:off x="3217" y="4060"/>
              <a:ext cx="56" cy="68"/>
            </a:xfrm>
            <a:custGeom>
              <a:avLst/>
              <a:gdLst>
                <a:gd name="T0" fmla="*/ 0 w 68"/>
                <a:gd name="T1" fmla="*/ 2 h 84"/>
                <a:gd name="T2" fmla="*/ 0 w 68"/>
                <a:gd name="T3" fmla="*/ 2 h 84"/>
                <a:gd name="T4" fmla="*/ 0 w 68"/>
                <a:gd name="T5" fmla="*/ 84 h 84"/>
                <a:gd name="T6" fmla="*/ 13 w 68"/>
                <a:gd name="T7" fmla="*/ 84 h 84"/>
                <a:gd name="T8" fmla="*/ 13 w 68"/>
                <a:gd name="T9" fmla="*/ 38 h 84"/>
                <a:gd name="T10" fmla="*/ 15 w 68"/>
                <a:gd name="T11" fmla="*/ 28 h 84"/>
                <a:gd name="T12" fmla="*/ 19 w 68"/>
                <a:gd name="T13" fmla="*/ 19 h 84"/>
                <a:gd name="T14" fmla="*/ 27 w 68"/>
                <a:gd name="T15" fmla="*/ 14 h 84"/>
                <a:gd name="T16" fmla="*/ 38 w 68"/>
                <a:gd name="T17" fmla="*/ 12 h 84"/>
                <a:gd name="T18" fmla="*/ 50 w 68"/>
                <a:gd name="T19" fmla="*/ 17 h 84"/>
                <a:gd name="T20" fmla="*/ 54 w 68"/>
                <a:gd name="T21" fmla="*/ 29 h 84"/>
                <a:gd name="T22" fmla="*/ 54 w 68"/>
                <a:gd name="T23" fmla="*/ 84 h 84"/>
                <a:gd name="T24" fmla="*/ 68 w 68"/>
                <a:gd name="T25" fmla="*/ 84 h 84"/>
                <a:gd name="T26" fmla="*/ 68 w 68"/>
                <a:gd name="T27" fmla="*/ 30 h 84"/>
                <a:gd name="T28" fmla="*/ 66 w 68"/>
                <a:gd name="T29" fmla="*/ 18 h 84"/>
                <a:gd name="T30" fmla="*/ 62 w 68"/>
                <a:gd name="T31" fmla="*/ 9 h 84"/>
                <a:gd name="T32" fmla="*/ 53 w 68"/>
                <a:gd name="T33" fmla="*/ 2 h 84"/>
                <a:gd name="T34" fmla="*/ 39 w 68"/>
                <a:gd name="T35" fmla="*/ 0 h 84"/>
                <a:gd name="T36" fmla="*/ 13 w 68"/>
                <a:gd name="T37" fmla="*/ 15 h 84"/>
                <a:gd name="T38" fmla="*/ 12 w 68"/>
                <a:gd name="T39" fmla="*/ 15 h 84"/>
                <a:gd name="T40" fmla="*/ 12 w 68"/>
                <a:gd name="T41" fmla="*/ 2 h 84"/>
                <a:gd name="T42" fmla="*/ 0 w 68"/>
                <a:gd name="T43" fmla="*/ 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8" h="84">
                  <a:moveTo>
                    <a:pt x="0" y="2"/>
                  </a:moveTo>
                  <a:lnTo>
                    <a:pt x="0" y="2"/>
                  </a:lnTo>
                  <a:lnTo>
                    <a:pt x="0" y="84"/>
                  </a:lnTo>
                  <a:lnTo>
                    <a:pt x="13" y="84"/>
                  </a:lnTo>
                  <a:lnTo>
                    <a:pt x="13" y="38"/>
                  </a:lnTo>
                  <a:cubicBezTo>
                    <a:pt x="13" y="34"/>
                    <a:pt x="14" y="31"/>
                    <a:pt x="15" y="28"/>
                  </a:cubicBezTo>
                  <a:cubicBezTo>
                    <a:pt x="16" y="24"/>
                    <a:pt x="17" y="22"/>
                    <a:pt x="19" y="19"/>
                  </a:cubicBezTo>
                  <a:cubicBezTo>
                    <a:pt x="21" y="17"/>
                    <a:pt x="24" y="15"/>
                    <a:pt x="27" y="14"/>
                  </a:cubicBezTo>
                  <a:cubicBezTo>
                    <a:pt x="30" y="13"/>
                    <a:pt x="33" y="12"/>
                    <a:pt x="38" y="12"/>
                  </a:cubicBezTo>
                  <a:cubicBezTo>
                    <a:pt x="43" y="12"/>
                    <a:pt x="47" y="14"/>
                    <a:pt x="50" y="17"/>
                  </a:cubicBezTo>
                  <a:cubicBezTo>
                    <a:pt x="53" y="19"/>
                    <a:pt x="54" y="24"/>
                    <a:pt x="54" y="29"/>
                  </a:cubicBezTo>
                  <a:lnTo>
                    <a:pt x="54" y="84"/>
                  </a:lnTo>
                  <a:lnTo>
                    <a:pt x="68" y="84"/>
                  </a:lnTo>
                  <a:lnTo>
                    <a:pt x="68" y="30"/>
                  </a:lnTo>
                  <a:cubicBezTo>
                    <a:pt x="68" y="26"/>
                    <a:pt x="67" y="22"/>
                    <a:pt x="66" y="18"/>
                  </a:cubicBezTo>
                  <a:cubicBezTo>
                    <a:pt x="65" y="14"/>
                    <a:pt x="64" y="11"/>
                    <a:pt x="62" y="9"/>
                  </a:cubicBezTo>
                  <a:cubicBezTo>
                    <a:pt x="59" y="6"/>
                    <a:pt x="57" y="4"/>
                    <a:pt x="53" y="2"/>
                  </a:cubicBezTo>
                  <a:cubicBezTo>
                    <a:pt x="49" y="1"/>
                    <a:pt x="45" y="0"/>
                    <a:pt x="39" y="0"/>
                  </a:cubicBezTo>
                  <a:cubicBezTo>
                    <a:pt x="27" y="0"/>
                    <a:pt x="18" y="5"/>
                    <a:pt x="13" y="15"/>
                  </a:cubicBezTo>
                  <a:lnTo>
                    <a:pt x="12" y="15"/>
                  </a:lnTo>
                  <a:lnTo>
                    <a:pt x="12" y="2"/>
                  </a:lnTo>
                  <a:lnTo>
                    <a:pt x="0" y="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44" name="Freeform 39">
              <a:extLst>
                <a:ext uri="{FF2B5EF4-FFF2-40B4-BE49-F238E27FC236}">
                  <a16:creationId xmlns:a16="http://schemas.microsoft.com/office/drawing/2014/main" id="{F9DC5311-79B7-4EFF-8E72-30FA11A08578}"/>
                </a:ext>
              </a:extLst>
            </p:cNvPr>
            <p:cNvSpPr>
              <a:spLocks noEditPoints="1"/>
            </p:cNvSpPr>
            <p:nvPr/>
          </p:nvSpPr>
          <p:spPr bwMode="auto">
            <a:xfrm>
              <a:off x="3290" y="4036"/>
              <a:ext cx="11" cy="92"/>
            </a:xfrm>
            <a:custGeom>
              <a:avLst/>
              <a:gdLst>
                <a:gd name="T0" fmla="*/ 14 w 14"/>
                <a:gd name="T1" fmla="*/ 16 h 113"/>
                <a:gd name="T2" fmla="*/ 14 w 14"/>
                <a:gd name="T3" fmla="*/ 16 h 113"/>
                <a:gd name="T4" fmla="*/ 14 w 14"/>
                <a:gd name="T5" fmla="*/ 0 h 113"/>
                <a:gd name="T6" fmla="*/ 0 w 14"/>
                <a:gd name="T7" fmla="*/ 0 h 113"/>
                <a:gd name="T8" fmla="*/ 0 w 14"/>
                <a:gd name="T9" fmla="*/ 16 h 113"/>
                <a:gd name="T10" fmla="*/ 14 w 14"/>
                <a:gd name="T11" fmla="*/ 16 h 113"/>
                <a:gd name="T12" fmla="*/ 0 w 14"/>
                <a:gd name="T13" fmla="*/ 31 h 113"/>
                <a:gd name="T14" fmla="*/ 0 w 14"/>
                <a:gd name="T15" fmla="*/ 31 h 113"/>
                <a:gd name="T16" fmla="*/ 0 w 14"/>
                <a:gd name="T17" fmla="*/ 113 h 113"/>
                <a:gd name="T18" fmla="*/ 14 w 14"/>
                <a:gd name="T19" fmla="*/ 113 h 113"/>
                <a:gd name="T20" fmla="*/ 14 w 14"/>
                <a:gd name="T21" fmla="*/ 31 h 113"/>
                <a:gd name="T22" fmla="*/ 0 w 14"/>
                <a:gd name="T23" fmla="*/ 31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 h="113">
                  <a:moveTo>
                    <a:pt x="14" y="16"/>
                  </a:moveTo>
                  <a:lnTo>
                    <a:pt x="14" y="16"/>
                  </a:lnTo>
                  <a:lnTo>
                    <a:pt x="14" y="0"/>
                  </a:lnTo>
                  <a:lnTo>
                    <a:pt x="0" y="0"/>
                  </a:lnTo>
                  <a:lnTo>
                    <a:pt x="0" y="16"/>
                  </a:lnTo>
                  <a:lnTo>
                    <a:pt x="14" y="16"/>
                  </a:lnTo>
                  <a:close/>
                  <a:moveTo>
                    <a:pt x="0" y="31"/>
                  </a:moveTo>
                  <a:lnTo>
                    <a:pt x="0" y="31"/>
                  </a:lnTo>
                  <a:lnTo>
                    <a:pt x="0" y="113"/>
                  </a:lnTo>
                  <a:lnTo>
                    <a:pt x="14" y="113"/>
                  </a:lnTo>
                  <a:lnTo>
                    <a:pt x="14" y="31"/>
                  </a:lnTo>
                  <a:lnTo>
                    <a:pt x="0" y="3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45" name="Freeform 40">
              <a:extLst>
                <a:ext uri="{FF2B5EF4-FFF2-40B4-BE49-F238E27FC236}">
                  <a16:creationId xmlns:a16="http://schemas.microsoft.com/office/drawing/2014/main" id="{B6DFBB84-8525-4146-88C3-442EA14ADDAC}"/>
                </a:ext>
              </a:extLst>
            </p:cNvPr>
            <p:cNvSpPr>
              <a:spLocks/>
            </p:cNvSpPr>
            <p:nvPr/>
          </p:nvSpPr>
          <p:spPr bwMode="auto">
            <a:xfrm>
              <a:off x="3318" y="4060"/>
              <a:ext cx="36" cy="68"/>
            </a:xfrm>
            <a:custGeom>
              <a:avLst/>
              <a:gdLst>
                <a:gd name="T0" fmla="*/ 0 w 43"/>
                <a:gd name="T1" fmla="*/ 2 h 84"/>
                <a:gd name="T2" fmla="*/ 0 w 43"/>
                <a:gd name="T3" fmla="*/ 2 h 84"/>
                <a:gd name="T4" fmla="*/ 0 w 43"/>
                <a:gd name="T5" fmla="*/ 84 h 84"/>
                <a:gd name="T6" fmla="*/ 13 w 43"/>
                <a:gd name="T7" fmla="*/ 84 h 84"/>
                <a:gd name="T8" fmla="*/ 13 w 43"/>
                <a:gd name="T9" fmla="*/ 48 h 84"/>
                <a:gd name="T10" fmla="*/ 15 w 43"/>
                <a:gd name="T11" fmla="*/ 34 h 84"/>
                <a:gd name="T12" fmla="*/ 20 w 43"/>
                <a:gd name="T13" fmla="*/ 23 h 84"/>
                <a:gd name="T14" fmla="*/ 29 w 43"/>
                <a:gd name="T15" fmla="*/ 17 h 84"/>
                <a:gd name="T16" fmla="*/ 43 w 43"/>
                <a:gd name="T17" fmla="*/ 14 h 84"/>
                <a:gd name="T18" fmla="*/ 43 w 43"/>
                <a:gd name="T19" fmla="*/ 0 h 84"/>
                <a:gd name="T20" fmla="*/ 25 w 43"/>
                <a:gd name="T21" fmla="*/ 5 h 84"/>
                <a:gd name="T22" fmla="*/ 13 w 43"/>
                <a:gd name="T23" fmla="*/ 19 h 84"/>
                <a:gd name="T24" fmla="*/ 12 w 43"/>
                <a:gd name="T25" fmla="*/ 19 h 84"/>
                <a:gd name="T26" fmla="*/ 12 w 43"/>
                <a:gd name="T27" fmla="*/ 2 h 84"/>
                <a:gd name="T28" fmla="*/ 0 w 43"/>
                <a:gd name="T29" fmla="*/ 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 h="84">
                  <a:moveTo>
                    <a:pt x="0" y="2"/>
                  </a:moveTo>
                  <a:lnTo>
                    <a:pt x="0" y="2"/>
                  </a:lnTo>
                  <a:lnTo>
                    <a:pt x="0" y="84"/>
                  </a:lnTo>
                  <a:lnTo>
                    <a:pt x="13" y="84"/>
                  </a:lnTo>
                  <a:lnTo>
                    <a:pt x="13" y="48"/>
                  </a:lnTo>
                  <a:cubicBezTo>
                    <a:pt x="13" y="42"/>
                    <a:pt x="14" y="38"/>
                    <a:pt x="15" y="34"/>
                  </a:cubicBezTo>
                  <a:cubicBezTo>
                    <a:pt x="16" y="30"/>
                    <a:pt x="18" y="26"/>
                    <a:pt x="20" y="23"/>
                  </a:cubicBezTo>
                  <a:cubicBezTo>
                    <a:pt x="22" y="20"/>
                    <a:pt x="25" y="18"/>
                    <a:pt x="29" y="17"/>
                  </a:cubicBezTo>
                  <a:cubicBezTo>
                    <a:pt x="33" y="15"/>
                    <a:pt x="38" y="14"/>
                    <a:pt x="43" y="14"/>
                  </a:cubicBezTo>
                  <a:lnTo>
                    <a:pt x="43" y="0"/>
                  </a:lnTo>
                  <a:cubicBezTo>
                    <a:pt x="36" y="0"/>
                    <a:pt x="30" y="1"/>
                    <a:pt x="25" y="5"/>
                  </a:cubicBezTo>
                  <a:cubicBezTo>
                    <a:pt x="20" y="8"/>
                    <a:pt x="16" y="13"/>
                    <a:pt x="13" y="19"/>
                  </a:cubicBezTo>
                  <a:lnTo>
                    <a:pt x="12" y="19"/>
                  </a:lnTo>
                  <a:lnTo>
                    <a:pt x="12" y="2"/>
                  </a:lnTo>
                  <a:lnTo>
                    <a:pt x="0" y="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46" name="Freeform 41">
              <a:extLst>
                <a:ext uri="{FF2B5EF4-FFF2-40B4-BE49-F238E27FC236}">
                  <a16:creationId xmlns:a16="http://schemas.microsoft.com/office/drawing/2014/main" id="{42AC758B-9AC5-4E55-8F7B-26746D68D286}"/>
                </a:ext>
              </a:extLst>
            </p:cNvPr>
            <p:cNvSpPr>
              <a:spLocks/>
            </p:cNvSpPr>
            <p:nvPr/>
          </p:nvSpPr>
          <p:spPr bwMode="auto">
            <a:xfrm>
              <a:off x="3400" y="4036"/>
              <a:ext cx="94" cy="92"/>
            </a:xfrm>
            <a:custGeom>
              <a:avLst/>
              <a:gdLst>
                <a:gd name="T0" fmla="*/ 0 w 114"/>
                <a:gd name="T1" fmla="*/ 0 h 113"/>
                <a:gd name="T2" fmla="*/ 0 w 114"/>
                <a:gd name="T3" fmla="*/ 0 h 113"/>
                <a:gd name="T4" fmla="*/ 0 w 114"/>
                <a:gd name="T5" fmla="*/ 113 h 113"/>
                <a:gd name="T6" fmla="*/ 15 w 114"/>
                <a:gd name="T7" fmla="*/ 113 h 113"/>
                <a:gd name="T8" fmla="*/ 15 w 114"/>
                <a:gd name="T9" fmla="*/ 19 h 113"/>
                <a:gd name="T10" fmla="*/ 15 w 114"/>
                <a:gd name="T11" fmla="*/ 19 h 113"/>
                <a:gd name="T12" fmla="*/ 51 w 114"/>
                <a:gd name="T13" fmla="*/ 113 h 113"/>
                <a:gd name="T14" fmla="*/ 63 w 114"/>
                <a:gd name="T15" fmla="*/ 113 h 113"/>
                <a:gd name="T16" fmla="*/ 99 w 114"/>
                <a:gd name="T17" fmla="*/ 19 h 113"/>
                <a:gd name="T18" fmla="*/ 99 w 114"/>
                <a:gd name="T19" fmla="*/ 19 h 113"/>
                <a:gd name="T20" fmla="*/ 99 w 114"/>
                <a:gd name="T21" fmla="*/ 113 h 113"/>
                <a:gd name="T22" fmla="*/ 114 w 114"/>
                <a:gd name="T23" fmla="*/ 113 h 113"/>
                <a:gd name="T24" fmla="*/ 114 w 114"/>
                <a:gd name="T25" fmla="*/ 0 h 113"/>
                <a:gd name="T26" fmla="*/ 93 w 114"/>
                <a:gd name="T27" fmla="*/ 0 h 113"/>
                <a:gd name="T28" fmla="*/ 57 w 114"/>
                <a:gd name="T29" fmla="*/ 95 h 113"/>
                <a:gd name="T30" fmla="*/ 21 w 114"/>
                <a:gd name="T31" fmla="*/ 0 h 113"/>
                <a:gd name="T32" fmla="*/ 0 w 114"/>
                <a:gd name="T33" fmla="*/ 0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4" h="113">
                  <a:moveTo>
                    <a:pt x="0" y="0"/>
                  </a:moveTo>
                  <a:lnTo>
                    <a:pt x="0" y="0"/>
                  </a:lnTo>
                  <a:lnTo>
                    <a:pt x="0" y="113"/>
                  </a:lnTo>
                  <a:lnTo>
                    <a:pt x="15" y="113"/>
                  </a:lnTo>
                  <a:lnTo>
                    <a:pt x="15" y="19"/>
                  </a:lnTo>
                  <a:lnTo>
                    <a:pt x="15" y="19"/>
                  </a:lnTo>
                  <a:lnTo>
                    <a:pt x="51" y="113"/>
                  </a:lnTo>
                  <a:lnTo>
                    <a:pt x="63" y="113"/>
                  </a:lnTo>
                  <a:lnTo>
                    <a:pt x="99" y="19"/>
                  </a:lnTo>
                  <a:lnTo>
                    <a:pt x="99" y="19"/>
                  </a:lnTo>
                  <a:lnTo>
                    <a:pt x="99" y="113"/>
                  </a:lnTo>
                  <a:lnTo>
                    <a:pt x="114" y="113"/>
                  </a:lnTo>
                  <a:lnTo>
                    <a:pt x="114" y="0"/>
                  </a:lnTo>
                  <a:lnTo>
                    <a:pt x="93" y="0"/>
                  </a:lnTo>
                  <a:lnTo>
                    <a:pt x="57" y="95"/>
                  </a:lnTo>
                  <a:lnTo>
                    <a:pt x="21" y="0"/>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47" name="Freeform 42">
              <a:extLst>
                <a:ext uri="{FF2B5EF4-FFF2-40B4-BE49-F238E27FC236}">
                  <a16:creationId xmlns:a16="http://schemas.microsoft.com/office/drawing/2014/main" id="{3B242F25-069F-49D8-A0B3-C7AAC68CAED1}"/>
                </a:ext>
              </a:extLst>
            </p:cNvPr>
            <p:cNvSpPr>
              <a:spLocks noEditPoints="1"/>
            </p:cNvSpPr>
            <p:nvPr/>
          </p:nvSpPr>
          <p:spPr bwMode="auto">
            <a:xfrm>
              <a:off x="3509" y="4060"/>
              <a:ext cx="66" cy="70"/>
            </a:xfrm>
            <a:custGeom>
              <a:avLst/>
              <a:gdLst>
                <a:gd name="T0" fmla="*/ 14 w 80"/>
                <a:gd name="T1" fmla="*/ 43 h 86"/>
                <a:gd name="T2" fmla="*/ 14 w 80"/>
                <a:gd name="T3" fmla="*/ 43 h 86"/>
                <a:gd name="T4" fmla="*/ 16 w 80"/>
                <a:gd name="T5" fmla="*/ 30 h 86"/>
                <a:gd name="T6" fmla="*/ 22 w 80"/>
                <a:gd name="T7" fmla="*/ 20 h 86"/>
                <a:gd name="T8" fmla="*/ 30 w 80"/>
                <a:gd name="T9" fmla="*/ 14 h 86"/>
                <a:gd name="T10" fmla="*/ 40 w 80"/>
                <a:gd name="T11" fmla="*/ 12 h 86"/>
                <a:gd name="T12" fmla="*/ 50 w 80"/>
                <a:gd name="T13" fmla="*/ 14 h 86"/>
                <a:gd name="T14" fmla="*/ 58 w 80"/>
                <a:gd name="T15" fmla="*/ 20 h 86"/>
                <a:gd name="T16" fmla="*/ 63 w 80"/>
                <a:gd name="T17" fmla="*/ 30 h 86"/>
                <a:gd name="T18" fmla="*/ 65 w 80"/>
                <a:gd name="T19" fmla="*/ 43 h 86"/>
                <a:gd name="T20" fmla="*/ 63 w 80"/>
                <a:gd name="T21" fmla="*/ 57 h 86"/>
                <a:gd name="T22" fmla="*/ 58 w 80"/>
                <a:gd name="T23" fmla="*/ 66 h 86"/>
                <a:gd name="T24" fmla="*/ 50 w 80"/>
                <a:gd name="T25" fmla="*/ 72 h 86"/>
                <a:gd name="T26" fmla="*/ 40 w 80"/>
                <a:gd name="T27" fmla="*/ 74 h 86"/>
                <a:gd name="T28" fmla="*/ 30 w 80"/>
                <a:gd name="T29" fmla="*/ 72 h 86"/>
                <a:gd name="T30" fmla="*/ 22 w 80"/>
                <a:gd name="T31" fmla="*/ 66 h 86"/>
                <a:gd name="T32" fmla="*/ 16 w 80"/>
                <a:gd name="T33" fmla="*/ 57 h 86"/>
                <a:gd name="T34" fmla="*/ 14 w 80"/>
                <a:gd name="T35" fmla="*/ 43 h 86"/>
                <a:gd name="T36" fmla="*/ 14 w 80"/>
                <a:gd name="T37" fmla="*/ 43 h 86"/>
                <a:gd name="T38" fmla="*/ 0 w 80"/>
                <a:gd name="T39" fmla="*/ 43 h 86"/>
                <a:gd name="T40" fmla="*/ 0 w 80"/>
                <a:gd name="T41" fmla="*/ 43 h 86"/>
                <a:gd name="T42" fmla="*/ 2 w 80"/>
                <a:gd name="T43" fmla="*/ 60 h 86"/>
                <a:gd name="T44" fmla="*/ 10 w 80"/>
                <a:gd name="T45" fmla="*/ 74 h 86"/>
                <a:gd name="T46" fmla="*/ 23 w 80"/>
                <a:gd name="T47" fmla="*/ 83 h 86"/>
                <a:gd name="T48" fmla="*/ 40 w 80"/>
                <a:gd name="T49" fmla="*/ 86 h 86"/>
                <a:gd name="T50" fmla="*/ 57 w 80"/>
                <a:gd name="T51" fmla="*/ 83 h 86"/>
                <a:gd name="T52" fmla="*/ 69 w 80"/>
                <a:gd name="T53" fmla="*/ 74 h 86"/>
                <a:gd name="T54" fmla="*/ 77 w 80"/>
                <a:gd name="T55" fmla="*/ 60 h 86"/>
                <a:gd name="T56" fmla="*/ 80 w 80"/>
                <a:gd name="T57" fmla="*/ 43 h 86"/>
                <a:gd name="T58" fmla="*/ 77 w 80"/>
                <a:gd name="T59" fmla="*/ 26 h 86"/>
                <a:gd name="T60" fmla="*/ 69 w 80"/>
                <a:gd name="T61" fmla="*/ 13 h 86"/>
                <a:gd name="T62" fmla="*/ 57 w 80"/>
                <a:gd name="T63" fmla="*/ 3 h 86"/>
                <a:gd name="T64" fmla="*/ 40 w 80"/>
                <a:gd name="T65" fmla="*/ 0 h 86"/>
                <a:gd name="T66" fmla="*/ 23 w 80"/>
                <a:gd name="T67" fmla="*/ 3 h 86"/>
                <a:gd name="T68" fmla="*/ 10 w 80"/>
                <a:gd name="T69" fmla="*/ 13 h 86"/>
                <a:gd name="T70" fmla="*/ 2 w 80"/>
                <a:gd name="T71" fmla="*/ 26 h 86"/>
                <a:gd name="T72" fmla="*/ 0 w 80"/>
                <a:gd name="T73" fmla="*/ 43 h 86"/>
                <a:gd name="T74" fmla="*/ 0 w 80"/>
                <a:gd name="T75" fmla="*/ 4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0" h="86">
                  <a:moveTo>
                    <a:pt x="14" y="43"/>
                  </a:moveTo>
                  <a:lnTo>
                    <a:pt x="14" y="43"/>
                  </a:lnTo>
                  <a:cubicBezTo>
                    <a:pt x="14" y="38"/>
                    <a:pt x="15" y="34"/>
                    <a:pt x="16" y="30"/>
                  </a:cubicBezTo>
                  <a:cubicBezTo>
                    <a:pt x="17" y="26"/>
                    <a:pt x="19" y="23"/>
                    <a:pt x="22" y="20"/>
                  </a:cubicBezTo>
                  <a:cubicBezTo>
                    <a:pt x="24" y="18"/>
                    <a:pt x="27" y="16"/>
                    <a:pt x="30" y="14"/>
                  </a:cubicBezTo>
                  <a:cubicBezTo>
                    <a:pt x="33" y="13"/>
                    <a:pt x="36" y="12"/>
                    <a:pt x="40" y="12"/>
                  </a:cubicBezTo>
                  <a:cubicBezTo>
                    <a:pt x="43" y="12"/>
                    <a:pt x="47" y="13"/>
                    <a:pt x="50" y="14"/>
                  </a:cubicBezTo>
                  <a:cubicBezTo>
                    <a:pt x="53" y="16"/>
                    <a:pt x="56" y="18"/>
                    <a:pt x="58" y="20"/>
                  </a:cubicBezTo>
                  <a:cubicBezTo>
                    <a:pt x="60" y="23"/>
                    <a:pt x="62" y="26"/>
                    <a:pt x="63" y="30"/>
                  </a:cubicBezTo>
                  <a:cubicBezTo>
                    <a:pt x="65" y="34"/>
                    <a:pt x="65" y="38"/>
                    <a:pt x="65" y="43"/>
                  </a:cubicBezTo>
                  <a:cubicBezTo>
                    <a:pt x="65" y="48"/>
                    <a:pt x="65" y="53"/>
                    <a:pt x="63" y="57"/>
                  </a:cubicBezTo>
                  <a:cubicBezTo>
                    <a:pt x="62" y="60"/>
                    <a:pt x="60" y="64"/>
                    <a:pt x="58" y="66"/>
                  </a:cubicBezTo>
                  <a:cubicBezTo>
                    <a:pt x="56" y="69"/>
                    <a:pt x="53" y="71"/>
                    <a:pt x="50" y="72"/>
                  </a:cubicBezTo>
                  <a:cubicBezTo>
                    <a:pt x="47" y="74"/>
                    <a:pt x="43" y="74"/>
                    <a:pt x="40" y="74"/>
                  </a:cubicBezTo>
                  <a:cubicBezTo>
                    <a:pt x="36" y="74"/>
                    <a:pt x="33" y="74"/>
                    <a:pt x="30" y="72"/>
                  </a:cubicBezTo>
                  <a:cubicBezTo>
                    <a:pt x="27" y="71"/>
                    <a:pt x="24" y="69"/>
                    <a:pt x="22" y="66"/>
                  </a:cubicBezTo>
                  <a:cubicBezTo>
                    <a:pt x="19" y="64"/>
                    <a:pt x="17" y="60"/>
                    <a:pt x="16" y="57"/>
                  </a:cubicBezTo>
                  <a:cubicBezTo>
                    <a:pt x="15" y="53"/>
                    <a:pt x="14" y="48"/>
                    <a:pt x="14" y="43"/>
                  </a:cubicBezTo>
                  <a:lnTo>
                    <a:pt x="14" y="43"/>
                  </a:lnTo>
                  <a:close/>
                  <a:moveTo>
                    <a:pt x="0" y="43"/>
                  </a:moveTo>
                  <a:lnTo>
                    <a:pt x="0" y="43"/>
                  </a:lnTo>
                  <a:cubicBezTo>
                    <a:pt x="0" y="49"/>
                    <a:pt x="1" y="55"/>
                    <a:pt x="2" y="60"/>
                  </a:cubicBezTo>
                  <a:cubicBezTo>
                    <a:pt x="4" y="65"/>
                    <a:pt x="7" y="70"/>
                    <a:pt x="10" y="74"/>
                  </a:cubicBezTo>
                  <a:cubicBezTo>
                    <a:pt x="13" y="78"/>
                    <a:pt x="18" y="81"/>
                    <a:pt x="23" y="83"/>
                  </a:cubicBezTo>
                  <a:cubicBezTo>
                    <a:pt x="28" y="85"/>
                    <a:pt x="33" y="86"/>
                    <a:pt x="40" y="86"/>
                  </a:cubicBezTo>
                  <a:cubicBezTo>
                    <a:pt x="46" y="86"/>
                    <a:pt x="52" y="85"/>
                    <a:pt x="57" y="83"/>
                  </a:cubicBezTo>
                  <a:cubicBezTo>
                    <a:pt x="62" y="81"/>
                    <a:pt x="66" y="78"/>
                    <a:pt x="69" y="74"/>
                  </a:cubicBezTo>
                  <a:cubicBezTo>
                    <a:pt x="73" y="70"/>
                    <a:pt x="75" y="65"/>
                    <a:pt x="77" y="60"/>
                  </a:cubicBezTo>
                  <a:cubicBezTo>
                    <a:pt x="79" y="55"/>
                    <a:pt x="80" y="49"/>
                    <a:pt x="80" y="43"/>
                  </a:cubicBezTo>
                  <a:cubicBezTo>
                    <a:pt x="80" y="37"/>
                    <a:pt x="79" y="32"/>
                    <a:pt x="77" y="26"/>
                  </a:cubicBezTo>
                  <a:cubicBezTo>
                    <a:pt x="75" y="21"/>
                    <a:pt x="73" y="17"/>
                    <a:pt x="69" y="13"/>
                  </a:cubicBezTo>
                  <a:cubicBezTo>
                    <a:pt x="66" y="9"/>
                    <a:pt x="62" y="6"/>
                    <a:pt x="57" y="3"/>
                  </a:cubicBezTo>
                  <a:cubicBezTo>
                    <a:pt x="52" y="1"/>
                    <a:pt x="46" y="0"/>
                    <a:pt x="40" y="0"/>
                  </a:cubicBezTo>
                  <a:cubicBezTo>
                    <a:pt x="33" y="0"/>
                    <a:pt x="28" y="1"/>
                    <a:pt x="23" y="3"/>
                  </a:cubicBezTo>
                  <a:cubicBezTo>
                    <a:pt x="18" y="6"/>
                    <a:pt x="13" y="9"/>
                    <a:pt x="10" y="13"/>
                  </a:cubicBezTo>
                  <a:cubicBezTo>
                    <a:pt x="7" y="17"/>
                    <a:pt x="4" y="21"/>
                    <a:pt x="2" y="26"/>
                  </a:cubicBezTo>
                  <a:cubicBezTo>
                    <a:pt x="1" y="32"/>
                    <a:pt x="0" y="37"/>
                    <a:pt x="0" y="43"/>
                  </a:cubicBezTo>
                  <a:lnTo>
                    <a:pt x="0" y="4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48" name="Freeform 43">
              <a:extLst>
                <a:ext uri="{FF2B5EF4-FFF2-40B4-BE49-F238E27FC236}">
                  <a16:creationId xmlns:a16="http://schemas.microsoft.com/office/drawing/2014/main" id="{4610FAA4-5073-4D4B-A904-02472C3FFD08}"/>
                </a:ext>
              </a:extLst>
            </p:cNvPr>
            <p:cNvSpPr>
              <a:spLocks noEditPoints="1"/>
            </p:cNvSpPr>
            <p:nvPr/>
          </p:nvSpPr>
          <p:spPr bwMode="auto">
            <a:xfrm>
              <a:off x="3584" y="4036"/>
              <a:ext cx="64" cy="94"/>
            </a:xfrm>
            <a:custGeom>
              <a:avLst/>
              <a:gdLst>
                <a:gd name="T0" fmla="*/ 14 w 78"/>
                <a:gd name="T1" fmla="*/ 73 h 115"/>
                <a:gd name="T2" fmla="*/ 14 w 78"/>
                <a:gd name="T3" fmla="*/ 73 h 115"/>
                <a:gd name="T4" fmla="*/ 15 w 78"/>
                <a:gd name="T5" fmla="*/ 61 h 115"/>
                <a:gd name="T6" fmla="*/ 19 w 78"/>
                <a:gd name="T7" fmla="*/ 51 h 115"/>
                <a:gd name="T8" fmla="*/ 27 w 78"/>
                <a:gd name="T9" fmla="*/ 44 h 115"/>
                <a:gd name="T10" fmla="*/ 39 w 78"/>
                <a:gd name="T11" fmla="*/ 41 h 115"/>
                <a:gd name="T12" fmla="*/ 51 w 78"/>
                <a:gd name="T13" fmla="*/ 44 h 115"/>
                <a:gd name="T14" fmla="*/ 59 w 78"/>
                <a:gd name="T15" fmla="*/ 51 h 115"/>
                <a:gd name="T16" fmla="*/ 63 w 78"/>
                <a:gd name="T17" fmla="*/ 61 h 115"/>
                <a:gd name="T18" fmla="*/ 65 w 78"/>
                <a:gd name="T19" fmla="*/ 72 h 115"/>
                <a:gd name="T20" fmla="*/ 63 w 78"/>
                <a:gd name="T21" fmla="*/ 84 h 115"/>
                <a:gd name="T22" fmla="*/ 59 w 78"/>
                <a:gd name="T23" fmla="*/ 93 h 115"/>
                <a:gd name="T24" fmla="*/ 51 w 78"/>
                <a:gd name="T25" fmla="*/ 101 h 115"/>
                <a:gd name="T26" fmla="*/ 39 w 78"/>
                <a:gd name="T27" fmla="*/ 103 h 115"/>
                <a:gd name="T28" fmla="*/ 28 w 78"/>
                <a:gd name="T29" fmla="*/ 101 h 115"/>
                <a:gd name="T30" fmla="*/ 20 w 78"/>
                <a:gd name="T31" fmla="*/ 94 h 115"/>
                <a:gd name="T32" fmla="*/ 15 w 78"/>
                <a:gd name="T33" fmla="*/ 84 h 115"/>
                <a:gd name="T34" fmla="*/ 14 w 78"/>
                <a:gd name="T35" fmla="*/ 73 h 115"/>
                <a:gd name="T36" fmla="*/ 14 w 78"/>
                <a:gd name="T37" fmla="*/ 73 h 115"/>
                <a:gd name="T38" fmla="*/ 78 w 78"/>
                <a:gd name="T39" fmla="*/ 113 h 115"/>
                <a:gd name="T40" fmla="*/ 78 w 78"/>
                <a:gd name="T41" fmla="*/ 113 h 115"/>
                <a:gd name="T42" fmla="*/ 78 w 78"/>
                <a:gd name="T43" fmla="*/ 0 h 115"/>
                <a:gd name="T44" fmla="*/ 64 w 78"/>
                <a:gd name="T45" fmla="*/ 0 h 115"/>
                <a:gd name="T46" fmla="*/ 64 w 78"/>
                <a:gd name="T47" fmla="*/ 42 h 115"/>
                <a:gd name="T48" fmla="*/ 64 w 78"/>
                <a:gd name="T49" fmla="*/ 42 h 115"/>
                <a:gd name="T50" fmla="*/ 58 w 78"/>
                <a:gd name="T51" fmla="*/ 36 h 115"/>
                <a:gd name="T52" fmla="*/ 51 w 78"/>
                <a:gd name="T53" fmla="*/ 32 h 115"/>
                <a:gd name="T54" fmla="*/ 44 w 78"/>
                <a:gd name="T55" fmla="*/ 30 h 115"/>
                <a:gd name="T56" fmla="*/ 37 w 78"/>
                <a:gd name="T57" fmla="*/ 29 h 115"/>
                <a:gd name="T58" fmla="*/ 21 w 78"/>
                <a:gd name="T59" fmla="*/ 33 h 115"/>
                <a:gd name="T60" fmla="*/ 9 w 78"/>
                <a:gd name="T61" fmla="*/ 42 h 115"/>
                <a:gd name="T62" fmla="*/ 2 w 78"/>
                <a:gd name="T63" fmla="*/ 55 h 115"/>
                <a:gd name="T64" fmla="*/ 0 w 78"/>
                <a:gd name="T65" fmla="*/ 72 h 115"/>
                <a:gd name="T66" fmla="*/ 2 w 78"/>
                <a:gd name="T67" fmla="*/ 88 h 115"/>
                <a:gd name="T68" fmla="*/ 9 w 78"/>
                <a:gd name="T69" fmla="*/ 102 h 115"/>
                <a:gd name="T70" fmla="*/ 21 w 78"/>
                <a:gd name="T71" fmla="*/ 112 h 115"/>
                <a:gd name="T72" fmla="*/ 38 w 78"/>
                <a:gd name="T73" fmla="*/ 115 h 115"/>
                <a:gd name="T74" fmla="*/ 53 w 78"/>
                <a:gd name="T75" fmla="*/ 112 h 115"/>
                <a:gd name="T76" fmla="*/ 64 w 78"/>
                <a:gd name="T77" fmla="*/ 102 h 115"/>
                <a:gd name="T78" fmla="*/ 64 w 78"/>
                <a:gd name="T79" fmla="*/ 102 h 115"/>
                <a:gd name="T80" fmla="*/ 64 w 78"/>
                <a:gd name="T81" fmla="*/ 113 h 115"/>
                <a:gd name="T82" fmla="*/ 78 w 78"/>
                <a:gd name="T83" fmla="*/ 113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115">
                  <a:moveTo>
                    <a:pt x="14" y="73"/>
                  </a:moveTo>
                  <a:lnTo>
                    <a:pt x="14" y="73"/>
                  </a:lnTo>
                  <a:cubicBezTo>
                    <a:pt x="14" y="69"/>
                    <a:pt x="14" y="65"/>
                    <a:pt x="15" y="61"/>
                  </a:cubicBezTo>
                  <a:cubicBezTo>
                    <a:pt x="16" y="57"/>
                    <a:pt x="17" y="54"/>
                    <a:pt x="19" y="51"/>
                  </a:cubicBezTo>
                  <a:cubicBezTo>
                    <a:pt x="21" y="48"/>
                    <a:pt x="24" y="46"/>
                    <a:pt x="27" y="44"/>
                  </a:cubicBezTo>
                  <a:cubicBezTo>
                    <a:pt x="30" y="42"/>
                    <a:pt x="34" y="41"/>
                    <a:pt x="39" y="41"/>
                  </a:cubicBezTo>
                  <a:cubicBezTo>
                    <a:pt x="43" y="41"/>
                    <a:pt x="47" y="42"/>
                    <a:pt x="51" y="44"/>
                  </a:cubicBezTo>
                  <a:cubicBezTo>
                    <a:pt x="54" y="45"/>
                    <a:pt x="57" y="48"/>
                    <a:pt x="59" y="51"/>
                  </a:cubicBezTo>
                  <a:cubicBezTo>
                    <a:pt x="61" y="53"/>
                    <a:pt x="62" y="57"/>
                    <a:pt x="63" y="61"/>
                  </a:cubicBezTo>
                  <a:cubicBezTo>
                    <a:pt x="64" y="64"/>
                    <a:pt x="65" y="68"/>
                    <a:pt x="65" y="72"/>
                  </a:cubicBezTo>
                  <a:cubicBezTo>
                    <a:pt x="65" y="76"/>
                    <a:pt x="64" y="80"/>
                    <a:pt x="63" y="84"/>
                  </a:cubicBezTo>
                  <a:cubicBezTo>
                    <a:pt x="62" y="87"/>
                    <a:pt x="61" y="91"/>
                    <a:pt x="59" y="93"/>
                  </a:cubicBezTo>
                  <a:cubicBezTo>
                    <a:pt x="57" y="96"/>
                    <a:pt x="54" y="99"/>
                    <a:pt x="51" y="101"/>
                  </a:cubicBezTo>
                  <a:cubicBezTo>
                    <a:pt x="48" y="102"/>
                    <a:pt x="44" y="103"/>
                    <a:pt x="39" y="103"/>
                  </a:cubicBezTo>
                  <a:cubicBezTo>
                    <a:pt x="35" y="103"/>
                    <a:pt x="31" y="102"/>
                    <a:pt x="28" y="101"/>
                  </a:cubicBezTo>
                  <a:cubicBezTo>
                    <a:pt x="25" y="99"/>
                    <a:pt x="22" y="97"/>
                    <a:pt x="20" y="94"/>
                  </a:cubicBezTo>
                  <a:cubicBezTo>
                    <a:pt x="18" y="91"/>
                    <a:pt x="16" y="88"/>
                    <a:pt x="15" y="84"/>
                  </a:cubicBezTo>
                  <a:cubicBezTo>
                    <a:pt x="14" y="80"/>
                    <a:pt x="14" y="77"/>
                    <a:pt x="14" y="73"/>
                  </a:cubicBezTo>
                  <a:lnTo>
                    <a:pt x="14" y="73"/>
                  </a:lnTo>
                  <a:close/>
                  <a:moveTo>
                    <a:pt x="78" y="113"/>
                  </a:moveTo>
                  <a:lnTo>
                    <a:pt x="78" y="113"/>
                  </a:lnTo>
                  <a:lnTo>
                    <a:pt x="78" y="0"/>
                  </a:lnTo>
                  <a:lnTo>
                    <a:pt x="64" y="0"/>
                  </a:lnTo>
                  <a:lnTo>
                    <a:pt x="64" y="42"/>
                  </a:lnTo>
                  <a:lnTo>
                    <a:pt x="64" y="42"/>
                  </a:lnTo>
                  <a:cubicBezTo>
                    <a:pt x="62" y="40"/>
                    <a:pt x="60" y="38"/>
                    <a:pt x="58" y="36"/>
                  </a:cubicBezTo>
                  <a:cubicBezTo>
                    <a:pt x="56" y="34"/>
                    <a:pt x="54" y="33"/>
                    <a:pt x="51" y="32"/>
                  </a:cubicBezTo>
                  <a:cubicBezTo>
                    <a:pt x="49" y="31"/>
                    <a:pt x="46" y="30"/>
                    <a:pt x="44" y="30"/>
                  </a:cubicBezTo>
                  <a:cubicBezTo>
                    <a:pt x="42" y="29"/>
                    <a:pt x="39" y="29"/>
                    <a:pt x="37" y="29"/>
                  </a:cubicBezTo>
                  <a:cubicBezTo>
                    <a:pt x="31" y="29"/>
                    <a:pt x="25" y="30"/>
                    <a:pt x="21" y="33"/>
                  </a:cubicBezTo>
                  <a:cubicBezTo>
                    <a:pt x="16" y="35"/>
                    <a:pt x="12" y="38"/>
                    <a:pt x="9" y="42"/>
                  </a:cubicBezTo>
                  <a:cubicBezTo>
                    <a:pt x="6" y="46"/>
                    <a:pt x="3" y="50"/>
                    <a:pt x="2" y="55"/>
                  </a:cubicBezTo>
                  <a:cubicBezTo>
                    <a:pt x="0" y="61"/>
                    <a:pt x="0" y="66"/>
                    <a:pt x="0" y="72"/>
                  </a:cubicBezTo>
                  <a:cubicBezTo>
                    <a:pt x="0" y="78"/>
                    <a:pt x="0" y="83"/>
                    <a:pt x="2" y="88"/>
                  </a:cubicBezTo>
                  <a:cubicBezTo>
                    <a:pt x="4" y="94"/>
                    <a:pt x="6" y="98"/>
                    <a:pt x="9" y="102"/>
                  </a:cubicBezTo>
                  <a:cubicBezTo>
                    <a:pt x="12" y="106"/>
                    <a:pt x="16" y="109"/>
                    <a:pt x="21" y="112"/>
                  </a:cubicBezTo>
                  <a:cubicBezTo>
                    <a:pt x="26" y="114"/>
                    <a:pt x="31" y="115"/>
                    <a:pt x="38" y="115"/>
                  </a:cubicBezTo>
                  <a:cubicBezTo>
                    <a:pt x="43" y="115"/>
                    <a:pt x="48" y="114"/>
                    <a:pt x="53" y="112"/>
                  </a:cubicBezTo>
                  <a:cubicBezTo>
                    <a:pt x="58" y="110"/>
                    <a:pt x="62" y="107"/>
                    <a:pt x="64" y="102"/>
                  </a:cubicBezTo>
                  <a:lnTo>
                    <a:pt x="64" y="102"/>
                  </a:lnTo>
                  <a:lnTo>
                    <a:pt x="64" y="113"/>
                  </a:lnTo>
                  <a:lnTo>
                    <a:pt x="78" y="11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49" name="Freeform 44">
              <a:extLst>
                <a:ext uri="{FF2B5EF4-FFF2-40B4-BE49-F238E27FC236}">
                  <a16:creationId xmlns:a16="http://schemas.microsoft.com/office/drawing/2014/main" id="{C67E54A8-6683-4928-AFF7-F93B8FEDD46A}"/>
                </a:ext>
              </a:extLst>
            </p:cNvPr>
            <p:cNvSpPr>
              <a:spLocks noEditPoints="1"/>
            </p:cNvSpPr>
            <p:nvPr/>
          </p:nvSpPr>
          <p:spPr bwMode="auto">
            <a:xfrm>
              <a:off x="3662" y="4060"/>
              <a:ext cx="63" cy="70"/>
            </a:xfrm>
            <a:custGeom>
              <a:avLst/>
              <a:gdLst>
                <a:gd name="T0" fmla="*/ 77 w 77"/>
                <a:gd name="T1" fmla="*/ 84 h 86"/>
                <a:gd name="T2" fmla="*/ 77 w 77"/>
                <a:gd name="T3" fmla="*/ 84 h 86"/>
                <a:gd name="T4" fmla="*/ 67 w 77"/>
                <a:gd name="T5" fmla="*/ 86 h 86"/>
                <a:gd name="T6" fmla="*/ 59 w 77"/>
                <a:gd name="T7" fmla="*/ 83 h 86"/>
                <a:gd name="T8" fmla="*/ 56 w 77"/>
                <a:gd name="T9" fmla="*/ 73 h 86"/>
                <a:gd name="T10" fmla="*/ 43 w 77"/>
                <a:gd name="T11" fmla="*/ 83 h 86"/>
                <a:gd name="T12" fmla="*/ 27 w 77"/>
                <a:gd name="T13" fmla="*/ 86 h 86"/>
                <a:gd name="T14" fmla="*/ 16 w 77"/>
                <a:gd name="T15" fmla="*/ 85 h 86"/>
                <a:gd name="T16" fmla="*/ 7 w 77"/>
                <a:gd name="T17" fmla="*/ 81 h 86"/>
                <a:gd name="T18" fmla="*/ 2 w 77"/>
                <a:gd name="T19" fmla="*/ 74 h 86"/>
                <a:gd name="T20" fmla="*/ 0 w 77"/>
                <a:gd name="T21" fmla="*/ 63 h 86"/>
                <a:gd name="T22" fmla="*/ 2 w 77"/>
                <a:gd name="T23" fmla="*/ 52 h 86"/>
                <a:gd name="T24" fmla="*/ 8 w 77"/>
                <a:gd name="T25" fmla="*/ 44 h 86"/>
                <a:gd name="T26" fmla="*/ 17 w 77"/>
                <a:gd name="T27" fmla="*/ 40 h 86"/>
                <a:gd name="T28" fmla="*/ 27 w 77"/>
                <a:gd name="T29" fmla="*/ 38 h 86"/>
                <a:gd name="T30" fmla="*/ 38 w 77"/>
                <a:gd name="T31" fmla="*/ 36 h 86"/>
                <a:gd name="T32" fmla="*/ 47 w 77"/>
                <a:gd name="T33" fmla="*/ 35 h 86"/>
                <a:gd name="T34" fmla="*/ 53 w 77"/>
                <a:gd name="T35" fmla="*/ 32 h 86"/>
                <a:gd name="T36" fmla="*/ 55 w 77"/>
                <a:gd name="T37" fmla="*/ 26 h 86"/>
                <a:gd name="T38" fmla="*/ 53 w 77"/>
                <a:gd name="T39" fmla="*/ 19 h 86"/>
                <a:gd name="T40" fmla="*/ 49 w 77"/>
                <a:gd name="T41" fmla="*/ 14 h 86"/>
                <a:gd name="T42" fmla="*/ 43 w 77"/>
                <a:gd name="T43" fmla="*/ 13 h 86"/>
                <a:gd name="T44" fmla="*/ 37 w 77"/>
                <a:gd name="T45" fmla="*/ 12 h 86"/>
                <a:gd name="T46" fmla="*/ 22 w 77"/>
                <a:gd name="T47" fmla="*/ 15 h 86"/>
                <a:gd name="T48" fmla="*/ 16 w 77"/>
                <a:gd name="T49" fmla="*/ 28 h 86"/>
                <a:gd name="T50" fmla="*/ 3 w 77"/>
                <a:gd name="T51" fmla="*/ 28 h 86"/>
                <a:gd name="T52" fmla="*/ 6 w 77"/>
                <a:gd name="T53" fmla="*/ 15 h 86"/>
                <a:gd name="T54" fmla="*/ 14 w 77"/>
                <a:gd name="T55" fmla="*/ 6 h 86"/>
                <a:gd name="T56" fmla="*/ 24 w 77"/>
                <a:gd name="T57" fmla="*/ 2 h 86"/>
                <a:gd name="T58" fmla="*/ 38 w 77"/>
                <a:gd name="T59" fmla="*/ 0 h 86"/>
                <a:gd name="T60" fmla="*/ 49 w 77"/>
                <a:gd name="T61" fmla="*/ 1 h 86"/>
                <a:gd name="T62" fmla="*/ 59 w 77"/>
                <a:gd name="T63" fmla="*/ 4 h 86"/>
                <a:gd name="T64" fmla="*/ 66 w 77"/>
                <a:gd name="T65" fmla="*/ 11 h 86"/>
                <a:gd name="T66" fmla="*/ 68 w 77"/>
                <a:gd name="T67" fmla="*/ 23 h 86"/>
                <a:gd name="T68" fmla="*/ 68 w 77"/>
                <a:gd name="T69" fmla="*/ 65 h 86"/>
                <a:gd name="T70" fmla="*/ 69 w 77"/>
                <a:gd name="T71" fmla="*/ 72 h 86"/>
                <a:gd name="T72" fmla="*/ 73 w 77"/>
                <a:gd name="T73" fmla="*/ 74 h 86"/>
                <a:gd name="T74" fmla="*/ 77 w 77"/>
                <a:gd name="T75" fmla="*/ 73 h 86"/>
                <a:gd name="T76" fmla="*/ 77 w 77"/>
                <a:gd name="T77" fmla="*/ 84 h 86"/>
                <a:gd name="T78" fmla="*/ 55 w 77"/>
                <a:gd name="T79" fmla="*/ 42 h 86"/>
                <a:gd name="T80" fmla="*/ 55 w 77"/>
                <a:gd name="T81" fmla="*/ 42 h 86"/>
                <a:gd name="T82" fmla="*/ 48 w 77"/>
                <a:gd name="T83" fmla="*/ 45 h 86"/>
                <a:gd name="T84" fmla="*/ 40 w 77"/>
                <a:gd name="T85" fmla="*/ 46 h 86"/>
                <a:gd name="T86" fmla="*/ 30 w 77"/>
                <a:gd name="T87" fmla="*/ 47 h 86"/>
                <a:gd name="T88" fmla="*/ 22 w 77"/>
                <a:gd name="T89" fmla="*/ 50 h 86"/>
                <a:gd name="T90" fmla="*/ 16 w 77"/>
                <a:gd name="T91" fmla="*/ 54 h 86"/>
                <a:gd name="T92" fmla="*/ 14 w 77"/>
                <a:gd name="T93" fmla="*/ 62 h 86"/>
                <a:gd name="T94" fmla="*/ 15 w 77"/>
                <a:gd name="T95" fmla="*/ 68 h 86"/>
                <a:gd name="T96" fmla="*/ 19 w 77"/>
                <a:gd name="T97" fmla="*/ 72 h 86"/>
                <a:gd name="T98" fmla="*/ 24 w 77"/>
                <a:gd name="T99" fmla="*/ 74 h 86"/>
                <a:gd name="T100" fmla="*/ 30 w 77"/>
                <a:gd name="T101" fmla="*/ 74 h 86"/>
                <a:gd name="T102" fmla="*/ 41 w 77"/>
                <a:gd name="T103" fmla="*/ 72 h 86"/>
                <a:gd name="T104" fmla="*/ 49 w 77"/>
                <a:gd name="T105" fmla="*/ 68 h 86"/>
                <a:gd name="T106" fmla="*/ 53 w 77"/>
                <a:gd name="T107" fmla="*/ 62 h 86"/>
                <a:gd name="T108" fmla="*/ 55 w 77"/>
                <a:gd name="T109" fmla="*/ 56 h 86"/>
                <a:gd name="T110" fmla="*/ 55 w 77"/>
                <a:gd name="T111" fmla="*/ 4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7" h="86">
                  <a:moveTo>
                    <a:pt x="77" y="84"/>
                  </a:moveTo>
                  <a:lnTo>
                    <a:pt x="77" y="84"/>
                  </a:lnTo>
                  <a:cubicBezTo>
                    <a:pt x="74" y="85"/>
                    <a:pt x="71" y="86"/>
                    <a:pt x="67" y="86"/>
                  </a:cubicBezTo>
                  <a:cubicBezTo>
                    <a:pt x="64" y="86"/>
                    <a:pt x="61" y="85"/>
                    <a:pt x="59" y="83"/>
                  </a:cubicBezTo>
                  <a:cubicBezTo>
                    <a:pt x="57" y="81"/>
                    <a:pt x="56" y="78"/>
                    <a:pt x="56" y="73"/>
                  </a:cubicBezTo>
                  <a:cubicBezTo>
                    <a:pt x="52" y="78"/>
                    <a:pt x="48" y="81"/>
                    <a:pt x="43" y="83"/>
                  </a:cubicBezTo>
                  <a:cubicBezTo>
                    <a:pt x="38" y="85"/>
                    <a:pt x="32" y="86"/>
                    <a:pt x="27" y="86"/>
                  </a:cubicBezTo>
                  <a:cubicBezTo>
                    <a:pt x="23" y="86"/>
                    <a:pt x="19" y="86"/>
                    <a:pt x="16" y="85"/>
                  </a:cubicBezTo>
                  <a:cubicBezTo>
                    <a:pt x="13" y="84"/>
                    <a:pt x="10" y="83"/>
                    <a:pt x="7" y="81"/>
                  </a:cubicBezTo>
                  <a:cubicBezTo>
                    <a:pt x="5" y="79"/>
                    <a:pt x="3" y="77"/>
                    <a:pt x="2" y="74"/>
                  </a:cubicBezTo>
                  <a:cubicBezTo>
                    <a:pt x="0" y="71"/>
                    <a:pt x="0" y="67"/>
                    <a:pt x="0" y="63"/>
                  </a:cubicBezTo>
                  <a:cubicBezTo>
                    <a:pt x="0" y="58"/>
                    <a:pt x="0" y="55"/>
                    <a:pt x="2" y="52"/>
                  </a:cubicBezTo>
                  <a:cubicBezTo>
                    <a:pt x="4" y="49"/>
                    <a:pt x="6" y="46"/>
                    <a:pt x="8" y="44"/>
                  </a:cubicBezTo>
                  <a:cubicBezTo>
                    <a:pt x="11" y="43"/>
                    <a:pt x="14" y="41"/>
                    <a:pt x="17" y="40"/>
                  </a:cubicBezTo>
                  <a:cubicBezTo>
                    <a:pt x="20" y="39"/>
                    <a:pt x="24" y="38"/>
                    <a:pt x="27" y="38"/>
                  </a:cubicBezTo>
                  <a:cubicBezTo>
                    <a:pt x="31" y="37"/>
                    <a:pt x="35" y="37"/>
                    <a:pt x="38" y="36"/>
                  </a:cubicBezTo>
                  <a:cubicBezTo>
                    <a:pt x="41" y="36"/>
                    <a:pt x="44" y="35"/>
                    <a:pt x="47" y="35"/>
                  </a:cubicBezTo>
                  <a:cubicBezTo>
                    <a:pt x="49" y="34"/>
                    <a:pt x="51" y="33"/>
                    <a:pt x="53" y="32"/>
                  </a:cubicBezTo>
                  <a:cubicBezTo>
                    <a:pt x="54" y="30"/>
                    <a:pt x="55" y="28"/>
                    <a:pt x="55" y="26"/>
                  </a:cubicBezTo>
                  <a:cubicBezTo>
                    <a:pt x="55" y="23"/>
                    <a:pt x="54" y="20"/>
                    <a:pt x="53" y="19"/>
                  </a:cubicBezTo>
                  <a:cubicBezTo>
                    <a:pt x="52" y="17"/>
                    <a:pt x="51" y="15"/>
                    <a:pt x="49" y="14"/>
                  </a:cubicBezTo>
                  <a:cubicBezTo>
                    <a:pt x="47" y="14"/>
                    <a:pt x="45" y="13"/>
                    <a:pt x="43" y="13"/>
                  </a:cubicBezTo>
                  <a:cubicBezTo>
                    <a:pt x="41" y="12"/>
                    <a:pt x="39" y="12"/>
                    <a:pt x="37" y="12"/>
                  </a:cubicBezTo>
                  <a:cubicBezTo>
                    <a:pt x="31" y="12"/>
                    <a:pt x="26" y="13"/>
                    <a:pt x="22" y="15"/>
                  </a:cubicBezTo>
                  <a:cubicBezTo>
                    <a:pt x="19" y="18"/>
                    <a:pt x="17" y="22"/>
                    <a:pt x="16" y="28"/>
                  </a:cubicBezTo>
                  <a:lnTo>
                    <a:pt x="3" y="28"/>
                  </a:lnTo>
                  <a:cubicBezTo>
                    <a:pt x="3" y="23"/>
                    <a:pt x="4" y="18"/>
                    <a:pt x="6" y="15"/>
                  </a:cubicBezTo>
                  <a:cubicBezTo>
                    <a:pt x="8" y="11"/>
                    <a:pt x="10" y="8"/>
                    <a:pt x="14" y="6"/>
                  </a:cubicBezTo>
                  <a:cubicBezTo>
                    <a:pt x="17" y="4"/>
                    <a:pt x="20" y="3"/>
                    <a:pt x="24" y="2"/>
                  </a:cubicBezTo>
                  <a:cubicBezTo>
                    <a:pt x="29" y="1"/>
                    <a:pt x="33" y="0"/>
                    <a:pt x="38" y="0"/>
                  </a:cubicBezTo>
                  <a:cubicBezTo>
                    <a:pt x="41" y="0"/>
                    <a:pt x="45" y="0"/>
                    <a:pt x="49" y="1"/>
                  </a:cubicBezTo>
                  <a:cubicBezTo>
                    <a:pt x="52" y="1"/>
                    <a:pt x="56" y="3"/>
                    <a:pt x="59" y="4"/>
                  </a:cubicBezTo>
                  <a:cubicBezTo>
                    <a:pt x="62" y="6"/>
                    <a:pt x="64" y="8"/>
                    <a:pt x="66" y="11"/>
                  </a:cubicBezTo>
                  <a:cubicBezTo>
                    <a:pt x="67" y="14"/>
                    <a:pt x="68" y="18"/>
                    <a:pt x="68" y="23"/>
                  </a:cubicBezTo>
                  <a:lnTo>
                    <a:pt x="68" y="65"/>
                  </a:lnTo>
                  <a:cubicBezTo>
                    <a:pt x="68" y="68"/>
                    <a:pt x="69" y="71"/>
                    <a:pt x="69" y="72"/>
                  </a:cubicBezTo>
                  <a:cubicBezTo>
                    <a:pt x="69" y="74"/>
                    <a:pt x="71" y="74"/>
                    <a:pt x="73" y="74"/>
                  </a:cubicBezTo>
                  <a:cubicBezTo>
                    <a:pt x="74" y="74"/>
                    <a:pt x="75" y="74"/>
                    <a:pt x="77" y="73"/>
                  </a:cubicBezTo>
                  <a:lnTo>
                    <a:pt x="77" y="84"/>
                  </a:lnTo>
                  <a:close/>
                  <a:moveTo>
                    <a:pt x="55" y="42"/>
                  </a:moveTo>
                  <a:lnTo>
                    <a:pt x="55" y="42"/>
                  </a:lnTo>
                  <a:cubicBezTo>
                    <a:pt x="53" y="43"/>
                    <a:pt x="51" y="44"/>
                    <a:pt x="48" y="45"/>
                  </a:cubicBezTo>
                  <a:cubicBezTo>
                    <a:pt x="45" y="45"/>
                    <a:pt x="43" y="46"/>
                    <a:pt x="40" y="46"/>
                  </a:cubicBezTo>
                  <a:cubicBezTo>
                    <a:pt x="37" y="46"/>
                    <a:pt x="33" y="47"/>
                    <a:pt x="30" y="47"/>
                  </a:cubicBezTo>
                  <a:cubicBezTo>
                    <a:pt x="27" y="48"/>
                    <a:pt x="25" y="49"/>
                    <a:pt x="22" y="50"/>
                  </a:cubicBezTo>
                  <a:cubicBezTo>
                    <a:pt x="20" y="51"/>
                    <a:pt x="18" y="52"/>
                    <a:pt x="16" y="54"/>
                  </a:cubicBezTo>
                  <a:cubicBezTo>
                    <a:pt x="15" y="56"/>
                    <a:pt x="14" y="59"/>
                    <a:pt x="14" y="62"/>
                  </a:cubicBezTo>
                  <a:cubicBezTo>
                    <a:pt x="14" y="64"/>
                    <a:pt x="14" y="66"/>
                    <a:pt x="15" y="68"/>
                  </a:cubicBezTo>
                  <a:cubicBezTo>
                    <a:pt x="16" y="69"/>
                    <a:pt x="17" y="71"/>
                    <a:pt x="19" y="72"/>
                  </a:cubicBezTo>
                  <a:cubicBezTo>
                    <a:pt x="20" y="73"/>
                    <a:pt x="22" y="73"/>
                    <a:pt x="24" y="74"/>
                  </a:cubicBezTo>
                  <a:cubicBezTo>
                    <a:pt x="26" y="74"/>
                    <a:pt x="28" y="74"/>
                    <a:pt x="30" y="74"/>
                  </a:cubicBezTo>
                  <a:cubicBezTo>
                    <a:pt x="34" y="74"/>
                    <a:pt x="38" y="74"/>
                    <a:pt x="41" y="72"/>
                  </a:cubicBezTo>
                  <a:cubicBezTo>
                    <a:pt x="44" y="71"/>
                    <a:pt x="47" y="70"/>
                    <a:pt x="49" y="68"/>
                  </a:cubicBezTo>
                  <a:cubicBezTo>
                    <a:pt x="51" y="66"/>
                    <a:pt x="52" y="64"/>
                    <a:pt x="53" y="62"/>
                  </a:cubicBezTo>
                  <a:cubicBezTo>
                    <a:pt x="54" y="60"/>
                    <a:pt x="55" y="58"/>
                    <a:pt x="55" y="56"/>
                  </a:cubicBezTo>
                  <a:lnTo>
                    <a:pt x="55" y="4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50" name="Freeform 45">
              <a:extLst>
                <a:ext uri="{FF2B5EF4-FFF2-40B4-BE49-F238E27FC236}">
                  <a16:creationId xmlns:a16="http://schemas.microsoft.com/office/drawing/2014/main" id="{4F551EC7-CB5E-412E-8715-067B2B410C48}"/>
                </a:ext>
              </a:extLst>
            </p:cNvPr>
            <p:cNvSpPr>
              <a:spLocks/>
            </p:cNvSpPr>
            <p:nvPr/>
          </p:nvSpPr>
          <p:spPr bwMode="auto">
            <a:xfrm>
              <a:off x="3737" y="4036"/>
              <a:ext cx="10" cy="92"/>
            </a:xfrm>
            <a:custGeom>
              <a:avLst/>
              <a:gdLst>
                <a:gd name="T0" fmla="*/ 0 w 13"/>
                <a:gd name="T1" fmla="*/ 0 h 113"/>
                <a:gd name="T2" fmla="*/ 0 w 13"/>
                <a:gd name="T3" fmla="*/ 0 h 113"/>
                <a:gd name="T4" fmla="*/ 0 w 13"/>
                <a:gd name="T5" fmla="*/ 113 h 113"/>
                <a:gd name="T6" fmla="*/ 13 w 13"/>
                <a:gd name="T7" fmla="*/ 113 h 113"/>
                <a:gd name="T8" fmla="*/ 13 w 13"/>
                <a:gd name="T9" fmla="*/ 0 h 113"/>
                <a:gd name="T10" fmla="*/ 0 w 13"/>
                <a:gd name="T11" fmla="*/ 0 h 113"/>
              </a:gdLst>
              <a:ahLst/>
              <a:cxnLst>
                <a:cxn ang="0">
                  <a:pos x="T0" y="T1"/>
                </a:cxn>
                <a:cxn ang="0">
                  <a:pos x="T2" y="T3"/>
                </a:cxn>
                <a:cxn ang="0">
                  <a:pos x="T4" y="T5"/>
                </a:cxn>
                <a:cxn ang="0">
                  <a:pos x="T6" y="T7"/>
                </a:cxn>
                <a:cxn ang="0">
                  <a:pos x="T8" y="T9"/>
                </a:cxn>
                <a:cxn ang="0">
                  <a:pos x="T10" y="T11"/>
                </a:cxn>
              </a:cxnLst>
              <a:rect l="0" t="0" r="r" b="b"/>
              <a:pathLst>
                <a:path w="13" h="113">
                  <a:moveTo>
                    <a:pt x="0" y="0"/>
                  </a:moveTo>
                  <a:lnTo>
                    <a:pt x="0" y="0"/>
                  </a:lnTo>
                  <a:lnTo>
                    <a:pt x="0" y="113"/>
                  </a:lnTo>
                  <a:lnTo>
                    <a:pt x="13" y="113"/>
                  </a:lnTo>
                  <a:lnTo>
                    <a:pt x="13" y="0"/>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51" name="Freeform 46">
              <a:extLst>
                <a:ext uri="{FF2B5EF4-FFF2-40B4-BE49-F238E27FC236}">
                  <a16:creationId xmlns:a16="http://schemas.microsoft.com/office/drawing/2014/main" id="{8E80D088-01FB-47F9-9D66-34A2F6FD1C86}"/>
                </a:ext>
              </a:extLst>
            </p:cNvPr>
            <p:cNvSpPr>
              <a:spLocks noEditPoints="1"/>
            </p:cNvSpPr>
            <p:nvPr/>
          </p:nvSpPr>
          <p:spPr bwMode="auto">
            <a:xfrm>
              <a:off x="3765" y="4036"/>
              <a:ext cx="12" cy="92"/>
            </a:xfrm>
            <a:custGeom>
              <a:avLst/>
              <a:gdLst>
                <a:gd name="T0" fmla="*/ 14 w 14"/>
                <a:gd name="T1" fmla="*/ 16 h 113"/>
                <a:gd name="T2" fmla="*/ 14 w 14"/>
                <a:gd name="T3" fmla="*/ 16 h 113"/>
                <a:gd name="T4" fmla="*/ 14 w 14"/>
                <a:gd name="T5" fmla="*/ 0 h 113"/>
                <a:gd name="T6" fmla="*/ 0 w 14"/>
                <a:gd name="T7" fmla="*/ 0 h 113"/>
                <a:gd name="T8" fmla="*/ 0 w 14"/>
                <a:gd name="T9" fmla="*/ 16 h 113"/>
                <a:gd name="T10" fmla="*/ 14 w 14"/>
                <a:gd name="T11" fmla="*/ 16 h 113"/>
                <a:gd name="T12" fmla="*/ 0 w 14"/>
                <a:gd name="T13" fmla="*/ 31 h 113"/>
                <a:gd name="T14" fmla="*/ 0 w 14"/>
                <a:gd name="T15" fmla="*/ 31 h 113"/>
                <a:gd name="T16" fmla="*/ 0 w 14"/>
                <a:gd name="T17" fmla="*/ 113 h 113"/>
                <a:gd name="T18" fmla="*/ 14 w 14"/>
                <a:gd name="T19" fmla="*/ 113 h 113"/>
                <a:gd name="T20" fmla="*/ 14 w 14"/>
                <a:gd name="T21" fmla="*/ 31 h 113"/>
                <a:gd name="T22" fmla="*/ 0 w 14"/>
                <a:gd name="T23" fmla="*/ 31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 h="113">
                  <a:moveTo>
                    <a:pt x="14" y="16"/>
                  </a:moveTo>
                  <a:lnTo>
                    <a:pt x="14" y="16"/>
                  </a:lnTo>
                  <a:lnTo>
                    <a:pt x="14" y="0"/>
                  </a:lnTo>
                  <a:lnTo>
                    <a:pt x="0" y="0"/>
                  </a:lnTo>
                  <a:lnTo>
                    <a:pt x="0" y="16"/>
                  </a:lnTo>
                  <a:lnTo>
                    <a:pt x="14" y="16"/>
                  </a:lnTo>
                  <a:close/>
                  <a:moveTo>
                    <a:pt x="0" y="31"/>
                  </a:moveTo>
                  <a:lnTo>
                    <a:pt x="0" y="31"/>
                  </a:lnTo>
                  <a:lnTo>
                    <a:pt x="0" y="113"/>
                  </a:lnTo>
                  <a:lnTo>
                    <a:pt x="14" y="113"/>
                  </a:lnTo>
                  <a:lnTo>
                    <a:pt x="14" y="31"/>
                  </a:lnTo>
                  <a:lnTo>
                    <a:pt x="0" y="3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52" name="Freeform 47">
              <a:extLst>
                <a:ext uri="{FF2B5EF4-FFF2-40B4-BE49-F238E27FC236}">
                  <a16:creationId xmlns:a16="http://schemas.microsoft.com/office/drawing/2014/main" id="{C81000CB-4A8C-4F95-B153-E3D414B1D24C}"/>
                </a:ext>
              </a:extLst>
            </p:cNvPr>
            <p:cNvSpPr>
              <a:spLocks noEditPoints="1"/>
            </p:cNvSpPr>
            <p:nvPr/>
          </p:nvSpPr>
          <p:spPr bwMode="auto">
            <a:xfrm>
              <a:off x="3791" y="4036"/>
              <a:ext cx="63" cy="94"/>
            </a:xfrm>
            <a:custGeom>
              <a:avLst/>
              <a:gdLst>
                <a:gd name="T0" fmla="*/ 14 w 77"/>
                <a:gd name="T1" fmla="*/ 73 h 115"/>
                <a:gd name="T2" fmla="*/ 14 w 77"/>
                <a:gd name="T3" fmla="*/ 73 h 115"/>
                <a:gd name="T4" fmla="*/ 15 w 77"/>
                <a:gd name="T5" fmla="*/ 61 h 115"/>
                <a:gd name="T6" fmla="*/ 19 w 77"/>
                <a:gd name="T7" fmla="*/ 51 h 115"/>
                <a:gd name="T8" fmla="*/ 27 w 77"/>
                <a:gd name="T9" fmla="*/ 44 h 115"/>
                <a:gd name="T10" fmla="*/ 38 w 77"/>
                <a:gd name="T11" fmla="*/ 41 h 115"/>
                <a:gd name="T12" fmla="*/ 50 w 77"/>
                <a:gd name="T13" fmla="*/ 44 h 115"/>
                <a:gd name="T14" fmla="*/ 58 w 77"/>
                <a:gd name="T15" fmla="*/ 51 h 115"/>
                <a:gd name="T16" fmla="*/ 63 w 77"/>
                <a:gd name="T17" fmla="*/ 61 h 115"/>
                <a:gd name="T18" fmla="*/ 64 w 77"/>
                <a:gd name="T19" fmla="*/ 72 h 115"/>
                <a:gd name="T20" fmla="*/ 63 w 77"/>
                <a:gd name="T21" fmla="*/ 84 h 115"/>
                <a:gd name="T22" fmla="*/ 59 w 77"/>
                <a:gd name="T23" fmla="*/ 93 h 115"/>
                <a:gd name="T24" fmla="*/ 51 w 77"/>
                <a:gd name="T25" fmla="*/ 101 h 115"/>
                <a:gd name="T26" fmla="*/ 39 w 77"/>
                <a:gd name="T27" fmla="*/ 103 h 115"/>
                <a:gd name="T28" fmla="*/ 28 w 77"/>
                <a:gd name="T29" fmla="*/ 101 h 115"/>
                <a:gd name="T30" fmla="*/ 20 w 77"/>
                <a:gd name="T31" fmla="*/ 94 h 115"/>
                <a:gd name="T32" fmla="*/ 15 w 77"/>
                <a:gd name="T33" fmla="*/ 84 h 115"/>
                <a:gd name="T34" fmla="*/ 14 w 77"/>
                <a:gd name="T35" fmla="*/ 73 h 115"/>
                <a:gd name="T36" fmla="*/ 14 w 77"/>
                <a:gd name="T37" fmla="*/ 73 h 115"/>
                <a:gd name="T38" fmla="*/ 77 w 77"/>
                <a:gd name="T39" fmla="*/ 113 h 115"/>
                <a:gd name="T40" fmla="*/ 77 w 77"/>
                <a:gd name="T41" fmla="*/ 113 h 115"/>
                <a:gd name="T42" fmla="*/ 77 w 77"/>
                <a:gd name="T43" fmla="*/ 0 h 115"/>
                <a:gd name="T44" fmla="*/ 64 w 77"/>
                <a:gd name="T45" fmla="*/ 0 h 115"/>
                <a:gd name="T46" fmla="*/ 64 w 77"/>
                <a:gd name="T47" fmla="*/ 42 h 115"/>
                <a:gd name="T48" fmla="*/ 64 w 77"/>
                <a:gd name="T49" fmla="*/ 42 h 115"/>
                <a:gd name="T50" fmla="*/ 58 w 77"/>
                <a:gd name="T51" fmla="*/ 36 h 115"/>
                <a:gd name="T52" fmla="*/ 51 w 77"/>
                <a:gd name="T53" fmla="*/ 32 h 115"/>
                <a:gd name="T54" fmla="*/ 44 w 77"/>
                <a:gd name="T55" fmla="*/ 30 h 115"/>
                <a:gd name="T56" fmla="*/ 37 w 77"/>
                <a:gd name="T57" fmla="*/ 29 h 115"/>
                <a:gd name="T58" fmla="*/ 21 w 77"/>
                <a:gd name="T59" fmla="*/ 33 h 115"/>
                <a:gd name="T60" fmla="*/ 9 w 77"/>
                <a:gd name="T61" fmla="*/ 42 h 115"/>
                <a:gd name="T62" fmla="*/ 2 w 77"/>
                <a:gd name="T63" fmla="*/ 55 h 115"/>
                <a:gd name="T64" fmla="*/ 0 w 77"/>
                <a:gd name="T65" fmla="*/ 72 h 115"/>
                <a:gd name="T66" fmla="*/ 2 w 77"/>
                <a:gd name="T67" fmla="*/ 88 h 115"/>
                <a:gd name="T68" fmla="*/ 9 w 77"/>
                <a:gd name="T69" fmla="*/ 102 h 115"/>
                <a:gd name="T70" fmla="*/ 21 w 77"/>
                <a:gd name="T71" fmla="*/ 112 h 115"/>
                <a:gd name="T72" fmla="*/ 37 w 77"/>
                <a:gd name="T73" fmla="*/ 115 h 115"/>
                <a:gd name="T74" fmla="*/ 53 w 77"/>
                <a:gd name="T75" fmla="*/ 112 h 115"/>
                <a:gd name="T76" fmla="*/ 64 w 77"/>
                <a:gd name="T77" fmla="*/ 102 h 115"/>
                <a:gd name="T78" fmla="*/ 64 w 77"/>
                <a:gd name="T79" fmla="*/ 102 h 115"/>
                <a:gd name="T80" fmla="*/ 64 w 77"/>
                <a:gd name="T81" fmla="*/ 113 h 115"/>
                <a:gd name="T82" fmla="*/ 77 w 77"/>
                <a:gd name="T83" fmla="*/ 113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7" h="115">
                  <a:moveTo>
                    <a:pt x="14" y="73"/>
                  </a:moveTo>
                  <a:lnTo>
                    <a:pt x="14" y="73"/>
                  </a:lnTo>
                  <a:cubicBezTo>
                    <a:pt x="14" y="69"/>
                    <a:pt x="14" y="65"/>
                    <a:pt x="15" y="61"/>
                  </a:cubicBezTo>
                  <a:cubicBezTo>
                    <a:pt x="16" y="57"/>
                    <a:pt x="17" y="54"/>
                    <a:pt x="19" y="51"/>
                  </a:cubicBezTo>
                  <a:cubicBezTo>
                    <a:pt x="21" y="48"/>
                    <a:pt x="24" y="46"/>
                    <a:pt x="27" y="44"/>
                  </a:cubicBezTo>
                  <a:cubicBezTo>
                    <a:pt x="30" y="42"/>
                    <a:pt x="34" y="41"/>
                    <a:pt x="38" y="41"/>
                  </a:cubicBezTo>
                  <a:cubicBezTo>
                    <a:pt x="43" y="41"/>
                    <a:pt x="47" y="42"/>
                    <a:pt x="50" y="44"/>
                  </a:cubicBezTo>
                  <a:cubicBezTo>
                    <a:pt x="54" y="45"/>
                    <a:pt x="56" y="48"/>
                    <a:pt x="58" y="51"/>
                  </a:cubicBezTo>
                  <a:cubicBezTo>
                    <a:pt x="60" y="53"/>
                    <a:pt x="62" y="57"/>
                    <a:pt x="63" y="61"/>
                  </a:cubicBezTo>
                  <a:cubicBezTo>
                    <a:pt x="64" y="64"/>
                    <a:pt x="64" y="68"/>
                    <a:pt x="64" y="72"/>
                  </a:cubicBezTo>
                  <a:cubicBezTo>
                    <a:pt x="64" y="76"/>
                    <a:pt x="64" y="80"/>
                    <a:pt x="63" y="84"/>
                  </a:cubicBezTo>
                  <a:cubicBezTo>
                    <a:pt x="62" y="87"/>
                    <a:pt x="61" y="91"/>
                    <a:pt x="59" y="93"/>
                  </a:cubicBezTo>
                  <a:cubicBezTo>
                    <a:pt x="57" y="96"/>
                    <a:pt x="54" y="99"/>
                    <a:pt x="51" y="101"/>
                  </a:cubicBezTo>
                  <a:cubicBezTo>
                    <a:pt x="48" y="102"/>
                    <a:pt x="44" y="103"/>
                    <a:pt x="39" y="103"/>
                  </a:cubicBezTo>
                  <a:cubicBezTo>
                    <a:pt x="35" y="103"/>
                    <a:pt x="31" y="102"/>
                    <a:pt x="28" y="101"/>
                  </a:cubicBezTo>
                  <a:cubicBezTo>
                    <a:pt x="25" y="99"/>
                    <a:pt x="22" y="97"/>
                    <a:pt x="20" y="94"/>
                  </a:cubicBezTo>
                  <a:cubicBezTo>
                    <a:pt x="18" y="91"/>
                    <a:pt x="16" y="88"/>
                    <a:pt x="15" y="84"/>
                  </a:cubicBezTo>
                  <a:cubicBezTo>
                    <a:pt x="14" y="80"/>
                    <a:pt x="14" y="77"/>
                    <a:pt x="14" y="73"/>
                  </a:cubicBezTo>
                  <a:lnTo>
                    <a:pt x="14" y="73"/>
                  </a:lnTo>
                  <a:close/>
                  <a:moveTo>
                    <a:pt x="77" y="113"/>
                  </a:moveTo>
                  <a:lnTo>
                    <a:pt x="77" y="113"/>
                  </a:lnTo>
                  <a:lnTo>
                    <a:pt x="77" y="0"/>
                  </a:lnTo>
                  <a:lnTo>
                    <a:pt x="64" y="0"/>
                  </a:lnTo>
                  <a:lnTo>
                    <a:pt x="64" y="42"/>
                  </a:lnTo>
                  <a:lnTo>
                    <a:pt x="64" y="42"/>
                  </a:lnTo>
                  <a:cubicBezTo>
                    <a:pt x="62" y="40"/>
                    <a:pt x="60" y="38"/>
                    <a:pt x="58" y="36"/>
                  </a:cubicBezTo>
                  <a:cubicBezTo>
                    <a:pt x="56" y="34"/>
                    <a:pt x="54" y="33"/>
                    <a:pt x="51" y="32"/>
                  </a:cubicBezTo>
                  <a:cubicBezTo>
                    <a:pt x="49" y="31"/>
                    <a:pt x="46" y="30"/>
                    <a:pt x="44" y="30"/>
                  </a:cubicBezTo>
                  <a:cubicBezTo>
                    <a:pt x="41" y="29"/>
                    <a:pt x="39" y="29"/>
                    <a:pt x="37" y="29"/>
                  </a:cubicBezTo>
                  <a:cubicBezTo>
                    <a:pt x="31" y="29"/>
                    <a:pt x="25" y="30"/>
                    <a:pt x="21" y="33"/>
                  </a:cubicBezTo>
                  <a:cubicBezTo>
                    <a:pt x="16" y="35"/>
                    <a:pt x="12" y="38"/>
                    <a:pt x="9" y="42"/>
                  </a:cubicBezTo>
                  <a:cubicBezTo>
                    <a:pt x="6" y="46"/>
                    <a:pt x="3" y="50"/>
                    <a:pt x="2" y="55"/>
                  </a:cubicBezTo>
                  <a:cubicBezTo>
                    <a:pt x="0" y="61"/>
                    <a:pt x="0" y="66"/>
                    <a:pt x="0" y="72"/>
                  </a:cubicBezTo>
                  <a:cubicBezTo>
                    <a:pt x="0" y="78"/>
                    <a:pt x="0" y="83"/>
                    <a:pt x="2" y="88"/>
                  </a:cubicBezTo>
                  <a:cubicBezTo>
                    <a:pt x="3" y="94"/>
                    <a:pt x="6" y="98"/>
                    <a:pt x="9" y="102"/>
                  </a:cubicBezTo>
                  <a:cubicBezTo>
                    <a:pt x="12" y="106"/>
                    <a:pt x="16" y="109"/>
                    <a:pt x="21" y="112"/>
                  </a:cubicBezTo>
                  <a:cubicBezTo>
                    <a:pt x="25" y="114"/>
                    <a:pt x="31" y="115"/>
                    <a:pt x="37" y="115"/>
                  </a:cubicBezTo>
                  <a:cubicBezTo>
                    <a:pt x="43" y="115"/>
                    <a:pt x="48" y="114"/>
                    <a:pt x="53" y="112"/>
                  </a:cubicBezTo>
                  <a:cubicBezTo>
                    <a:pt x="58" y="110"/>
                    <a:pt x="61" y="107"/>
                    <a:pt x="64" y="102"/>
                  </a:cubicBezTo>
                  <a:lnTo>
                    <a:pt x="64" y="102"/>
                  </a:lnTo>
                  <a:lnTo>
                    <a:pt x="64" y="113"/>
                  </a:lnTo>
                  <a:lnTo>
                    <a:pt x="77" y="11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53" name="Freeform 48">
              <a:extLst>
                <a:ext uri="{FF2B5EF4-FFF2-40B4-BE49-F238E27FC236}">
                  <a16:creationId xmlns:a16="http://schemas.microsoft.com/office/drawing/2014/main" id="{BBA2258E-BD03-452F-8CAE-C08613951DC6}"/>
                </a:ext>
              </a:extLst>
            </p:cNvPr>
            <p:cNvSpPr>
              <a:spLocks noEditPoints="1"/>
            </p:cNvSpPr>
            <p:nvPr/>
          </p:nvSpPr>
          <p:spPr bwMode="auto">
            <a:xfrm>
              <a:off x="3868" y="4060"/>
              <a:ext cx="63" cy="70"/>
            </a:xfrm>
            <a:custGeom>
              <a:avLst/>
              <a:gdLst>
                <a:gd name="T0" fmla="*/ 78 w 78"/>
                <a:gd name="T1" fmla="*/ 84 h 86"/>
                <a:gd name="T2" fmla="*/ 78 w 78"/>
                <a:gd name="T3" fmla="*/ 84 h 86"/>
                <a:gd name="T4" fmla="*/ 68 w 78"/>
                <a:gd name="T5" fmla="*/ 86 h 86"/>
                <a:gd name="T6" fmla="*/ 60 w 78"/>
                <a:gd name="T7" fmla="*/ 83 h 86"/>
                <a:gd name="T8" fmla="*/ 57 w 78"/>
                <a:gd name="T9" fmla="*/ 73 h 86"/>
                <a:gd name="T10" fmla="*/ 44 w 78"/>
                <a:gd name="T11" fmla="*/ 83 h 86"/>
                <a:gd name="T12" fmla="*/ 28 w 78"/>
                <a:gd name="T13" fmla="*/ 86 h 86"/>
                <a:gd name="T14" fmla="*/ 17 w 78"/>
                <a:gd name="T15" fmla="*/ 85 h 86"/>
                <a:gd name="T16" fmla="*/ 8 w 78"/>
                <a:gd name="T17" fmla="*/ 81 h 86"/>
                <a:gd name="T18" fmla="*/ 3 w 78"/>
                <a:gd name="T19" fmla="*/ 74 h 86"/>
                <a:gd name="T20" fmla="*/ 0 w 78"/>
                <a:gd name="T21" fmla="*/ 63 h 86"/>
                <a:gd name="T22" fmla="*/ 3 w 78"/>
                <a:gd name="T23" fmla="*/ 52 h 86"/>
                <a:gd name="T24" fmla="*/ 9 w 78"/>
                <a:gd name="T25" fmla="*/ 44 h 86"/>
                <a:gd name="T26" fmla="*/ 18 w 78"/>
                <a:gd name="T27" fmla="*/ 40 h 86"/>
                <a:gd name="T28" fmla="*/ 28 w 78"/>
                <a:gd name="T29" fmla="*/ 38 h 86"/>
                <a:gd name="T30" fmla="*/ 39 w 78"/>
                <a:gd name="T31" fmla="*/ 36 h 86"/>
                <a:gd name="T32" fmla="*/ 48 w 78"/>
                <a:gd name="T33" fmla="*/ 35 h 86"/>
                <a:gd name="T34" fmla="*/ 54 w 78"/>
                <a:gd name="T35" fmla="*/ 32 h 86"/>
                <a:gd name="T36" fmla="*/ 56 w 78"/>
                <a:gd name="T37" fmla="*/ 26 h 86"/>
                <a:gd name="T38" fmla="*/ 54 w 78"/>
                <a:gd name="T39" fmla="*/ 19 h 86"/>
                <a:gd name="T40" fmla="*/ 50 w 78"/>
                <a:gd name="T41" fmla="*/ 14 h 86"/>
                <a:gd name="T42" fmla="*/ 44 w 78"/>
                <a:gd name="T43" fmla="*/ 13 h 86"/>
                <a:gd name="T44" fmla="*/ 38 w 78"/>
                <a:gd name="T45" fmla="*/ 12 h 86"/>
                <a:gd name="T46" fmla="*/ 23 w 78"/>
                <a:gd name="T47" fmla="*/ 15 h 86"/>
                <a:gd name="T48" fmla="*/ 17 w 78"/>
                <a:gd name="T49" fmla="*/ 28 h 86"/>
                <a:gd name="T50" fmla="*/ 4 w 78"/>
                <a:gd name="T51" fmla="*/ 28 h 86"/>
                <a:gd name="T52" fmla="*/ 7 w 78"/>
                <a:gd name="T53" fmla="*/ 15 h 86"/>
                <a:gd name="T54" fmla="*/ 14 w 78"/>
                <a:gd name="T55" fmla="*/ 6 h 86"/>
                <a:gd name="T56" fmla="*/ 25 w 78"/>
                <a:gd name="T57" fmla="*/ 2 h 86"/>
                <a:gd name="T58" fmla="*/ 38 w 78"/>
                <a:gd name="T59" fmla="*/ 0 h 86"/>
                <a:gd name="T60" fmla="*/ 49 w 78"/>
                <a:gd name="T61" fmla="*/ 1 h 86"/>
                <a:gd name="T62" fmla="*/ 59 w 78"/>
                <a:gd name="T63" fmla="*/ 4 h 86"/>
                <a:gd name="T64" fmla="*/ 67 w 78"/>
                <a:gd name="T65" fmla="*/ 11 h 86"/>
                <a:gd name="T66" fmla="*/ 69 w 78"/>
                <a:gd name="T67" fmla="*/ 23 h 86"/>
                <a:gd name="T68" fmla="*/ 69 w 78"/>
                <a:gd name="T69" fmla="*/ 65 h 86"/>
                <a:gd name="T70" fmla="*/ 70 w 78"/>
                <a:gd name="T71" fmla="*/ 72 h 86"/>
                <a:gd name="T72" fmla="*/ 74 w 78"/>
                <a:gd name="T73" fmla="*/ 74 h 86"/>
                <a:gd name="T74" fmla="*/ 78 w 78"/>
                <a:gd name="T75" fmla="*/ 73 h 86"/>
                <a:gd name="T76" fmla="*/ 78 w 78"/>
                <a:gd name="T77" fmla="*/ 84 h 86"/>
                <a:gd name="T78" fmla="*/ 56 w 78"/>
                <a:gd name="T79" fmla="*/ 42 h 86"/>
                <a:gd name="T80" fmla="*/ 56 w 78"/>
                <a:gd name="T81" fmla="*/ 42 h 86"/>
                <a:gd name="T82" fmla="*/ 49 w 78"/>
                <a:gd name="T83" fmla="*/ 45 h 86"/>
                <a:gd name="T84" fmla="*/ 40 w 78"/>
                <a:gd name="T85" fmla="*/ 46 h 86"/>
                <a:gd name="T86" fmla="*/ 31 w 78"/>
                <a:gd name="T87" fmla="*/ 47 h 86"/>
                <a:gd name="T88" fmla="*/ 23 w 78"/>
                <a:gd name="T89" fmla="*/ 50 h 86"/>
                <a:gd name="T90" fmla="*/ 17 w 78"/>
                <a:gd name="T91" fmla="*/ 54 h 86"/>
                <a:gd name="T92" fmla="*/ 15 w 78"/>
                <a:gd name="T93" fmla="*/ 62 h 86"/>
                <a:gd name="T94" fmla="*/ 16 w 78"/>
                <a:gd name="T95" fmla="*/ 68 h 86"/>
                <a:gd name="T96" fmla="*/ 20 w 78"/>
                <a:gd name="T97" fmla="*/ 72 h 86"/>
                <a:gd name="T98" fmla="*/ 25 w 78"/>
                <a:gd name="T99" fmla="*/ 74 h 86"/>
                <a:gd name="T100" fmla="*/ 31 w 78"/>
                <a:gd name="T101" fmla="*/ 74 h 86"/>
                <a:gd name="T102" fmla="*/ 42 w 78"/>
                <a:gd name="T103" fmla="*/ 72 h 86"/>
                <a:gd name="T104" fmla="*/ 50 w 78"/>
                <a:gd name="T105" fmla="*/ 68 h 86"/>
                <a:gd name="T106" fmla="*/ 54 w 78"/>
                <a:gd name="T107" fmla="*/ 62 h 86"/>
                <a:gd name="T108" fmla="*/ 56 w 78"/>
                <a:gd name="T109" fmla="*/ 56 h 86"/>
                <a:gd name="T110" fmla="*/ 56 w 78"/>
                <a:gd name="T111" fmla="*/ 4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8" h="86">
                  <a:moveTo>
                    <a:pt x="78" y="84"/>
                  </a:moveTo>
                  <a:lnTo>
                    <a:pt x="78" y="84"/>
                  </a:lnTo>
                  <a:cubicBezTo>
                    <a:pt x="75" y="85"/>
                    <a:pt x="72" y="86"/>
                    <a:pt x="68" y="86"/>
                  </a:cubicBezTo>
                  <a:cubicBezTo>
                    <a:pt x="64" y="86"/>
                    <a:pt x="62" y="85"/>
                    <a:pt x="60" y="83"/>
                  </a:cubicBezTo>
                  <a:cubicBezTo>
                    <a:pt x="58" y="81"/>
                    <a:pt x="57" y="78"/>
                    <a:pt x="57" y="73"/>
                  </a:cubicBezTo>
                  <a:cubicBezTo>
                    <a:pt x="53" y="78"/>
                    <a:pt x="48" y="81"/>
                    <a:pt x="44" y="83"/>
                  </a:cubicBezTo>
                  <a:cubicBezTo>
                    <a:pt x="39" y="85"/>
                    <a:pt x="33" y="86"/>
                    <a:pt x="28" y="86"/>
                  </a:cubicBezTo>
                  <a:cubicBezTo>
                    <a:pt x="24" y="86"/>
                    <a:pt x="20" y="86"/>
                    <a:pt x="17" y="85"/>
                  </a:cubicBezTo>
                  <a:cubicBezTo>
                    <a:pt x="14" y="84"/>
                    <a:pt x="11" y="83"/>
                    <a:pt x="8" y="81"/>
                  </a:cubicBezTo>
                  <a:cubicBezTo>
                    <a:pt x="6" y="79"/>
                    <a:pt x="4" y="77"/>
                    <a:pt x="3" y="74"/>
                  </a:cubicBezTo>
                  <a:cubicBezTo>
                    <a:pt x="1" y="71"/>
                    <a:pt x="0" y="67"/>
                    <a:pt x="0" y="63"/>
                  </a:cubicBezTo>
                  <a:cubicBezTo>
                    <a:pt x="0" y="58"/>
                    <a:pt x="1" y="55"/>
                    <a:pt x="3" y="52"/>
                  </a:cubicBezTo>
                  <a:cubicBezTo>
                    <a:pt x="4" y="49"/>
                    <a:pt x="6" y="46"/>
                    <a:pt x="9" y="44"/>
                  </a:cubicBezTo>
                  <a:cubicBezTo>
                    <a:pt x="12" y="43"/>
                    <a:pt x="15" y="41"/>
                    <a:pt x="18" y="40"/>
                  </a:cubicBezTo>
                  <a:cubicBezTo>
                    <a:pt x="21" y="39"/>
                    <a:pt x="25" y="38"/>
                    <a:pt x="28" y="38"/>
                  </a:cubicBezTo>
                  <a:cubicBezTo>
                    <a:pt x="32" y="37"/>
                    <a:pt x="35" y="37"/>
                    <a:pt x="39" y="36"/>
                  </a:cubicBezTo>
                  <a:cubicBezTo>
                    <a:pt x="42" y="36"/>
                    <a:pt x="45" y="35"/>
                    <a:pt x="48" y="35"/>
                  </a:cubicBezTo>
                  <a:cubicBezTo>
                    <a:pt x="50" y="34"/>
                    <a:pt x="52" y="33"/>
                    <a:pt x="54" y="32"/>
                  </a:cubicBezTo>
                  <a:cubicBezTo>
                    <a:pt x="55" y="30"/>
                    <a:pt x="56" y="28"/>
                    <a:pt x="56" y="26"/>
                  </a:cubicBezTo>
                  <a:cubicBezTo>
                    <a:pt x="56" y="23"/>
                    <a:pt x="55" y="20"/>
                    <a:pt x="54" y="19"/>
                  </a:cubicBezTo>
                  <a:cubicBezTo>
                    <a:pt x="53" y="17"/>
                    <a:pt x="52" y="15"/>
                    <a:pt x="50" y="14"/>
                  </a:cubicBezTo>
                  <a:cubicBezTo>
                    <a:pt x="48" y="14"/>
                    <a:pt x="46" y="13"/>
                    <a:pt x="44" y="13"/>
                  </a:cubicBezTo>
                  <a:cubicBezTo>
                    <a:pt x="42" y="12"/>
                    <a:pt x="40" y="12"/>
                    <a:pt x="38" y="12"/>
                  </a:cubicBezTo>
                  <a:cubicBezTo>
                    <a:pt x="32" y="12"/>
                    <a:pt x="27" y="13"/>
                    <a:pt x="23" y="15"/>
                  </a:cubicBezTo>
                  <a:cubicBezTo>
                    <a:pt x="19" y="18"/>
                    <a:pt x="17" y="22"/>
                    <a:pt x="17" y="28"/>
                  </a:cubicBezTo>
                  <a:lnTo>
                    <a:pt x="4" y="28"/>
                  </a:lnTo>
                  <a:cubicBezTo>
                    <a:pt x="4" y="23"/>
                    <a:pt x="5" y="18"/>
                    <a:pt x="7" y="15"/>
                  </a:cubicBezTo>
                  <a:cubicBezTo>
                    <a:pt x="9" y="11"/>
                    <a:pt x="11" y="8"/>
                    <a:pt x="14" y="6"/>
                  </a:cubicBezTo>
                  <a:cubicBezTo>
                    <a:pt x="18" y="4"/>
                    <a:pt x="21" y="3"/>
                    <a:pt x="25" y="2"/>
                  </a:cubicBezTo>
                  <a:cubicBezTo>
                    <a:pt x="29" y="1"/>
                    <a:pt x="34" y="0"/>
                    <a:pt x="38" y="0"/>
                  </a:cubicBezTo>
                  <a:cubicBezTo>
                    <a:pt x="42" y="0"/>
                    <a:pt x="46" y="0"/>
                    <a:pt x="49" y="1"/>
                  </a:cubicBezTo>
                  <a:cubicBezTo>
                    <a:pt x="53" y="1"/>
                    <a:pt x="56" y="3"/>
                    <a:pt x="59" y="4"/>
                  </a:cubicBezTo>
                  <a:cubicBezTo>
                    <a:pt x="62" y="6"/>
                    <a:pt x="65" y="8"/>
                    <a:pt x="67" y="11"/>
                  </a:cubicBezTo>
                  <a:cubicBezTo>
                    <a:pt x="68" y="14"/>
                    <a:pt x="69" y="18"/>
                    <a:pt x="69" y="23"/>
                  </a:cubicBezTo>
                  <a:lnTo>
                    <a:pt x="69" y="65"/>
                  </a:lnTo>
                  <a:cubicBezTo>
                    <a:pt x="69" y="68"/>
                    <a:pt x="69" y="71"/>
                    <a:pt x="70" y="72"/>
                  </a:cubicBezTo>
                  <a:cubicBezTo>
                    <a:pt x="70" y="74"/>
                    <a:pt x="71" y="74"/>
                    <a:pt x="74" y="74"/>
                  </a:cubicBezTo>
                  <a:cubicBezTo>
                    <a:pt x="75" y="74"/>
                    <a:pt x="76" y="74"/>
                    <a:pt x="78" y="73"/>
                  </a:cubicBezTo>
                  <a:lnTo>
                    <a:pt x="78" y="84"/>
                  </a:lnTo>
                  <a:close/>
                  <a:moveTo>
                    <a:pt x="56" y="42"/>
                  </a:moveTo>
                  <a:lnTo>
                    <a:pt x="56" y="42"/>
                  </a:lnTo>
                  <a:cubicBezTo>
                    <a:pt x="54" y="43"/>
                    <a:pt x="52" y="44"/>
                    <a:pt x="49" y="45"/>
                  </a:cubicBezTo>
                  <a:cubicBezTo>
                    <a:pt x="46" y="45"/>
                    <a:pt x="43" y="46"/>
                    <a:pt x="40" y="46"/>
                  </a:cubicBezTo>
                  <a:cubicBezTo>
                    <a:pt x="37" y="46"/>
                    <a:pt x="34" y="47"/>
                    <a:pt x="31" y="47"/>
                  </a:cubicBezTo>
                  <a:cubicBezTo>
                    <a:pt x="28" y="48"/>
                    <a:pt x="25" y="49"/>
                    <a:pt x="23" y="50"/>
                  </a:cubicBezTo>
                  <a:cubicBezTo>
                    <a:pt x="21" y="51"/>
                    <a:pt x="19" y="52"/>
                    <a:pt x="17" y="54"/>
                  </a:cubicBezTo>
                  <a:cubicBezTo>
                    <a:pt x="15" y="56"/>
                    <a:pt x="15" y="59"/>
                    <a:pt x="15" y="62"/>
                  </a:cubicBezTo>
                  <a:cubicBezTo>
                    <a:pt x="15" y="64"/>
                    <a:pt x="15" y="66"/>
                    <a:pt x="16" y="68"/>
                  </a:cubicBezTo>
                  <a:cubicBezTo>
                    <a:pt x="17" y="69"/>
                    <a:pt x="18" y="71"/>
                    <a:pt x="20" y="72"/>
                  </a:cubicBezTo>
                  <a:cubicBezTo>
                    <a:pt x="21" y="73"/>
                    <a:pt x="23" y="73"/>
                    <a:pt x="25" y="74"/>
                  </a:cubicBezTo>
                  <a:cubicBezTo>
                    <a:pt x="26" y="74"/>
                    <a:pt x="28" y="74"/>
                    <a:pt x="31" y="74"/>
                  </a:cubicBezTo>
                  <a:cubicBezTo>
                    <a:pt x="35" y="74"/>
                    <a:pt x="39" y="74"/>
                    <a:pt x="42" y="72"/>
                  </a:cubicBezTo>
                  <a:cubicBezTo>
                    <a:pt x="45" y="71"/>
                    <a:pt x="48" y="70"/>
                    <a:pt x="50" y="68"/>
                  </a:cubicBezTo>
                  <a:cubicBezTo>
                    <a:pt x="52" y="66"/>
                    <a:pt x="53" y="64"/>
                    <a:pt x="54" y="62"/>
                  </a:cubicBezTo>
                  <a:cubicBezTo>
                    <a:pt x="55" y="60"/>
                    <a:pt x="56" y="58"/>
                    <a:pt x="56" y="56"/>
                  </a:cubicBezTo>
                  <a:lnTo>
                    <a:pt x="56" y="4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54" name="Freeform 49">
              <a:extLst>
                <a:ext uri="{FF2B5EF4-FFF2-40B4-BE49-F238E27FC236}">
                  <a16:creationId xmlns:a16="http://schemas.microsoft.com/office/drawing/2014/main" id="{4BCE34F2-0280-4FA6-BCB7-56798EDB0A3F}"/>
                </a:ext>
              </a:extLst>
            </p:cNvPr>
            <p:cNvSpPr>
              <a:spLocks noEditPoints="1"/>
            </p:cNvSpPr>
            <p:nvPr/>
          </p:nvSpPr>
          <p:spPr bwMode="auto">
            <a:xfrm>
              <a:off x="3938" y="4036"/>
              <a:ext cx="64" cy="94"/>
            </a:xfrm>
            <a:custGeom>
              <a:avLst/>
              <a:gdLst>
                <a:gd name="T0" fmla="*/ 15 w 78"/>
                <a:gd name="T1" fmla="*/ 73 h 115"/>
                <a:gd name="T2" fmla="*/ 15 w 78"/>
                <a:gd name="T3" fmla="*/ 73 h 115"/>
                <a:gd name="T4" fmla="*/ 16 w 78"/>
                <a:gd name="T5" fmla="*/ 61 h 115"/>
                <a:gd name="T6" fmla="*/ 20 w 78"/>
                <a:gd name="T7" fmla="*/ 51 h 115"/>
                <a:gd name="T8" fmla="*/ 28 w 78"/>
                <a:gd name="T9" fmla="*/ 44 h 115"/>
                <a:gd name="T10" fmla="*/ 39 w 78"/>
                <a:gd name="T11" fmla="*/ 41 h 115"/>
                <a:gd name="T12" fmla="*/ 51 w 78"/>
                <a:gd name="T13" fmla="*/ 44 h 115"/>
                <a:gd name="T14" fmla="*/ 59 w 78"/>
                <a:gd name="T15" fmla="*/ 51 h 115"/>
                <a:gd name="T16" fmla="*/ 64 w 78"/>
                <a:gd name="T17" fmla="*/ 61 h 115"/>
                <a:gd name="T18" fmla="*/ 65 w 78"/>
                <a:gd name="T19" fmla="*/ 72 h 115"/>
                <a:gd name="T20" fmla="*/ 64 w 78"/>
                <a:gd name="T21" fmla="*/ 84 h 115"/>
                <a:gd name="T22" fmla="*/ 59 w 78"/>
                <a:gd name="T23" fmla="*/ 93 h 115"/>
                <a:gd name="T24" fmla="*/ 52 w 78"/>
                <a:gd name="T25" fmla="*/ 101 h 115"/>
                <a:gd name="T26" fmla="*/ 40 w 78"/>
                <a:gd name="T27" fmla="*/ 103 h 115"/>
                <a:gd name="T28" fmla="*/ 29 w 78"/>
                <a:gd name="T29" fmla="*/ 101 h 115"/>
                <a:gd name="T30" fmla="*/ 21 w 78"/>
                <a:gd name="T31" fmla="*/ 94 h 115"/>
                <a:gd name="T32" fmla="*/ 16 w 78"/>
                <a:gd name="T33" fmla="*/ 84 h 115"/>
                <a:gd name="T34" fmla="*/ 15 w 78"/>
                <a:gd name="T35" fmla="*/ 73 h 115"/>
                <a:gd name="T36" fmla="*/ 15 w 78"/>
                <a:gd name="T37" fmla="*/ 73 h 115"/>
                <a:gd name="T38" fmla="*/ 78 w 78"/>
                <a:gd name="T39" fmla="*/ 113 h 115"/>
                <a:gd name="T40" fmla="*/ 78 w 78"/>
                <a:gd name="T41" fmla="*/ 113 h 115"/>
                <a:gd name="T42" fmla="*/ 78 w 78"/>
                <a:gd name="T43" fmla="*/ 0 h 115"/>
                <a:gd name="T44" fmla="*/ 65 w 78"/>
                <a:gd name="T45" fmla="*/ 0 h 115"/>
                <a:gd name="T46" fmla="*/ 65 w 78"/>
                <a:gd name="T47" fmla="*/ 42 h 115"/>
                <a:gd name="T48" fmla="*/ 64 w 78"/>
                <a:gd name="T49" fmla="*/ 42 h 115"/>
                <a:gd name="T50" fmla="*/ 59 w 78"/>
                <a:gd name="T51" fmla="*/ 36 h 115"/>
                <a:gd name="T52" fmla="*/ 52 w 78"/>
                <a:gd name="T53" fmla="*/ 32 h 115"/>
                <a:gd name="T54" fmla="*/ 45 w 78"/>
                <a:gd name="T55" fmla="*/ 30 h 115"/>
                <a:gd name="T56" fmla="*/ 38 w 78"/>
                <a:gd name="T57" fmla="*/ 29 h 115"/>
                <a:gd name="T58" fmla="*/ 21 w 78"/>
                <a:gd name="T59" fmla="*/ 33 h 115"/>
                <a:gd name="T60" fmla="*/ 10 w 78"/>
                <a:gd name="T61" fmla="*/ 42 h 115"/>
                <a:gd name="T62" fmla="*/ 3 w 78"/>
                <a:gd name="T63" fmla="*/ 55 h 115"/>
                <a:gd name="T64" fmla="*/ 0 w 78"/>
                <a:gd name="T65" fmla="*/ 72 h 115"/>
                <a:gd name="T66" fmla="*/ 3 w 78"/>
                <a:gd name="T67" fmla="*/ 88 h 115"/>
                <a:gd name="T68" fmla="*/ 10 w 78"/>
                <a:gd name="T69" fmla="*/ 102 h 115"/>
                <a:gd name="T70" fmla="*/ 22 w 78"/>
                <a:gd name="T71" fmla="*/ 112 h 115"/>
                <a:gd name="T72" fmla="*/ 38 w 78"/>
                <a:gd name="T73" fmla="*/ 115 h 115"/>
                <a:gd name="T74" fmla="*/ 54 w 78"/>
                <a:gd name="T75" fmla="*/ 112 h 115"/>
                <a:gd name="T76" fmla="*/ 64 w 78"/>
                <a:gd name="T77" fmla="*/ 102 h 115"/>
                <a:gd name="T78" fmla="*/ 65 w 78"/>
                <a:gd name="T79" fmla="*/ 102 h 115"/>
                <a:gd name="T80" fmla="*/ 65 w 78"/>
                <a:gd name="T81" fmla="*/ 113 h 115"/>
                <a:gd name="T82" fmla="*/ 78 w 78"/>
                <a:gd name="T83" fmla="*/ 113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115">
                  <a:moveTo>
                    <a:pt x="15" y="73"/>
                  </a:moveTo>
                  <a:lnTo>
                    <a:pt x="15" y="73"/>
                  </a:lnTo>
                  <a:cubicBezTo>
                    <a:pt x="15" y="69"/>
                    <a:pt x="15" y="65"/>
                    <a:pt x="16" y="61"/>
                  </a:cubicBezTo>
                  <a:cubicBezTo>
                    <a:pt x="17" y="57"/>
                    <a:pt x="18" y="54"/>
                    <a:pt x="20" y="51"/>
                  </a:cubicBezTo>
                  <a:cubicBezTo>
                    <a:pt x="22" y="48"/>
                    <a:pt x="24" y="46"/>
                    <a:pt x="28" y="44"/>
                  </a:cubicBezTo>
                  <a:cubicBezTo>
                    <a:pt x="31" y="42"/>
                    <a:pt x="35" y="41"/>
                    <a:pt x="39" y="41"/>
                  </a:cubicBezTo>
                  <a:cubicBezTo>
                    <a:pt x="44" y="41"/>
                    <a:pt x="48" y="42"/>
                    <a:pt x="51" y="44"/>
                  </a:cubicBezTo>
                  <a:cubicBezTo>
                    <a:pt x="54" y="45"/>
                    <a:pt x="57" y="48"/>
                    <a:pt x="59" y="51"/>
                  </a:cubicBezTo>
                  <a:cubicBezTo>
                    <a:pt x="61" y="53"/>
                    <a:pt x="63" y="57"/>
                    <a:pt x="64" y="61"/>
                  </a:cubicBezTo>
                  <a:cubicBezTo>
                    <a:pt x="65" y="64"/>
                    <a:pt x="65" y="68"/>
                    <a:pt x="65" y="72"/>
                  </a:cubicBezTo>
                  <a:cubicBezTo>
                    <a:pt x="65" y="76"/>
                    <a:pt x="65" y="80"/>
                    <a:pt x="64" y="84"/>
                  </a:cubicBezTo>
                  <a:cubicBezTo>
                    <a:pt x="63" y="87"/>
                    <a:pt x="61" y="91"/>
                    <a:pt x="59" y="93"/>
                  </a:cubicBezTo>
                  <a:cubicBezTo>
                    <a:pt x="57" y="96"/>
                    <a:pt x="55" y="99"/>
                    <a:pt x="52" y="101"/>
                  </a:cubicBezTo>
                  <a:cubicBezTo>
                    <a:pt x="48" y="102"/>
                    <a:pt x="45" y="103"/>
                    <a:pt x="40" y="103"/>
                  </a:cubicBezTo>
                  <a:cubicBezTo>
                    <a:pt x="36" y="103"/>
                    <a:pt x="32" y="102"/>
                    <a:pt x="29" y="101"/>
                  </a:cubicBezTo>
                  <a:cubicBezTo>
                    <a:pt x="25" y="99"/>
                    <a:pt x="23" y="97"/>
                    <a:pt x="21" y="94"/>
                  </a:cubicBezTo>
                  <a:cubicBezTo>
                    <a:pt x="19" y="91"/>
                    <a:pt x="17" y="88"/>
                    <a:pt x="16" y="84"/>
                  </a:cubicBezTo>
                  <a:cubicBezTo>
                    <a:pt x="15" y="80"/>
                    <a:pt x="15" y="77"/>
                    <a:pt x="15" y="73"/>
                  </a:cubicBezTo>
                  <a:lnTo>
                    <a:pt x="15" y="73"/>
                  </a:lnTo>
                  <a:close/>
                  <a:moveTo>
                    <a:pt x="78" y="113"/>
                  </a:moveTo>
                  <a:lnTo>
                    <a:pt x="78" y="113"/>
                  </a:lnTo>
                  <a:lnTo>
                    <a:pt x="78" y="0"/>
                  </a:lnTo>
                  <a:lnTo>
                    <a:pt x="65" y="0"/>
                  </a:lnTo>
                  <a:lnTo>
                    <a:pt x="65" y="42"/>
                  </a:lnTo>
                  <a:lnTo>
                    <a:pt x="64" y="42"/>
                  </a:lnTo>
                  <a:cubicBezTo>
                    <a:pt x="63" y="40"/>
                    <a:pt x="61" y="38"/>
                    <a:pt x="59" y="36"/>
                  </a:cubicBezTo>
                  <a:cubicBezTo>
                    <a:pt x="57" y="34"/>
                    <a:pt x="54" y="33"/>
                    <a:pt x="52" y="32"/>
                  </a:cubicBezTo>
                  <a:cubicBezTo>
                    <a:pt x="50" y="31"/>
                    <a:pt x="47" y="30"/>
                    <a:pt x="45" y="30"/>
                  </a:cubicBezTo>
                  <a:cubicBezTo>
                    <a:pt x="42" y="29"/>
                    <a:pt x="40" y="29"/>
                    <a:pt x="38" y="29"/>
                  </a:cubicBezTo>
                  <a:cubicBezTo>
                    <a:pt x="32" y="29"/>
                    <a:pt x="26" y="30"/>
                    <a:pt x="21" y="33"/>
                  </a:cubicBezTo>
                  <a:cubicBezTo>
                    <a:pt x="17" y="35"/>
                    <a:pt x="13" y="38"/>
                    <a:pt x="10" y="42"/>
                  </a:cubicBezTo>
                  <a:cubicBezTo>
                    <a:pt x="6" y="46"/>
                    <a:pt x="4" y="50"/>
                    <a:pt x="3" y="55"/>
                  </a:cubicBezTo>
                  <a:cubicBezTo>
                    <a:pt x="1" y="61"/>
                    <a:pt x="0" y="66"/>
                    <a:pt x="0" y="72"/>
                  </a:cubicBezTo>
                  <a:cubicBezTo>
                    <a:pt x="0" y="78"/>
                    <a:pt x="1" y="83"/>
                    <a:pt x="3" y="88"/>
                  </a:cubicBezTo>
                  <a:cubicBezTo>
                    <a:pt x="4" y="94"/>
                    <a:pt x="7" y="98"/>
                    <a:pt x="10" y="102"/>
                  </a:cubicBezTo>
                  <a:cubicBezTo>
                    <a:pt x="13" y="106"/>
                    <a:pt x="17" y="109"/>
                    <a:pt x="22" y="112"/>
                  </a:cubicBezTo>
                  <a:cubicBezTo>
                    <a:pt x="26" y="114"/>
                    <a:pt x="32" y="115"/>
                    <a:pt x="38" y="115"/>
                  </a:cubicBezTo>
                  <a:cubicBezTo>
                    <a:pt x="44" y="115"/>
                    <a:pt x="49" y="114"/>
                    <a:pt x="54" y="112"/>
                  </a:cubicBezTo>
                  <a:cubicBezTo>
                    <a:pt x="59" y="110"/>
                    <a:pt x="62" y="107"/>
                    <a:pt x="64" y="102"/>
                  </a:cubicBezTo>
                  <a:lnTo>
                    <a:pt x="65" y="102"/>
                  </a:lnTo>
                  <a:lnTo>
                    <a:pt x="65" y="113"/>
                  </a:lnTo>
                  <a:lnTo>
                    <a:pt x="78" y="11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55" name="Freeform 50">
              <a:extLst>
                <a:ext uri="{FF2B5EF4-FFF2-40B4-BE49-F238E27FC236}">
                  <a16:creationId xmlns:a16="http://schemas.microsoft.com/office/drawing/2014/main" id="{AFE834C2-5EC9-4C13-8FD4-96FAEFE16F01}"/>
                </a:ext>
              </a:extLst>
            </p:cNvPr>
            <p:cNvSpPr>
              <a:spLocks/>
            </p:cNvSpPr>
            <p:nvPr/>
          </p:nvSpPr>
          <p:spPr bwMode="auto">
            <a:xfrm>
              <a:off x="2434" y="3373"/>
              <a:ext cx="812" cy="317"/>
            </a:xfrm>
            <a:custGeom>
              <a:avLst/>
              <a:gdLst>
                <a:gd name="T0" fmla="*/ 0 w 993"/>
                <a:gd name="T1" fmla="*/ 0 h 388"/>
                <a:gd name="T2" fmla="*/ 0 w 993"/>
                <a:gd name="T3" fmla="*/ 0 h 388"/>
                <a:gd name="T4" fmla="*/ 993 w 993"/>
                <a:gd name="T5" fmla="*/ 388 h 388"/>
              </a:gdLst>
              <a:ahLst/>
              <a:cxnLst>
                <a:cxn ang="0">
                  <a:pos x="T0" y="T1"/>
                </a:cxn>
                <a:cxn ang="0">
                  <a:pos x="T2" y="T3"/>
                </a:cxn>
                <a:cxn ang="0">
                  <a:pos x="T4" y="T5"/>
                </a:cxn>
              </a:cxnLst>
              <a:rect l="0" t="0" r="r" b="b"/>
              <a:pathLst>
                <a:path w="993" h="388">
                  <a:moveTo>
                    <a:pt x="0" y="0"/>
                  </a:moveTo>
                  <a:lnTo>
                    <a:pt x="0" y="0"/>
                  </a:lnTo>
                  <a:lnTo>
                    <a:pt x="993" y="388"/>
                  </a:lnTo>
                </a:path>
              </a:pathLst>
            </a:custGeom>
            <a:noFill/>
            <a:ln w="17463"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a:p>
          </p:txBody>
        </p:sp>
      </p:grpSp>
      <p:sp>
        <p:nvSpPr>
          <p:cNvPr id="56" name="Content Placeholder 2">
            <a:extLst>
              <a:ext uri="{FF2B5EF4-FFF2-40B4-BE49-F238E27FC236}">
                <a16:creationId xmlns:a16="http://schemas.microsoft.com/office/drawing/2014/main" id="{25C32EA3-0FA3-4723-87DB-C89E76BA3A35}"/>
              </a:ext>
            </a:extLst>
          </p:cNvPr>
          <p:cNvSpPr txBox="1">
            <a:spLocks/>
          </p:cNvSpPr>
          <p:nvPr/>
        </p:nvSpPr>
        <p:spPr>
          <a:xfrm>
            <a:off x="5228620" y="4045358"/>
            <a:ext cx="3689295" cy="577314"/>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r>
              <a:rPr lang="es-ES_tradnl" sz="2400" b="1" dirty="0">
                <a:solidFill>
                  <a:srgbClr val="F25B2C"/>
                </a:solidFill>
              </a:rPr>
              <a:t>Cómo queda modelado?</a:t>
            </a:r>
          </a:p>
        </p:txBody>
      </p:sp>
    </p:spTree>
    <p:extLst>
      <p:ext uri="{BB962C8B-B14F-4D97-AF65-F5344CB8AC3E}">
        <p14:creationId xmlns:p14="http://schemas.microsoft.com/office/powerpoint/2010/main" val="209036449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C521A2-8761-4043-B158-5F7798DD25D4}"/>
              </a:ext>
            </a:extLst>
          </p:cNvPr>
          <p:cNvSpPr>
            <a:spLocks noGrp="1"/>
          </p:cNvSpPr>
          <p:nvPr>
            <p:ph type="title"/>
          </p:nvPr>
        </p:nvSpPr>
        <p:spPr/>
        <p:txBody>
          <a:bodyPr/>
          <a:lstStyle/>
          <a:p>
            <a:r>
              <a:rPr lang="es-ES_tradnl" b="1" dirty="0"/>
              <a:t>Caso de Estudio</a:t>
            </a:r>
            <a:br>
              <a:rPr lang="es-ES_tradnl" b="1" dirty="0"/>
            </a:br>
            <a:r>
              <a:rPr lang="es-ES_tradnl" sz="2800" i="1" dirty="0"/>
              <a:t>Pileta "El Renacuajo" </a:t>
            </a:r>
            <a:endParaRPr lang="es-CO" sz="2800" i="1" dirty="0"/>
          </a:p>
        </p:txBody>
      </p:sp>
      <p:sp>
        <p:nvSpPr>
          <p:cNvPr id="3" name="Content Placeholder 2">
            <a:extLst>
              <a:ext uri="{FF2B5EF4-FFF2-40B4-BE49-F238E27FC236}">
                <a16:creationId xmlns:a16="http://schemas.microsoft.com/office/drawing/2014/main" id="{0115BE68-D266-4E9F-B4DD-2A9D73A3DBD7}"/>
              </a:ext>
            </a:extLst>
          </p:cNvPr>
          <p:cNvSpPr>
            <a:spLocks noGrp="1"/>
          </p:cNvSpPr>
          <p:nvPr>
            <p:ph idx="1"/>
          </p:nvPr>
        </p:nvSpPr>
        <p:spPr>
          <a:xfrm>
            <a:off x="628650" y="2160000"/>
            <a:ext cx="8073916" cy="1907503"/>
          </a:xfrm>
        </p:spPr>
        <p:txBody>
          <a:bodyPr>
            <a:normAutofit/>
          </a:bodyPr>
          <a:lstStyle/>
          <a:p>
            <a:pPr algn="just"/>
            <a:r>
              <a:rPr lang="es-ES_tradnl" sz="2200" dirty="0"/>
              <a:t>Cuando un nuevo socio se registra, la secretaria Josefa Sosa le pide su nombre y apellido, email, dirección y edad. Adicionalmente, la secretaria solicita la modalidad en la que ese socio va a asistir. En caso de no haberlo decidido aún, puede informarlo en cualquier momento</a:t>
            </a:r>
          </a:p>
        </p:txBody>
      </p:sp>
      <p:sp>
        <p:nvSpPr>
          <p:cNvPr id="4" name="Footer Placeholder 3">
            <a:extLst>
              <a:ext uri="{FF2B5EF4-FFF2-40B4-BE49-F238E27FC236}">
                <a16:creationId xmlns:a16="http://schemas.microsoft.com/office/drawing/2014/main" id="{32CCE652-0578-42FD-884F-AB31D3997A38}"/>
              </a:ext>
            </a:extLst>
          </p:cNvPr>
          <p:cNvSpPr>
            <a:spLocks noGrp="1"/>
          </p:cNvSpPr>
          <p:nvPr>
            <p:ph type="ftr" sz="quarter" idx="11"/>
          </p:nvPr>
        </p:nvSpPr>
        <p:spPr/>
        <p:txBody>
          <a:bodyPr/>
          <a:lstStyle/>
          <a:p>
            <a:r>
              <a:rPr lang="es-ES" dirty="0"/>
              <a:t>Módulo 2: Programación Orientada a Objetos</a:t>
            </a:r>
            <a:endParaRPr lang="es-ES_tradnl" dirty="0"/>
          </a:p>
        </p:txBody>
      </p:sp>
      <p:sp>
        <p:nvSpPr>
          <p:cNvPr id="5" name="Slide Number Placeholder 4">
            <a:extLst>
              <a:ext uri="{FF2B5EF4-FFF2-40B4-BE49-F238E27FC236}">
                <a16:creationId xmlns:a16="http://schemas.microsoft.com/office/drawing/2014/main" id="{50675DCB-2A9C-4CFE-B7A7-C9740A6FF83C}"/>
              </a:ext>
            </a:extLst>
          </p:cNvPr>
          <p:cNvSpPr>
            <a:spLocks noGrp="1"/>
          </p:cNvSpPr>
          <p:nvPr>
            <p:ph type="sldNum" sz="quarter" idx="12"/>
          </p:nvPr>
        </p:nvSpPr>
        <p:spPr/>
        <p:txBody>
          <a:bodyPr/>
          <a:lstStyle/>
          <a:p>
            <a:fld id="{D802D9E1-0DDA-174F-9155-A972C397A999}" type="slidenum">
              <a:rPr lang="es-ES_tradnl" smtClean="0"/>
              <a:pPr/>
              <a:t>30</a:t>
            </a:fld>
            <a:endParaRPr lang="es-ES_tradnl" dirty="0"/>
          </a:p>
        </p:txBody>
      </p:sp>
      <p:sp>
        <p:nvSpPr>
          <p:cNvPr id="56" name="Content Placeholder 2">
            <a:extLst>
              <a:ext uri="{FF2B5EF4-FFF2-40B4-BE49-F238E27FC236}">
                <a16:creationId xmlns:a16="http://schemas.microsoft.com/office/drawing/2014/main" id="{25C32EA3-0FA3-4723-87DB-C89E76BA3A35}"/>
              </a:ext>
            </a:extLst>
          </p:cNvPr>
          <p:cNvSpPr txBox="1">
            <a:spLocks/>
          </p:cNvSpPr>
          <p:nvPr/>
        </p:nvSpPr>
        <p:spPr>
          <a:xfrm>
            <a:off x="5576964" y="4045358"/>
            <a:ext cx="3286730" cy="1718848"/>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s-ES_tradnl" sz="2400" b="1" dirty="0">
                <a:solidFill>
                  <a:srgbClr val="F25B2C"/>
                </a:solidFill>
              </a:rPr>
              <a:t>Relación de extensión</a:t>
            </a:r>
          </a:p>
          <a:p>
            <a:pPr marL="0" indent="0" algn="ctr">
              <a:buNone/>
            </a:pPr>
            <a:r>
              <a:rPr lang="es-ES_tradnl" sz="2100" dirty="0"/>
              <a:t>Cuando un socio se registra y quiere definir la modalidad la puede definir, caso contrario, define la modalidad en otro momento</a:t>
            </a:r>
          </a:p>
        </p:txBody>
      </p:sp>
      <p:pic>
        <p:nvPicPr>
          <p:cNvPr id="57" name="Imagen 1">
            <a:extLst>
              <a:ext uri="{FF2B5EF4-FFF2-40B4-BE49-F238E27FC236}">
                <a16:creationId xmlns:a16="http://schemas.microsoft.com/office/drawing/2014/main" id="{541AE4AF-EBA6-45AD-AA78-C3CF3CA7EE4F}"/>
              </a:ext>
            </a:extLst>
          </p:cNvPr>
          <p:cNvPicPr>
            <a:picLocks noChangeAspect="1"/>
          </p:cNvPicPr>
          <p:nvPr/>
        </p:nvPicPr>
        <p:blipFill>
          <a:blip r:embed="rId2"/>
          <a:stretch>
            <a:fillRect/>
          </a:stretch>
        </p:blipFill>
        <p:spPr>
          <a:xfrm>
            <a:off x="1543050" y="3856703"/>
            <a:ext cx="3928861" cy="2481386"/>
          </a:xfrm>
          <a:prstGeom prst="rect">
            <a:avLst/>
          </a:prstGeom>
        </p:spPr>
      </p:pic>
    </p:spTree>
    <p:extLst>
      <p:ext uri="{BB962C8B-B14F-4D97-AF65-F5344CB8AC3E}">
        <p14:creationId xmlns:p14="http://schemas.microsoft.com/office/powerpoint/2010/main" val="187303425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C521A2-8761-4043-B158-5F7798DD25D4}"/>
              </a:ext>
            </a:extLst>
          </p:cNvPr>
          <p:cNvSpPr>
            <a:spLocks noGrp="1"/>
          </p:cNvSpPr>
          <p:nvPr>
            <p:ph type="title"/>
          </p:nvPr>
        </p:nvSpPr>
        <p:spPr/>
        <p:txBody>
          <a:bodyPr/>
          <a:lstStyle/>
          <a:p>
            <a:r>
              <a:rPr lang="es-ES_tradnl" b="1" dirty="0"/>
              <a:t>Caso de Estudio</a:t>
            </a:r>
            <a:br>
              <a:rPr lang="es-ES_tradnl" b="1" dirty="0"/>
            </a:br>
            <a:r>
              <a:rPr lang="es-ES_tradnl" sz="2800" i="1" dirty="0"/>
              <a:t>Pileta "El Renacuajo" </a:t>
            </a:r>
            <a:endParaRPr lang="es-CO" sz="2800" i="1" dirty="0"/>
          </a:p>
        </p:txBody>
      </p:sp>
      <p:sp>
        <p:nvSpPr>
          <p:cNvPr id="4" name="Footer Placeholder 3">
            <a:extLst>
              <a:ext uri="{FF2B5EF4-FFF2-40B4-BE49-F238E27FC236}">
                <a16:creationId xmlns:a16="http://schemas.microsoft.com/office/drawing/2014/main" id="{32CCE652-0578-42FD-884F-AB31D3997A38}"/>
              </a:ext>
            </a:extLst>
          </p:cNvPr>
          <p:cNvSpPr>
            <a:spLocks noGrp="1"/>
          </p:cNvSpPr>
          <p:nvPr>
            <p:ph type="ftr" sz="quarter" idx="11"/>
          </p:nvPr>
        </p:nvSpPr>
        <p:spPr/>
        <p:txBody>
          <a:bodyPr/>
          <a:lstStyle/>
          <a:p>
            <a:r>
              <a:rPr lang="es-ES" dirty="0"/>
              <a:t>Módulo 2: Programación Orientada a Objetos</a:t>
            </a:r>
            <a:endParaRPr lang="es-ES_tradnl" dirty="0"/>
          </a:p>
        </p:txBody>
      </p:sp>
      <p:sp>
        <p:nvSpPr>
          <p:cNvPr id="5" name="Slide Number Placeholder 4">
            <a:extLst>
              <a:ext uri="{FF2B5EF4-FFF2-40B4-BE49-F238E27FC236}">
                <a16:creationId xmlns:a16="http://schemas.microsoft.com/office/drawing/2014/main" id="{50675DCB-2A9C-4CFE-B7A7-C9740A6FF83C}"/>
              </a:ext>
            </a:extLst>
          </p:cNvPr>
          <p:cNvSpPr>
            <a:spLocks noGrp="1"/>
          </p:cNvSpPr>
          <p:nvPr>
            <p:ph type="sldNum" sz="quarter" idx="12"/>
          </p:nvPr>
        </p:nvSpPr>
        <p:spPr/>
        <p:txBody>
          <a:bodyPr/>
          <a:lstStyle/>
          <a:p>
            <a:fld id="{D802D9E1-0DDA-174F-9155-A972C397A999}" type="slidenum">
              <a:rPr lang="es-ES_tradnl" smtClean="0"/>
              <a:pPr/>
              <a:t>31</a:t>
            </a:fld>
            <a:endParaRPr lang="es-ES_tradnl" dirty="0"/>
          </a:p>
        </p:txBody>
      </p:sp>
      <p:grpSp>
        <p:nvGrpSpPr>
          <p:cNvPr id="7" name="Group 4">
            <a:extLst>
              <a:ext uri="{FF2B5EF4-FFF2-40B4-BE49-F238E27FC236}">
                <a16:creationId xmlns:a16="http://schemas.microsoft.com/office/drawing/2014/main" id="{940FD17A-AB82-4065-8745-764C9575E679}"/>
              </a:ext>
            </a:extLst>
          </p:cNvPr>
          <p:cNvGrpSpPr>
            <a:grpSpLocks noChangeAspect="1"/>
          </p:cNvGrpSpPr>
          <p:nvPr/>
        </p:nvGrpSpPr>
        <p:grpSpPr bwMode="auto">
          <a:xfrm>
            <a:off x="7129354" y="900000"/>
            <a:ext cx="1573212" cy="993909"/>
            <a:chOff x="1938" y="2658"/>
            <a:chExt cx="2474" cy="1563"/>
          </a:xfrm>
        </p:grpSpPr>
        <p:sp>
          <p:nvSpPr>
            <p:cNvPr id="9" name="AutoShape 3">
              <a:extLst>
                <a:ext uri="{FF2B5EF4-FFF2-40B4-BE49-F238E27FC236}">
                  <a16:creationId xmlns:a16="http://schemas.microsoft.com/office/drawing/2014/main" id="{EF96BB2F-B096-456F-AFEF-B9EF112BC7E0}"/>
                </a:ext>
              </a:extLst>
            </p:cNvPr>
            <p:cNvSpPr>
              <a:spLocks noChangeAspect="1" noChangeArrowheads="1" noTextEdit="1"/>
            </p:cNvSpPr>
            <p:nvPr/>
          </p:nvSpPr>
          <p:spPr bwMode="auto">
            <a:xfrm>
              <a:off x="1938" y="2658"/>
              <a:ext cx="2474" cy="1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s-CO" dirty="0"/>
            </a:p>
          </p:txBody>
        </p:sp>
        <p:sp>
          <p:nvSpPr>
            <p:cNvPr id="10" name="Freeform 5">
              <a:extLst>
                <a:ext uri="{FF2B5EF4-FFF2-40B4-BE49-F238E27FC236}">
                  <a16:creationId xmlns:a16="http://schemas.microsoft.com/office/drawing/2014/main" id="{4DFD64CB-0F85-493B-B226-04169A9037C8}"/>
                </a:ext>
              </a:extLst>
            </p:cNvPr>
            <p:cNvSpPr>
              <a:spLocks noEditPoints="1"/>
            </p:cNvSpPr>
            <p:nvPr/>
          </p:nvSpPr>
          <p:spPr bwMode="auto">
            <a:xfrm>
              <a:off x="2031" y="3407"/>
              <a:ext cx="75" cy="98"/>
            </a:xfrm>
            <a:custGeom>
              <a:avLst/>
              <a:gdLst>
                <a:gd name="T0" fmla="*/ 14 w 91"/>
                <a:gd name="T1" fmla="*/ 80 h 120"/>
                <a:gd name="T2" fmla="*/ 14 w 91"/>
                <a:gd name="T3" fmla="*/ 80 h 120"/>
                <a:gd name="T4" fmla="*/ 19 w 91"/>
                <a:gd name="T5" fmla="*/ 96 h 120"/>
                <a:gd name="T6" fmla="*/ 46 w 91"/>
                <a:gd name="T7" fmla="*/ 107 h 120"/>
                <a:gd name="T8" fmla="*/ 62 w 91"/>
                <a:gd name="T9" fmla="*/ 105 h 120"/>
                <a:gd name="T10" fmla="*/ 76 w 91"/>
                <a:gd name="T11" fmla="*/ 87 h 120"/>
                <a:gd name="T12" fmla="*/ 70 w 91"/>
                <a:gd name="T13" fmla="*/ 74 h 120"/>
                <a:gd name="T14" fmla="*/ 51 w 91"/>
                <a:gd name="T15" fmla="*/ 67 h 120"/>
                <a:gd name="T16" fmla="*/ 36 w 91"/>
                <a:gd name="T17" fmla="*/ 64 h 120"/>
                <a:gd name="T18" fmla="*/ 14 w 91"/>
                <a:gd name="T19" fmla="*/ 56 h 120"/>
                <a:gd name="T20" fmla="*/ 4 w 91"/>
                <a:gd name="T21" fmla="*/ 35 h 120"/>
                <a:gd name="T22" fmla="*/ 14 w 91"/>
                <a:gd name="T23" fmla="*/ 10 h 120"/>
                <a:gd name="T24" fmla="*/ 44 w 91"/>
                <a:gd name="T25" fmla="*/ 0 h 120"/>
                <a:gd name="T26" fmla="*/ 75 w 91"/>
                <a:gd name="T27" fmla="*/ 9 h 120"/>
                <a:gd name="T28" fmla="*/ 87 w 91"/>
                <a:gd name="T29" fmla="*/ 36 h 120"/>
                <a:gd name="T30" fmla="*/ 73 w 91"/>
                <a:gd name="T31" fmla="*/ 36 h 120"/>
                <a:gd name="T32" fmla="*/ 68 w 91"/>
                <a:gd name="T33" fmla="*/ 22 h 120"/>
                <a:gd name="T34" fmla="*/ 44 w 91"/>
                <a:gd name="T35" fmla="*/ 13 h 120"/>
                <a:gd name="T36" fmla="*/ 24 w 91"/>
                <a:gd name="T37" fmla="*/ 19 h 120"/>
                <a:gd name="T38" fmla="*/ 18 w 91"/>
                <a:gd name="T39" fmla="*/ 32 h 120"/>
                <a:gd name="T40" fmla="*/ 25 w 91"/>
                <a:gd name="T41" fmla="*/ 45 h 120"/>
                <a:gd name="T42" fmla="*/ 46 w 91"/>
                <a:gd name="T43" fmla="*/ 51 h 120"/>
                <a:gd name="T44" fmla="*/ 62 w 91"/>
                <a:gd name="T45" fmla="*/ 54 h 120"/>
                <a:gd name="T46" fmla="*/ 80 w 91"/>
                <a:gd name="T47" fmla="*/ 62 h 120"/>
                <a:gd name="T48" fmla="*/ 91 w 91"/>
                <a:gd name="T49" fmla="*/ 85 h 120"/>
                <a:gd name="T50" fmla="*/ 77 w 91"/>
                <a:gd name="T51" fmla="*/ 112 h 120"/>
                <a:gd name="T52" fmla="*/ 45 w 91"/>
                <a:gd name="T53" fmla="*/ 120 h 120"/>
                <a:gd name="T54" fmla="*/ 12 w 91"/>
                <a:gd name="T55" fmla="*/ 109 h 120"/>
                <a:gd name="T56" fmla="*/ 0 w 91"/>
                <a:gd name="T57" fmla="*/ 80 h 120"/>
                <a:gd name="T58" fmla="*/ 14 w 91"/>
                <a:gd name="T59" fmla="*/ 80 h 120"/>
                <a:gd name="T60" fmla="*/ 45 w 91"/>
                <a:gd name="T61" fmla="*/ 0 h 120"/>
                <a:gd name="T62" fmla="*/ 45 w 91"/>
                <a:gd name="T63" fmla="*/ 0 h 120"/>
                <a:gd name="T64" fmla="*/ 45 w 91"/>
                <a:gd name="T65"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1" h="120">
                  <a:moveTo>
                    <a:pt x="14" y="80"/>
                  </a:moveTo>
                  <a:lnTo>
                    <a:pt x="14" y="80"/>
                  </a:lnTo>
                  <a:cubicBezTo>
                    <a:pt x="15" y="86"/>
                    <a:pt x="16" y="92"/>
                    <a:pt x="19" y="96"/>
                  </a:cubicBezTo>
                  <a:cubicBezTo>
                    <a:pt x="24" y="103"/>
                    <a:pt x="33" y="107"/>
                    <a:pt x="46" y="107"/>
                  </a:cubicBezTo>
                  <a:cubicBezTo>
                    <a:pt x="52" y="107"/>
                    <a:pt x="57" y="106"/>
                    <a:pt x="62" y="105"/>
                  </a:cubicBezTo>
                  <a:cubicBezTo>
                    <a:pt x="71" y="101"/>
                    <a:pt x="76" y="96"/>
                    <a:pt x="76" y="87"/>
                  </a:cubicBezTo>
                  <a:cubicBezTo>
                    <a:pt x="76" y="81"/>
                    <a:pt x="74" y="77"/>
                    <a:pt x="70" y="74"/>
                  </a:cubicBezTo>
                  <a:cubicBezTo>
                    <a:pt x="66" y="72"/>
                    <a:pt x="60" y="69"/>
                    <a:pt x="51" y="67"/>
                  </a:cubicBezTo>
                  <a:lnTo>
                    <a:pt x="36" y="64"/>
                  </a:lnTo>
                  <a:cubicBezTo>
                    <a:pt x="26" y="62"/>
                    <a:pt x="19" y="59"/>
                    <a:pt x="14" y="56"/>
                  </a:cubicBezTo>
                  <a:cubicBezTo>
                    <a:pt x="7" y="52"/>
                    <a:pt x="4" y="44"/>
                    <a:pt x="4" y="35"/>
                  </a:cubicBezTo>
                  <a:cubicBezTo>
                    <a:pt x="4" y="25"/>
                    <a:pt x="7" y="16"/>
                    <a:pt x="14" y="10"/>
                  </a:cubicBezTo>
                  <a:cubicBezTo>
                    <a:pt x="21" y="3"/>
                    <a:pt x="31" y="0"/>
                    <a:pt x="44" y="0"/>
                  </a:cubicBezTo>
                  <a:cubicBezTo>
                    <a:pt x="56" y="0"/>
                    <a:pt x="66" y="3"/>
                    <a:pt x="75" y="9"/>
                  </a:cubicBezTo>
                  <a:cubicBezTo>
                    <a:pt x="83" y="14"/>
                    <a:pt x="87" y="24"/>
                    <a:pt x="87" y="36"/>
                  </a:cubicBezTo>
                  <a:lnTo>
                    <a:pt x="73" y="36"/>
                  </a:lnTo>
                  <a:cubicBezTo>
                    <a:pt x="72" y="30"/>
                    <a:pt x="70" y="25"/>
                    <a:pt x="68" y="22"/>
                  </a:cubicBezTo>
                  <a:cubicBezTo>
                    <a:pt x="63" y="16"/>
                    <a:pt x="55" y="13"/>
                    <a:pt x="44" y="13"/>
                  </a:cubicBezTo>
                  <a:cubicBezTo>
                    <a:pt x="35" y="13"/>
                    <a:pt x="28" y="15"/>
                    <a:pt x="24" y="19"/>
                  </a:cubicBezTo>
                  <a:cubicBezTo>
                    <a:pt x="20" y="23"/>
                    <a:pt x="18" y="27"/>
                    <a:pt x="18" y="32"/>
                  </a:cubicBezTo>
                  <a:cubicBezTo>
                    <a:pt x="18" y="38"/>
                    <a:pt x="21" y="42"/>
                    <a:pt x="25" y="45"/>
                  </a:cubicBezTo>
                  <a:cubicBezTo>
                    <a:pt x="28" y="46"/>
                    <a:pt x="35" y="48"/>
                    <a:pt x="46" y="51"/>
                  </a:cubicBezTo>
                  <a:lnTo>
                    <a:pt x="62" y="54"/>
                  </a:lnTo>
                  <a:cubicBezTo>
                    <a:pt x="70" y="56"/>
                    <a:pt x="76" y="59"/>
                    <a:pt x="80" y="62"/>
                  </a:cubicBezTo>
                  <a:cubicBezTo>
                    <a:pt x="87" y="67"/>
                    <a:pt x="91" y="75"/>
                    <a:pt x="91" y="85"/>
                  </a:cubicBezTo>
                  <a:cubicBezTo>
                    <a:pt x="91" y="98"/>
                    <a:pt x="86" y="107"/>
                    <a:pt x="77" y="112"/>
                  </a:cubicBezTo>
                  <a:cubicBezTo>
                    <a:pt x="68" y="117"/>
                    <a:pt x="57" y="120"/>
                    <a:pt x="45" y="120"/>
                  </a:cubicBezTo>
                  <a:cubicBezTo>
                    <a:pt x="31" y="120"/>
                    <a:pt x="20" y="117"/>
                    <a:pt x="12" y="109"/>
                  </a:cubicBezTo>
                  <a:cubicBezTo>
                    <a:pt x="4" y="102"/>
                    <a:pt x="0" y="92"/>
                    <a:pt x="0" y="80"/>
                  </a:cubicBezTo>
                  <a:lnTo>
                    <a:pt x="14" y="80"/>
                  </a:lnTo>
                  <a:close/>
                  <a:moveTo>
                    <a:pt x="45" y="0"/>
                  </a:moveTo>
                  <a:lnTo>
                    <a:pt x="45" y="0"/>
                  </a:lnTo>
                  <a:lnTo>
                    <a:pt x="45"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11" name="Freeform 6">
              <a:extLst>
                <a:ext uri="{FF2B5EF4-FFF2-40B4-BE49-F238E27FC236}">
                  <a16:creationId xmlns:a16="http://schemas.microsoft.com/office/drawing/2014/main" id="{0CA4478D-49BB-4CF2-9C18-FC2C6663D63D}"/>
                </a:ext>
              </a:extLst>
            </p:cNvPr>
            <p:cNvSpPr>
              <a:spLocks noEditPoints="1"/>
            </p:cNvSpPr>
            <p:nvPr/>
          </p:nvSpPr>
          <p:spPr bwMode="auto">
            <a:xfrm>
              <a:off x="2116" y="3433"/>
              <a:ext cx="63" cy="72"/>
            </a:xfrm>
            <a:custGeom>
              <a:avLst/>
              <a:gdLst>
                <a:gd name="T0" fmla="*/ 39 w 78"/>
                <a:gd name="T1" fmla="*/ 77 h 89"/>
                <a:gd name="T2" fmla="*/ 39 w 78"/>
                <a:gd name="T3" fmla="*/ 77 h 89"/>
                <a:gd name="T4" fmla="*/ 58 w 78"/>
                <a:gd name="T5" fmla="*/ 66 h 89"/>
                <a:gd name="T6" fmla="*/ 63 w 78"/>
                <a:gd name="T7" fmla="*/ 43 h 89"/>
                <a:gd name="T8" fmla="*/ 60 w 78"/>
                <a:gd name="T9" fmla="*/ 24 h 89"/>
                <a:gd name="T10" fmla="*/ 39 w 78"/>
                <a:gd name="T11" fmla="*/ 12 h 89"/>
                <a:gd name="T12" fmla="*/ 21 w 78"/>
                <a:gd name="T13" fmla="*/ 22 h 89"/>
                <a:gd name="T14" fmla="*/ 15 w 78"/>
                <a:gd name="T15" fmla="*/ 46 h 89"/>
                <a:gd name="T16" fmla="*/ 21 w 78"/>
                <a:gd name="T17" fmla="*/ 68 h 89"/>
                <a:gd name="T18" fmla="*/ 39 w 78"/>
                <a:gd name="T19" fmla="*/ 77 h 89"/>
                <a:gd name="T20" fmla="*/ 39 w 78"/>
                <a:gd name="T21" fmla="*/ 77 h 89"/>
                <a:gd name="T22" fmla="*/ 40 w 78"/>
                <a:gd name="T23" fmla="*/ 0 h 89"/>
                <a:gd name="T24" fmla="*/ 40 w 78"/>
                <a:gd name="T25" fmla="*/ 0 h 89"/>
                <a:gd name="T26" fmla="*/ 67 w 78"/>
                <a:gd name="T27" fmla="*/ 11 h 89"/>
                <a:gd name="T28" fmla="*/ 78 w 78"/>
                <a:gd name="T29" fmla="*/ 42 h 89"/>
                <a:gd name="T30" fmla="*/ 68 w 78"/>
                <a:gd name="T31" fmla="*/ 76 h 89"/>
                <a:gd name="T32" fmla="*/ 38 w 78"/>
                <a:gd name="T33" fmla="*/ 89 h 89"/>
                <a:gd name="T34" fmla="*/ 10 w 78"/>
                <a:gd name="T35" fmla="*/ 77 h 89"/>
                <a:gd name="T36" fmla="*/ 0 w 78"/>
                <a:gd name="T37" fmla="*/ 46 h 89"/>
                <a:gd name="T38" fmla="*/ 11 w 78"/>
                <a:gd name="T39" fmla="*/ 13 h 89"/>
                <a:gd name="T40" fmla="*/ 40 w 78"/>
                <a:gd name="T41" fmla="*/ 0 h 89"/>
                <a:gd name="T42" fmla="*/ 40 w 78"/>
                <a:gd name="T43" fmla="*/ 0 h 89"/>
                <a:gd name="T44" fmla="*/ 39 w 78"/>
                <a:gd name="T45" fmla="*/ 1 h 89"/>
                <a:gd name="T46" fmla="*/ 39 w 78"/>
                <a:gd name="T47" fmla="*/ 1 h 89"/>
                <a:gd name="T48" fmla="*/ 39 w 78"/>
                <a:gd name="T49" fmla="*/ 1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8" h="89">
                  <a:moveTo>
                    <a:pt x="39" y="77"/>
                  </a:moveTo>
                  <a:lnTo>
                    <a:pt x="39" y="77"/>
                  </a:lnTo>
                  <a:cubicBezTo>
                    <a:pt x="48" y="77"/>
                    <a:pt x="55" y="73"/>
                    <a:pt x="58" y="66"/>
                  </a:cubicBezTo>
                  <a:cubicBezTo>
                    <a:pt x="62" y="59"/>
                    <a:pt x="63" y="51"/>
                    <a:pt x="63" y="43"/>
                  </a:cubicBezTo>
                  <a:cubicBezTo>
                    <a:pt x="63" y="35"/>
                    <a:pt x="62" y="29"/>
                    <a:pt x="60" y="24"/>
                  </a:cubicBezTo>
                  <a:cubicBezTo>
                    <a:pt x="56" y="16"/>
                    <a:pt x="49" y="12"/>
                    <a:pt x="39" y="12"/>
                  </a:cubicBezTo>
                  <a:cubicBezTo>
                    <a:pt x="31" y="12"/>
                    <a:pt x="24" y="16"/>
                    <a:pt x="21" y="22"/>
                  </a:cubicBezTo>
                  <a:cubicBezTo>
                    <a:pt x="17" y="29"/>
                    <a:pt x="15" y="37"/>
                    <a:pt x="15" y="46"/>
                  </a:cubicBezTo>
                  <a:cubicBezTo>
                    <a:pt x="15" y="55"/>
                    <a:pt x="17" y="62"/>
                    <a:pt x="21" y="68"/>
                  </a:cubicBezTo>
                  <a:cubicBezTo>
                    <a:pt x="24" y="74"/>
                    <a:pt x="31" y="77"/>
                    <a:pt x="39" y="77"/>
                  </a:cubicBezTo>
                  <a:lnTo>
                    <a:pt x="39" y="77"/>
                  </a:lnTo>
                  <a:close/>
                  <a:moveTo>
                    <a:pt x="40" y="0"/>
                  </a:moveTo>
                  <a:lnTo>
                    <a:pt x="40" y="0"/>
                  </a:lnTo>
                  <a:cubicBezTo>
                    <a:pt x="50" y="0"/>
                    <a:pt x="59" y="4"/>
                    <a:pt x="67" y="11"/>
                  </a:cubicBezTo>
                  <a:cubicBezTo>
                    <a:pt x="74" y="18"/>
                    <a:pt x="78" y="29"/>
                    <a:pt x="78" y="42"/>
                  </a:cubicBezTo>
                  <a:cubicBezTo>
                    <a:pt x="78" y="56"/>
                    <a:pt x="75" y="67"/>
                    <a:pt x="68" y="76"/>
                  </a:cubicBezTo>
                  <a:cubicBezTo>
                    <a:pt x="62" y="84"/>
                    <a:pt x="51" y="89"/>
                    <a:pt x="38" y="89"/>
                  </a:cubicBezTo>
                  <a:cubicBezTo>
                    <a:pt x="26" y="89"/>
                    <a:pt x="17" y="85"/>
                    <a:pt x="10" y="77"/>
                  </a:cubicBezTo>
                  <a:cubicBezTo>
                    <a:pt x="4" y="70"/>
                    <a:pt x="0" y="59"/>
                    <a:pt x="0" y="46"/>
                  </a:cubicBezTo>
                  <a:cubicBezTo>
                    <a:pt x="0" y="32"/>
                    <a:pt x="4" y="21"/>
                    <a:pt x="11" y="13"/>
                  </a:cubicBezTo>
                  <a:cubicBezTo>
                    <a:pt x="18" y="4"/>
                    <a:pt x="28" y="0"/>
                    <a:pt x="40" y="0"/>
                  </a:cubicBezTo>
                  <a:lnTo>
                    <a:pt x="40" y="0"/>
                  </a:lnTo>
                  <a:close/>
                  <a:moveTo>
                    <a:pt x="39" y="1"/>
                  </a:moveTo>
                  <a:lnTo>
                    <a:pt x="39" y="1"/>
                  </a:lnTo>
                  <a:lnTo>
                    <a:pt x="39" y="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12" name="Freeform 7">
              <a:extLst>
                <a:ext uri="{FF2B5EF4-FFF2-40B4-BE49-F238E27FC236}">
                  <a16:creationId xmlns:a16="http://schemas.microsoft.com/office/drawing/2014/main" id="{4BA3485C-1A81-470D-9CE4-92B287DBC2DE}"/>
                </a:ext>
              </a:extLst>
            </p:cNvPr>
            <p:cNvSpPr>
              <a:spLocks noEditPoints="1"/>
            </p:cNvSpPr>
            <p:nvPr/>
          </p:nvSpPr>
          <p:spPr bwMode="auto">
            <a:xfrm>
              <a:off x="2188" y="3433"/>
              <a:ext cx="59" cy="72"/>
            </a:xfrm>
            <a:custGeom>
              <a:avLst/>
              <a:gdLst>
                <a:gd name="T0" fmla="*/ 38 w 72"/>
                <a:gd name="T1" fmla="*/ 0 h 88"/>
                <a:gd name="T2" fmla="*/ 38 w 72"/>
                <a:gd name="T3" fmla="*/ 0 h 88"/>
                <a:gd name="T4" fmla="*/ 61 w 72"/>
                <a:gd name="T5" fmla="*/ 7 h 88"/>
                <a:gd name="T6" fmla="*/ 72 w 72"/>
                <a:gd name="T7" fmla="*/ 31 h 88"/>
                <a:gd name="T8" fmla="*/ 58 w 72"/>
                <a:gd name="T9" fmla="*/ 31 h 88"/>
                <a:gd name="T10" fmla="*/ 52 w 72"/>
                <a:gd name="T11" fmla="*/ 18 h 88"/>
                <a:gd name="T12" fmla="*/ 38 w 72"/>
                <a:gd name="T13" fmla="*/ 13 h 88"/>
                <a:gd name="T14" fmla="*/ 19 w 72"/>
                <a:gd name="T15" fmla="*/ 26 h 88"/>
                <a:gd name="T16" fmla="*/ 15 w 72"/>
                <a:gd name="T17" fmla="*/ 47 h 88"/>
                <a:gd name="T18" fmla="*/ 21 w 72"/>
                <a:gd name="T19" fmla="*/ 68 h 88"/>
                <a:gd name="T20" fmla="*/ 37 w 72"/>
                <a:gd name="T21" fmla="*/ 76 h 88"/>
                <a:gd name="T22" fmla="*/ 51 w 72"/>
                <a:gd name="T23" fmla="*/ 71 h 88"/>
                <a:gd name="T24" fmla="*/ 58 w 72"/>
                <a:gd name="T25" fmla="*/ 56 h 88"/>
                <a:gd name="T26" fmla="*/ 72 w 72"/>
                <a:gd name="T27" fmla="*/ 56 h 88"/>
                <a:gd name="T28" fmla="*/ 60 w 72"/>
                <a:gd name="T29" fmla="*/ 81 h 88"/>
                <a:gd name="T30" fmla="*/ 36 w 72"/>
                <a:gd name="T31" fmla="*/ 88 h 88"/>
                <a:gd name="T32" fmla="*/ 10 w 72"/>
                <a:gd name="T33" fmla="*/ 76 h 88"/>
                <a:gd name="T34" fmla="*/ 0 w 72"/>
                <a:gd name="T35" fmla="*/ 47 h 88"/>
                <a:gd name="T36" fmla="*/ 11 w 72"/>
                <a:gd name="T37" fmla="*/ 12 h 88"/>
                <a:gd name="T38" fmla="*/ 38 w 72"/>
                <a:gd name="T39" fmla="*/ 0 h 88"/>
                <a:gd name="T40" fmla="*/ 38 w 72"/>
                <a:gd name="T41" fmla="*/ 0 h 88"/>
                <a:gd name="T42" fmla="*/ 36 w 72"/>
                <a:gd name="T43" fmla="*/ 1 h 88"/>
                <a:gd name="T44" fmla="*/ 36 w 72"/>
                <a:gd name="T45" fmla="*/ 1 h 88"/>
                <a:gd name="T46" fmla="*/ 36 w 72"/>
                <a:gd name="T47" fmla="*/ 1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2" h="88">
                  <a:moveTo>
                    <a:pt x="38" y="0"/>
                  </a:moveTo>
                  <a:lnTo>
                    <a:pt x="38" y="0"/>
                  </a:lnTo>
                  <a:cubicBezTo>
                    <a:pt x="47" y="0"/>
                    <a:pt x="55" y="3"/>
                    <a:pt x="61" y="7"/>
                  </a:cubicBezTo>
                  <a:cubicBezTo>
                    <a:pt x="67" y="12"/>
                    <a:pt x="70" y="19"/>
                    <a:pt x="72" y="31"/>
                  </a:cubicBezTo>
                  <a:lnTo>
                    <a:pt x="58" y="31"/>
                  </a:lnTo>
                  <a:cubicBezTo>
                    <a:pt x="57" y="25"/>
                    <a:pt x="55" y="21"/>
                    <a:pt x="52" y="18"/>
                  </a:cubicBezTo>
                  <a:cubicBezTo>
                    <a:pt x="49" y="14"/>
                    <a:pt x="45" y="13"/>
                    <a:pt x="38" y="13"/>
                  </a:cubicBezTo>
                  <a:cubicBezTo>
                    <a:pt x="29" y="13"/>
                    <a:pt x="23" y="17"/>
                    <a:pt x="19" y="26"/>
                  </a:cubicBezTo>
                  <a:cubicBezTo>
                    <a:pt x="16" y="31"/>
                    <a:pt x="15" y="38"/>
                    <a:pt x="15" y="47"/>
                  </a:cubicBezTo>
                  <a:cubicBezTo>
                    <a:pt x="15" y="55"/>
                    <a:pt x="17" y="62"/>
                    <a:pt x="21" y="68"/>
                  </a:cubicBezTo>
                  <a:cubicBezTo>
                    <a:pt x="24" y="73"/>
                    <a:pt x="30" y="76"/>
                    <a:pt x="37" y="76"/>
                  </a:cubicBezTo>
                  <a:cubicBezTo>
                    <a:pt x="43" y="76"/>
                    <a:pt x="48" y="75"/>
                    <a:pt x="51" y="71"/>
                  </a:cubicBezTo>
                  <a:cubicBezTo>
                    <a:pt x="54" y="67"/>
                    <a:pt x="57" y="63"/>
                    <a:pt x="58" y="56"/>
                  </a:cubicBezTo>
                  <a:lnTo>
                    <a:pt x="72" y="56"/>
                  </a:lnTo>
                  <a:cubicBezTo>
                    <a:pt x="70" y="67"/>
                    <a:pt x="66" y="75"/>
                    <a:pt x="60" y="81"/>
                  </a:cubicBezTo>
                  <a:cubicBezTo>
                    <a:pt x="54" y="86"/>
                    <a:pt x="46" y="88"/>
                    <a:pt x="36" y="88"/>
                  </a:cubicBezTo>
                  <a:cubicBezTo>
                    <a:pt x="25" y="88"/>
                    <a:pt x="17" y="84"/>
                    <a:pt x="10" y="76"/>
                  </a:cubicBezTo>
                  <a:cubicBezTo>
                    <a:pt x="4" y="68"/>
                    <a:pt x="0" y="58"/>
                    <a:pt x="0" y="47"/>
                  </a:cubicBezTo>
                  <a:cubicBezTo>
                    <a:pt x="0" y="32"/>
                    <a:pt x="4" y="21"/>
                    <a:pt x="11" y="12"/>
                  </a:cubicBezTo>
                  <a:cubicBezTo>
                    <a:pt x="18" y="4"/>
                    <a:pt x="27" y="0"/>
                    <a:pt x="38" y="0"/>
                  </a:cubicBezTo>
                  <a:lnTo>
                    <a:pt x="38" y="0"/>
                  </a:lnTo>
                  <a:close/>
                  <a:moveTo>
                    <a:pt x="36" y="1"/>
                  </a:moveTo>
                  <a:lnTo>
                    <a:pt x="36" y="1"/>
                  </a:lnTo>
                  <a:lnTo>
                    <a:pt x="36" y="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13" name="Freeform 8">
              <a:extLst>
                <a:ext uri="{FF2B5EF4-FFF2-40B4-BE49-F238E27FC236}">
                  <a16:creationId xmlns:a16="http://schemas.microsoft.com/office/drawing/2014/main" id="{9C98FE0E-950D-4823-92B6-2BAC792644E0}"/>
                </a:ext>
              </a:extLst>
            </p:cNvPr>
            <p:cNvSpPr>
              <a:spLocks noEditPoints="1"/>
            </p:cNvSpPr>
            <p:nvPr/>
          </p:nvSpPr>
          <p:spPr bwMode="auto">
            <a:xfrm>
              <a:off x="2259" y="3410"/>
              <a:ext cx="11" cy="93"/>
            </a:xfrm>
            <a:custGeom>
              <a:avLst/>
              <a:gdLst>
                <a:gd name="T0" fmla="*/ 0 w 14"/>
                <a:gd name="T1" fmla="*/ 31 h 114"/>
                <a:gd name="T2" fmla="*/ 0 w 14"/>
                <a:gd name="T3" fmla="*/ 31 h 114"/>
                <a:gd name="T4" fmla="*/ 14 w 14"/>
                <a:gd name="T5" fmla="*/ 31 h 114"/>
                <a:gd name="T6" fmla="*/ 14 w 14"/>
                <a:gd name="T7" fmla="*/ 114 h 114"/>
                <a:gd name="T8" fmla="*/ 0 w 14"/>
                <a:gd name="T9" fmla="*/ 114 h 114"/>
                <a:gd name="T10" fmla="*/ 0 w 14"/>
                <a:gd name="T11" fmla="*/ 31 h 114"/>
                <a:gd name="T12" fmla="*/ 0 w 14"/>
                <a:gd name="T13" fmla="*/ 0 h 114"/>
                <a:gd name="T14" fmla="*/ 0 w 14"/>
                <a:gd name="T15" fmla="*/ 0 h 114"/>
                <a:gd name="T16" fmla="*/ 14 w 14"/>
                <a:gd name="T17" fmla="*/ 0 h 114"/>
                <a:gd name="T18" fmla="*/ 14 w 14"/>
                <a:gd name="T19" fmla="*/ 16 h 114"/>
                <a:gd name="T20" fmla="*/ 0 w 14"/>
                <a:gd name="T21" fmla="*/ 16 h 114"/>
                <a:gd name="T22" fmla="*/ 0 w 14"/>
                <a:gd name="T2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 h="114">
                  <a:moveTo>
                    <a:pt x="0" y="31"/>
                  </a:moveTo>
                  <a:lnTo>
                    <a:pt x="0" y="31"/>
                  </a:lnTo>
                  <a:lnTo>
                    <a:pt x="14" y="31"/>
                  </a:lnTo>
                  <a:lnTo>
                    <a:pt x="14" y="114"/>
                  </a:lnTo>
                  <a:lnTo>
                    <a:pt x="0" y="114"/>
                  </a:lnTo>
                  <a:lnTo>
                    <a:pt x="0" y="31"/>
                  </a:lnTo>
                  <a:close/>
                  <a:moveTo>
                    <a:pt x="0" y="0"/>
                  </a:moveTo>
                  <a:lnTo>
                    <a:pt x="0" y="0"/>
                  </a:lnTo>
                  <a:lnTo>
                    <a:pt x="14" y="0"/>
                  </a:lnTo>
                  <a:lnTo>
                    <a:pt x="14" y="16"/>
                  </a:lnTo>
                  <a:lnTo>
                    <a:pt x="0" y="16"/>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14" name="Freeform 9">
              <a:extLst>
                <a:ext uri="{FF2B5EF4-FFF2-40B4-BE49-F238E27FC236}">
                  <a16:creationId xmlns:a16="http://schemas.microsoft.com/office/drawing/2014/main" id="{771B5756-7FEA-4027-81D9-BAEF6548F87F}"/>
                </a:ext>
              </a:extLst>
            </p:cNvPr>
            <p:cNvSpPr>
              <a:spLocks noEditPoints="1"/>
            </p:cNvSpPr>
            <p:nvPr/>
          </p:nvSpPr>
          <p:spPr bwMode="auto">
            <a:xfrm>
              <a:off x="2283" y="3433"/>
              <a:ext cx="63" cy="72"/>
            </a:xfrm>
            <a:custGeom>
              <a:avLst/>
              <a:gdLst>
                <a:gd name="T0" fmla="*/ 39 w 77"/>
                <a:gd name="T1" fmla="*/ 77 h 89"/>
                <a:gd name="T2" fmla="*/ 39 w 77"/>
                <a:gd name="T3" fmla="*/ 77 h 89"/>
                <a:gd name="T4" fmla="*/ 58 w 77"/>
                <a:gd name="T5" fmla="*/ 66 h 89"/>
                <a:gd name="T6" fmla="*/ 63 w 77"/>
                <a:gd name="T7" fmla="*/ 43 h 89"/>
                <a:gd name="T8" fmla="*/ 59 w 77"/>
                <a:gd name="T9" fmla="*/ 24 h 89"/>
                <a:gd name="T10" fmla="*/ 39 w 77"/>
                <a:gd name="T11" fmla="*/ 12 h 89"/>
                <a:gd name="T12" fmla="*/ 20 w 77"/>
                <a:gd name="T13" fmla="*/ 22 h 89"/>
                <a:gd name="T14" fmla="*/ 14 w 77"/>
                <a:gd name="T15" fmla="*/ 46 h 89"/>
                <a:gd name="T16" fmla="*/ 20 w 77"/>
                <a:gd name="T17" fmla="*/ 68 h 89"/>
                <a:gd name="T18" fmla="*/ 39 w 77"/>
                <a:gd name="T19" fmla="*/ 77 h 89"/>
                <a:gd name="T20" fmla="*/ 39 w 77"/>
                <a:gd name="T21" fmla="*/ 77 h 89"/>
                <a:gd name="T22" fmla="*/ 39 w 77"/>
                <a:gd name="T23" fmla="*/ 0 h 89"/>
                <a:gd name="T24" fmla="*/ 39 w 77"/>
                <a:gd name="T25" fmla="*/ 0 h 89"/>
                <a:gd name="T26" fmla="*/ 66 w 77"/>
                <a:gd name="T27" fmla="*/ 11 h 89"/>
                <a:gd name="T28" fmla="*/ 77 w 77"/>
                <a:gd name="T29" fmla="*/ 42 h 89"/>
                <a:gd name="T30" fmla="*/ 68 w 77"/>
                <a:gd name="T31" fmla="*/ 76 h 89"/>
                <a:gd name="T32" fmla="*/ 37 w 77"/>
                <a:gd name="T33" fmla="*/ 89 h 89"/>
                <a:gd name="T34" fmla="*/ 10 w 77"/>
                <a:gd name="T35" fmla="*/ 77 h 89"/>
                <a:gd name="T36" fmla="*/ 0 w 77"/>
                <a:gd name="T37" fmla="*/ 46 h 89"/>
                <a:gd name="T38" fmla="*/ 11 w 77"/>
                <a:gd name="T39" fmla="*/ 13 h 89"/>
                <a:gd name="T40" fmla="*/ 39 w 77"/>
                <a:gd name="T41" fmla="*/ 0 h 89"/>
                <a:gd name="T42" fmla="*/ 39 w 77"/>
                <a:gd name="T43" fmla="*/ 0 h 89"/>
                <a:gd name="T44" fmla="*/ 39 w 77"/>
                <a:gd name="T45" fmla="*/ 1 h 89"/>
                <a:gd name="T46" fmla="*/ 39 w 77"/>
                <a:gd name="T47" fmla="*/ 1 h 89"/>
                <a:gd name="T48" fmla="*/ 39 w 77"/>
                <a:gd name="T49" fmla="*/ 1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7" h="89">
                  <a:moveTo>
                    <a:pt x="39" y="77"/>
                  </a:moveTo>
                  <a:lnTo>
                    <a:pt x="39" y="77"/>
                  </a:lnTo>
                  <a:cubicBezTo>
                    <a:pt x="48" y="77"/>
                    <a:pt x="54" y="73"/>
                    <a:pt x="58" y="66"/>
                  </a:cubicBezTo>
                  <a:cubicBezTo>
                    <a:pt x="61" y="59"/>
                    <a:pt x="63" y="51"/>
                    <a:pt x="63" y="43"/>
                  </a:cubicBezTo>
                  <a:cubicBezTo>
                    <a:pt x="63" y="35"/>
                    <a:pt x="62" y="29"/>
                    <a:pt x="59" y="24"/>
                  </a:cubicBezTo>
                  <a:cubicBezTo>
                    <a:pt x="55" y="16"/>
                    <a:pt x="48" y="12"/>
                    <a:pt x="39" y="12"/>
                  </a:cubicBezTo>
                  <a:cubicBezTo>
                    <a:pt x="30" y="12"/>
                    <a:pt x="24" y="16"/>
                    <a:pt x="20" y="22"/>
                  </a:cubicBezTo>
                  <a:cubicBezTo>
                    <a:pt x="16" y="29"/>
                    <a:pt x="14" y="37"/>
                    <a:pt x="14" y="46"/>
                  </a:cubicBezTo>
                  <a:cubicBezTo>
                    <a:pt x="14" y="55"/>
                    <a:pt x="16" y="62"/>
                    <a:pt x="20" y="68"/>
                  </a:cubicBezTo>
                  <a:cubicBezTo>
                    <a:pt x="24" y="74"/>
                    <a:pt x="30" y="77"/>
                    <a:pt x="39" y="77"/>
                  </a:cubicBezTo>
                  <a:lnTo>
                    <a:pt x="39" y="77"/>
                  </a:lnTo>
                  <a:close/>
                  <a:moveTo>
                    <a:pt x="39" y="0"/>
                  </a:moveTo>
                  <a:lnTo>
                    <a:pt x="39" y="0"/>
                  </a:lnTo>
                  <a:cubicBezTo>
                    <a:pt x="50" y="0"/>
                    <a:pt x="59" y="4"/>
                    <a:pt x="66" y="11"/>
                  </a:cubicBezTo>
                  <a:cubicBezTo>
                    <a:pt x="74" y="18"/>
                    <a:pt x="77" y="29"/>
                    <a:pt x="77" y="42"/>
                  </a:cubicBezTo>
                  <a:cubicBezTo>
                    <a:pt x="77" y="56"/>
                    <a:pt x="74" y="67"/>
                    <a:pt x="68" y="76"/>
                  </a:cubicBezTo>
                  <a:cubicBezTo>
                    <a:pt x="61" y="84"/>
                    <a:pt x="51" y="89"/>
                    <a:pt x="37" y="89"/>
                  </a:cubicBezTo>
                  <a:cubicBezTo>
                    <a:pt x="26" y="89"/>
                    <a:pt x="17" y="85"/>
                    <a:pt x="10" y="77"/>
                  </a:cubicBezTo>
                  <a:cubicBezTo>
                    <a:pt x="3" y="70"/>
                    <a:pt x="0" y="59"/>
                    <a:pt x="0" y="46"/>
                  </a:cubicBezTo>
                  <a:cubicBezTo>
                    <a:pt x="0" y="32"/>
                    <a:pt x="3" y="21"/>
                    <a:pt x="11" y="13"/>
                  </a:cubicBezTo>
                  <a:cubicBezTo>
                    <a:pt x="18" y="4"/>
                    <a:pt x="27" y="0"/>
                    <a:pt x="39" y="0"/>
                  </a:cubicBezTo>
                  <a:lnTo>
                    <a:pt x="39" y="0"/>
                  </a:lnTo>
                  <a:close/>
                  <a:moveTo>
                    <a:pt x="39" y="1"/>
                  </a:moveTo>
                  <a:lnTo>
                    <a:pt x="39" y="1"/>
                  </a:lnTo>
                  <a:lnTo>
                    <a:pt x="39" y="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15" name="Freeform 10">
              <a:extLst>
                <a:ext uri="{FF2B5EF4-FFF2-40B4-BE49-F238E27FC236}">
                  <a16:creationId xmlns:a16="http://schemas.microsoft.com/office/drawing/2014/main" id="{A57E00EB-824C-438E-B985-EC77059E7DCD}"/>
                </a:ext>
              </a:extLst>
            </p:cNvPr>
            <p:cNvSpPr>
              <a:spLocks/>
            </p:cNvSpPr>
            <p:nvPr/>
          </p:nvSpPr>
          <p:spPr bwMode="auto">
            <a:xfrm>
              <a:off x="2107" y="2961"/>
              <a:ext cx="162" cy="161"/>
            </a:xfrm>
            <a:custGeom>
              <a:avLst/>
              <a:gdLst>
                <a:gd name="T0" fmla="*/ 163 w 198"/>
                <a:gd name="T1" fmla="*/ 35 h 197"/>
                <a:gd name="T2" fmla="*/ 163 w 198"/>
                <a:gd name="T3" fmla="*/ 35 h 197"/>
                <a:gd name="T4" fmla="*/ 163 w 198"/>
                <a:gd name="T5" fmla="*/ 162 h 197"/>
                <a:gd name="T6" fmla="*/ 36 w 198"/>
                <a:gd name="T7" fmla="*/ 162 h 197"/>
                <a:gd name="T8" fmla="*/ 36 w 198"/>
                <a:gd name="T9" fmla="*/ 35 h 197"/>
                <a:gd name="T10" fmla="*/ 163 w 198"/>
                <a:gd name="T11" fmla="*/ 35 h 197"/>
              </a:gdLst>
              <a:ahLst/>
              <a:cxnLst>
                <a:cxn ang="0">
                  <a:pos x="T0" y="T1"/>
                </a:cxn>
                <a:cxn ang="0">
                  <a:pos x="T2" y="T3"/>
                </a:cxn>
                <a:cxn ang="0">
                  <a:pos x="T4" y="T5"/>
                </a:cxn>
                <a:cxn ang="0">
                  <a:pos x="T6" y="T7"/>
                </a:cxn>
                <a:cxn ang="0">
                  <a:pos x="T8" y="T9"/>
                </a:cxn>
                <a:cxn ang="0">
                  <a:pos x="T10" y="T11"/>
                </a:cxn>
              </a:cxnLst>
              <a:rect l="0" t="0" r="r" b="b"/>
              <a:pathLst>
                <a:path w="198" h="197">
                  <a:moveTo>
                    <a:pt x="163" y="35"/>
                  </a:moveTo>
                  <a:lnTo>
                    <a:pt x="163" y="35"/>
                  </a:lnTo>
                  <a:cubicBezTo>
                    <a:pt x="198" y="70"/>
                    <a:pt x="198" y="127"/>
                    <a:pt x="163" y="162"/>
                  </a:cubicBezTo>
                  <a:cubicBezTo>
                    <a:pt x="128" y="197"/>
                    <a:pt x="71" y="197"/>
                    <a:pt x="36" y="162"/>
                  </a:cubicBezTo>
                  <a:cubicBezTo>
                    <a:pt x="0" y="127"/>
                    <a:pt x="0" y="70"/>
                    <a:pt x="36" y="35"/>
                  </a:cubicBezTo>
                  <a:cubicBezTo>
                    <a:pt x="71" y="0"/>
                    <a:pt x="128" y="0"/>
                    <a:pt x="163" y="35"/>
                  </a:cubicBezTo>
                  <a:close/>
                </a:path>
              </a:pathLst>
            </a:custGeom>
            <a:solidFill>
              <a:srgbClr val="FFFFFF"/>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16" name="Freeform 11">
              <a:extLst>
                <a:ext uri="{FF2B5EF4-FFF2-40B4-BE49-F238E27FC236}">
                  <a16:creationId xmlns:a16="http://schemas.microsoft.com/office/drawing/2014/main" id="{411BBA6E-93CA-43AD-BBA0-B26F62BD895E}"/>
                </a:ext>
              </a:extLst>
            </p:cNvPr>
            <p:cNvSpPr>
              <a:spLocks/>
            </p:cNvSpPr>
            <p:nvPr/>
          </p:nvSpPr>
          <p:spPr bwMode="auto">
            <a:xfrm>
              <a:off x="2107" y="2961"/>
              <a:ext cx="162" cy="161"/>
            </a:xfrm>
            <a:custGeom>
              <a:avLst/>
              <a:gdLst>
                <a:gd name="T0" fmla="*/ 163 w 198"/>
                <a:gd name="T1" fmla="*/ 35 h 197"/>
                <a:gd name="T2" fmla="*/ 163 w 198"/>
                <a:gd name="T3" fmla="*/ 35 h 197"/>
                <a:gd name="T4" fmla="*/ 163 w 198"/>
                <a:gd name="T5" fmla="*/ 162 h 197"/>
                <a:gd name="T6" fmla="*/ 36 w 198"/>
                <a:gd name="T7" fmla="*/ 162 h 197"/>
                <a:gd name="T8" fmla="*/ 36 w 198"/>
                <a:gd name="T9" fmla="*/ 35 h 197"/>
                <a:gd name="T10" fmla="*/ 163 w 198"/>
                <a:gd name="T11" fmla="*/ 35 h 197"/>
              </a:gdLst>
              <a:ahLst/>
              <a:cxnLst>
                <a:cxn ang="0">
                  <a:pos x="T0" y="T1"/>
                </a:cxn>
                <a:cxn ang="0">
                  <a:pos x="T2" y="T3"/>
                </a:cxn>
                <a:cxn ang="0">
                  <a:pos x="T4" y="T5"/>
                </a:cxn>
                <a:cxn ang="0">
                  <a:pos x="T6" y="T7"/>
                </a:cxn>
                <a:cxn ang="0">
                  <a:pos x="T8" y="T9"/>
                </a:cxn>
                <a:cxn ang="0">
                  <a:pos x="T10" y="T11"/>
                </a:cxn>
              </a:cxnLst>
              <a:rect l="0" t="0" r="r" b="b"/>
              <a:pathLst>
                <a:path w="198" h="197">
                  <a:moveTo>
                    <a:pt x="163" y="35"/>
                  </a:moveTo>
                  <a:lnTo>
                    <a:pt x="163" y="35"/>
                  </a:lnTo>
                  <a:cubicBezTo>
                    <a:pt x="198" y="70"/>
                    <a:pt x="198" y="127"/>
                    <a:pt x="163" y="162"/>
                  </a:cubicBezTo>
                  <a:cubicBezTo>
                    <a:pt x="128" y="197"/>
                    <a:pt x="71" y="197"/>
                    <a:pt x="36" y="162"/>
                  </a:cubicBezTo>
                  <a:cubicBezTo>
                    <a:pt x="0" y="127"/>
                    <a:pt x="0" y="70"/>
                    <a:pt x="36" y="35"/>
                  </a:cubicBezTo>
                  <a:cubicBezTo>
                    <a:pt x="71" y="0"/>
                    <a:pt x="128" y="0"/>
                    <a:pt x="163" y="35"/>
                  </a:cubicBezTo>
                  <a:close/>
                </a:path>
              </a:pathLst>
            </a:custGeom>
            <a:noFill/>
            <a:ln w="17463"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a:p>
          </p:txBody>
        </p:sp>
        <p:sp>
          <p:nvSpPr>
            <p:cNvPr id="17" name="Freeform 12">
              <a:extLst>
                <a:ext uri="{FF2B5EF4-FFF2-40B4-BE49-F238E27FC236}">
                  <a16:creationId xmlns:a16="http://schemas.microsoft.com/office/drawing/2014/main" id="{BD83E7E0-B1A0-47BC-938B-FC0FFEB90E5E}"/>
                </a:ext>
              </a:extLst>
            </p:cNvPr>
            <p:cNvSpPr>
              <a:spLocks/>
            </p:cNvSpPr>
            <p:nvPr/>
          </p:nvSpPr>
          <p:spPr bwMode="auto">
            <a:xfrm>
              <a:off x="2194" y="3116"/>
              <a:ext cx="0" cy="109"/>
            </a:xfrm>
            <a:custGeom>
              <a:avLst/>
              <a:gdLst>
                <a:gd name="T0" fmla="*/ 0 h 134"/>
                <a:gd name="T1" fmla="*/ 0 h 134"/>
                <a:gd name="T2" fmla="*/ 134 h 134"/>
              </a:gdLst>
              <a:ahLst/>
              <a:cxnLst>
                <a:cxn ang="0">
                  <a:pos x="0" y="T0"/>
                </a:cxn>
                <a:cxn ang="0">
                  <a:pos x="0" y="T1"/>
                </a:cxn>
                <a:cxn ang="0">
                  <a:pos x="0" y="T2"/>
                </a:cxn>
              </a:cxnLst>
              <a:rect l="0" t="0" r="r" b="b"/>
              <a:pathLst>
                <a:path h="134">
                  <a:moveTo>
                    <a:pt x="0" y="0"/>
                  </a:moveTo>
                  <a:lnTo>
                    <a:pt x="0" y="0"/>
                  </a:lnTo>
                  <a:lnTo>
                    <a:pt x="0" y="134"/>
                  </a:lnTo>
                </a:path>
              </a:pathLst>
            </a:custGeom>
            <a:noFill/>
            <a:ln w="17463" cap="flat">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a:p>
          </p:txBody>
        </p:sp>
        <p:sp>
          <p:nvSpPr>
            <p:cNvPr id="18" name="Freeform 13">
              <a:extLst>
                <a:ext uri="{FF2B5EF4-FFF2-40B4-BE49-F238E27FC236}">
                  <a16:creationId xmlns:a16="http://schemas.microsoft.com/office/drawing/2014/main" id="{53D4FB97-1BB5-4F7B-9A88-D0BD3954FEBC}"/>
                </a:ext>
              </a:extLst>
            </p:cNvPr>
            <p:cNvSpPr>
              <a:spLocks/>
            </p:cNvSpPr>
            <p:nvPr/>
          </p:nvSpPr>
          <p:spPr bwMode="auto">
            <a:xfrm>
              <a:off x="2107" y="3225"/>
              <a:ext cx="81" cy="148"/>
            </a:xfrm>
            <a:custGeom>
              <a:avLst/>
              <a:gdLst>
                <a:gd name="T0" fmla="*/ 100 w 100"/>
                <a:gd name="T1" fmla="*/ 0 h 180"/>
                <a:gd name="T2" fmla="*/ 100 w 100"/>
                <a:gd name="T3" fmla="*/ 0 h 180"/>
                <a:gd name="T4" fmla="*/ 0 w 100"/>
                <a:gd name="T5" fmla="*/ 180 h 180"/>
              </a:gdLst>
              <a:ahLst/>
              <a:cxnLst>
                <a:cxn ang="0">
                  <a:pos x="T0" y="T1"/>
                </a:cxn>
                <a:cxn ang="0">
                  <a:pos x="T2" y="T3"/>
                </a:cxn>
                <a:cxn ang="0">
                  <a:pos x="T4" y="T5"/>
                </a:cxn>
              </a:cxnLst>
              <a:rect l="0" t="0" r="r" b="b"/>
              <a:pathLst>
                <a:path w="100" h="180">
                  <a:moveTo>
                    <a:pt x="100" y="0"/>
                  </a:moveTo>
                  <a:lnTo>
                    <a:pt x="100" y="0"/>
                  </a:lnTo>
                  <a:lnTo>
                    <a:pt x="0" y="180"/>
                  </a:lnTo>
                </a:path>
              </a:pathLst>
            </a:custGeom>
            <a:noFill/>
            <a:ln w="17463"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a:p>
          </p:txBody>
        </p:sp>
        <p:sp>
          <p:nvSpPr>
            <p:cNvPr id="19" name="Freeform 14">
              <a:extLst>
                <a:ext uri="{FF2B5EF4-FFF2-40B4-BE49-F238E27FC236}">
                  <a16:creationId xmlns:a16="http://schemas.microsoft.com/office/drawing/2014/main" id="{8559CB84-092F-42AA-907A-B91B68E3ED10}"/>
                </a:ext>
              </a:extLst>
            </p:cNvPr>
            <p:cNvSpPr>
              <a:spLocks/>
            </p:cNvSpPr>
            <p:nvPr/>
          </p:nvSpPr>
          <p:spPr bwMode="auto">
            <a:xfrm>
              <a:off x="2188" y="3225"/>
              <a:ext cx="82" cy="148"/>
            </a:xfrm>
            <a:custGeom>
              <a:avLst/>
              <a:gdLst>
                <a:gd name="T0" fmla="*/ 0 w 100"/>
                <a:gd name="T1" fmla="*/ 0 h 180"/>
                <a:gd name="T2" fmla="*/ 0 w 100"/>
                <a:gd name="T3" fmla="*/ 0 h 180"/>
                <a:gd name="T4" fmla="*/ 100 w 100"/>
                <a:gd name="T5" fmla="*/ 180 h 180"/>
              </a:gdLst>
              <a:ahLst/>
              <a:cxnLst>
                <a:cxn ang="0">
                  <a:pos x="T0" y="T1"/>
                </a:cxn>
                <a:cxn ang="0">
                  <a:pos x="T2" y="T3"/>
                </a:cxn>
                <a:cxn ang="0">
                  <a:pos x="T4" y="T5"/>
                </a:cxn>
              </a:cxnLst>
              <a:rect l="0" t="0" r="r" b="b"/>
              <a:pathLst>
                <a:path w="100" h="180">
                  <a:moveTo>
                    <a:pt x="0" y="0"/>
                  </a:moveTo>
                  <a:lnTo>
                    <a:pt x="0" y="0"/>
                  </a:lnTo>
                  <a:lnTo>
                    <a:pt x="100" y="180"/>
                  </a:lnTo>
                </a:path>
              </a:pathLst>
            </a:custGeom>
            <a:noFill/>
            <a:ln w="17463"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a:p>
          </p:txBody>
        </p:sp>
        <p:sp>
          <p:nvSpPr>
            <p:cNvPr id="20" name="Freeform 15">
              <a:extLst>
                <a:ext uri="{FF2B5EF4-FFF2-40B4-BE49-F238E27FC236}">
                  <a16:creationId xmlns:a16="http://schemas.microsoft.com/office/drawing/2014/main" id="{0009804F-8586-4D33-A11F-FBDB71562B8A}"/>
                </a:ext>
              </a:extLst>
            </p:cNvPr>
            <p:cNvSpPr>
              <a:spLocks/>
            </p:cNvSpPr>
            <p:nvPr/>
          </p:nvSpPr>
          <p:spPr bwMode="auto">
            <a:xfrm>
              <a:off x="2107" y="3174"/>
              <a:ext cx="163" cy="1"/>
            </a:xfrm>
            <a:custGeom>
              <a:avLst/>
              <a:gdLst>
                <a:gd name="T0" fmla="*/ 200 w 200"/>
                <a:gd name="T1" fmla="*/ 2 h 2"/>
                <a:gd name="T2" fmla="*/ 200 w 200"/>
                <a:gd name="T3" fmla="*/ 2 h 2"/>
                <a:gd name="T4" fmla="*/ 0 w 200"/>
                <a:gd name="T5" fmla="*/ 0 h 2"/>
              </a:gdLst>
              <a:ahLst/>
              <a:cxnLst>
                <a:cxn ang="0">
                  <a:pos x="T0" y="T1"/>
                </a:cxn>
                <a:cxn ang="0">
                  <a:pos x="T2" y="T3"/>
                </a:cxn>
                <a:cxn ang="0">
                  <a:pos x="T4" y="T5"/>
                </a:cxn>
              </a:cxnLst>
              <a:rect l="0" t="0" r="r" b="b"/>
              <a:pathLst>
                <a:path w="200" h="2">
                  <a:moveTo>
                    <a:pt x="200" y="2"/>
                  </a:moveTo>
                  <a:lnTo>
                    <a:pt x="200" y="2"/>
                  </a:lnTo>
                  <a:lnTo>
                    <a:pt x="0" y="0"/>
                  </a:lnTo>
                </a:path>
              </a:pathLst>
            </a:custGeom>
            <a:noFill/>
            <a:ln w="17463"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a:p>
          </p:txBody>
        </p:sp>
        <p:sp>
          <p:nvSpPr>
            <p:cNvPr id="21" name="Freeform 16">
              <a:extLst>
                <a:ext uri="{FF2B5EF4-FFF2-40B4-BE49-F238E27FC236}">
                  <a16:creationId xmlns:a16="http://schemas.microsoft.com/office/drawing/2014/main" id="{08AE419E-0675-4D09-9A3F-132378DA3CFC}"/>
                </a:ext>
              </a:extLst>
            </p:cNvPr>
            <p:cNvSpPr>
              <a:spLocks/>
            </p:cNvSpPr>
            <p:nvPr/>
          </p:nvSpPr>
          <p:spPr bwMode="auto">
            <a:xfrm>
              <a:off x="3162" y="2658"/>
              <a:ext cx="665" cy="359"/>
            </a:xfrm>
            <a:custGeom>
              <a:avLst/>
              <a:gdLst>
                <a:gd name="T0" fmla="*/ 668 w 812"/>
                <a:gd name="T1" fmla="*/ 77 h 438"/>
                <a:gd name="T2" fmla="*/ 668 w 812"/>
                <a:gd name="T3" fmla="*/ 77 h 438"/>
                <a:gd name="T4" fmla="*/ 668 w 812"/>
                <a:gd name="T5" fmla="*/ 360 h 438"/>
                <a:gd name="T6" fmla="*/ 145 w 812"/>
                <a:gd name="T7" fmla="*/ 360 h 438"/>
                <a:gd name="T8" fmla="*/ 145 w 812"/>
                <a:gd name="T9" fmla="*/ 77 h 438"/>
                <a:gd name="T10" fmla="*/ 668 w 812"/>
                <a:gd name="T11" fmla="*/ 77 h 438"/>
              </a:gdLst>
              <a:ahLst/>
              <a:cxnLst>
                <a:cxn ang="0">
                  <a:pos x="T0" y="T1"/>
                </a:cxn>
                <a:cxn ang="0">
                  <a:pos x="T2" y="T3"/>
                </a:cxn>
                <a:cxn ang="0">
                  <a:pos x="T4" y="T5"/>
                </a:cxn>
                <a:cxn ang="0">
                  <a:pos x="T6" y="T7"/>
                </a:cxn>
                <a:cxn ang="0">
                  <a:pos x="T8" y="T9"/>
                </a:cxn>
                <a:cxn ang="0">
                  <a:pos x="T10" y="T11"/>
                </a:cxn>
              </a:cxnLst>
              <a:rect l="0" t="0" r="r" b="b"/>
              <a:pathLst>
                <a:path w="812" h="438">
                  <a:moveTo>
                    <a:pt x="668" y="77"/>
                  </a:moveTo>
                  <a:lnTo>
                    <a:pt x="668" y="77"/>
                  </a:lnTo>
                  <a:cubicBezTo>
                    <a:pt x="812" y="155"/>
                    <a:pt x="812" y="282"/>
                    <a:pt x="668" y="360"/>
                  </a:cubicBezTo>
                  <a:cubicBezTo>
                    <a:pt x="523" y="438"/>
                    <a:pt x="289" y="438"/>
                    <a:pt x="145" y="360"/>
                  </a:cubicBezTo>
                  <a:cubicBezTo>
                    <a:pt x="0" y="282"/>
                    <a:pt x="0" y="155"/>
                    <a:pt x="145" y="77"/>
                  </a:cubicBezTo>
                  <a:cubicBezTo>
                    <a:pt x="289" y="0"/>
                    <a:pt x="523" y="0"/>
                    <a:pt x="668" y="77"/>
                  </a:cubicBezTo>
                  <a:close/>
                </a:path>
              </a:pathLst>
            </a:custGeom>
            <a:solidFill>
              <a:srgbClr val="FFFFFF"/>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22" name="Freeform 17">
              <a:extLst>
                <a:ext uri="{FF2B5EF4-FFF2-40B4-BE49-F238E27FC236}">
                  <a16:creationId xmlns:a16="http://schemas.microsoft.com/office/drawing/2014/main" id="{9ACDC7F1-F1B0-4E55-BAFE-34B8EBAD6931}"/>
                </a:ext>
              </a:extLst>
            </p:cNvPr>
            <p:cNvSpPr>
              <a:spLocks/>
            </p:cNvSpPr>
            <p:nvPr/>
          </p:nvSpPr>
          <p:spPr bwMode="auto">
            <a:xfrm>
              <a:off x="3162" y="2658"/>
              <a:ext cx="665" cy="359"/>
            </a:xfrm>
            <a:custGeom>
              <a:avLst/>
              <a:gdLst>
                <a:gd name="T0" fmla="*/ 668 w 812"/>
                <a:gd name="T1" fmla="*/ 77 h 438"/>
                <a:gd name="T2" fmla="*/ 668 w 812"/>
                <a:gd name="T3" fmla="*/ 77 h 438"/>
                <a:gd name="T4" fmla="*/ 668 w 812"/>
                <a:gd name="T5" fmla="*/ 360 h 438"/>
                <a:gd name="T6" fmla="*/ 145 w 812"/>
                <a:gd name="T7" fmla="*/ 360 h 438"/>
                <a:gd name="T8" fmla="*/ 145 w 812"/>
                <a:gd name="T9" fmla="*/ 77 h 438"/>
                <a:gd name="T10" fmla="*/ 668 w 812"/>
                <a:gd name="T11" fmla="*/ 77 h 438"/>
              </a:gdLst>
              <a:ahLst/>
              <a:cxnLst>
                <a:cxn ang="0">
                  <a:pos x="T0" y="T1"/>
                </a:cxn>
                <a:cxn ang="0">
                  <a:pos x="T2" y="T3"/>
                </a:cxn>
                <a:cxn ang="0">
                  <a:pos x="T4" y="T5"/>
                </a:cxn>
                <a:cxn ang="0">
                  <a:pos x="T6" y="T7"/>
                </a:cxn>
                <a:cxn ang="0">
                  <a:pos x="T8" y="T9"/>
                </a:cxn>
                <a:cxn ang="0">
                  <a:pos x="T10" y="T11"/>
                </a:cxn>
              </a:cxnLst>
              <a:rect l="0" t="0" r="r" b="b"/>
              <a:pathLst>
                <a:path w="812" h="438">
                  <a:moveTo>
                    <a:pt x="668" y="77"/>
                  </a:moveTo>
                  <a:lnTo>
                    <a:pt x="668" y="77"/>
                  </a:lnTo>
                  <a:cubicBezTo>
                    <a:pt x="812" y="155"/>
                    <a:pt x="812" y="282"/>
                    <a:pt x="668" y="360"/>
                  </a:cubicBezTo>
                  <a:cubicBezTo>
                    <a:pt x="523" y="438"/>
                    <a:pt x="289" y="438"/>
                    <a:pt x="145" y="360"/>
                  </a:cubicBezTo>
                  <a:cubicBezTo>
                    <a:pt x="0" y="282"/>
                    <a:pt x="0" y="155"/>
                    <a:pt x="145" y="77"/>
                  </a:cubicBezTo>
                  <a:cubicBezTo>
                    <a:pt x="289" y="0"/>
                    <a:pt x="523" y="0"/>
                    <a:pt x="668" y="77"/>
                  </a:cubicBezTo>
                  <a:close/>
                </a:path>
              </a:pathLst>
            </a:custGeom>
            <a:noFill/>
            <a:ln w="17463"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dirty="0"/>
            </a:p>
          </p:txBody>
        </p:sp>
        <p:sp>
          <p:nvSpPr>
            <p:cNvPr id="23" name="Freeform 18">
              <a:extLst>
                <a:ext uri="{FF2B5EF4-FFF2-40B4-BE49-F238E27FC236}">
                  <a16:creationId xmlns:a16="http://schemas.microsoft.com/office/drawing/2014/main" id="{54094678-E5BE-460D-8A06-4040BC90D22C}"/>
                </a:ext>
              </a:extLst>
            </p:cNvPr>
            <p:cNvSpPr>
              <a:spLocks noEditPoints="1"/>
            </p:cNvSpPr>
            <p:nvPr/>
          </p:nvSpPr>
          <p:spPr bwMode="auto">
            <a:xfrm>
              <a:off x="3053" y="3086"/>
              <a:ext cx="75" cy="93"/>
            </a:xfrm>
            <a:custGeom>
              <a:avLst/>
              <a:gdLst>
                <a:gd name="T0" fmla="*/ 0 w 92"/>
                <a:gd name="T1" fmla="*/ 0 h 113"/>
                <a:gd name="T2" fmla="*/ 0 w 92"/>
                <a:gd name="T3" fmla="*/ 0 h 113"/>
                <a:gd name="T4" fmla="*/ 0 w 92"/>
                <a:gd name="T5" fmla="*/ 113 h 113"/>
                <a:gd name="T6" fmla="*/ 15 w 92"/>
                <a:gd name="T7" fmla="*/ 113 h 113"/>
                <a:gd name="T8" fmla="*/ 15 w 92"/>
                <a:gd name="T9" fmla="*/ 65 h 113"/>
                <a:gd name="T10" fmla="*/ 52 w 92"/>
                <a:gd name="T11" fmla="*/ 65 h 113"/>
                <a:gd name="T12" fmla="*/ 61 w 92"/>
                <a:gd name="T13" fmla="*/ 66 h 113"/>
                <a:gd name="T14" fmla="*/ 66 w 92"/>
                <a:gd name="T15" fmla="*/ 71 h 113"/>
                <a:gd name="T16" fmla="*/ 69 w 92"/>
                <a:gd name="T17" fmla="*/ 77 h 113"/>
                <a:gd name="T18" fmla="*/ 71 w 92"/>
                <a:gd name="T19" fmla="*/ 85 h 113"/>
                <a:gd name="T20" fmla="*/ 72 w 92"/>
                <a:gd name="T21" fmla="*/ 94 h 113"/>
                <a:gd name="T22" fmla="*/ 72 w 92"/>
                <a:gd name="T23" fmla="*/ 102 h 113"/>
                <a:gd name="T24" fmla="*/ 73 w 92"/>
                <a:gd name="T25" fmla="*/ 108 h 113"/>
                <a:gd name="T26" fmla="*/ 75 w 92"/>
                <a:gd name="T27" fmla="*/ 113 h 113"/>
                <a:gd name="T28" fmla="*/ 92 w 92"/>
                <a:gd name="T29" fmla="*/ 113 h 113"/>
                <a:gd name="T30" fmla="*/ 88 w 92"/>
                <a:gd name="T31" fmla="*/ 107 h 113"/>
                <a:gd name="T32" fmla="*/ 86 w 92"/>
                <a:gd name="T33" fmla="*/ 99 h 113"/>
                <a:gd name="T34" fmla="*/ 86 w 92"/>
                <a:gd name="T35" fmla="*/ 90 h 113"/>
                <a:gd name="T36" fmla="*/ 85 w 92"/>
                <a:gd name="T37" fmla="*/ 82 h 113"/>
                <a:gd name="T38" fmla="*/ 84 w 92"/>
                <a:gd name="T39" fmla="*/ 74 h 113"/>
                <a:gd name="T40" fmla="*/ 81 w 92"/>
                <a:gd name="T41" fmla="*/ 67 h 113"/>
                <a:gd name="T42" fmla="*/ 76 w 92"/>
                <a:gd name="T43" fmla="*/ 62 h 113"/>
                <a:gd name="T44" fmla="*/ 68 w 92"/>
                <a:gd name="T45" fmla="*/ 59 h 113"/>
                <a:gd name="T46" fmla="*/ 68 w 92"/>
                <a:gd name="T47" fmla="*/ 58 h 113"/>
                <a:gd name="T48" fmla="*/ 83 w 92"/>
                <a:gd name="T49" fmla="*/ 48 h 113"/>
                <a:gd name="T50" fmla="*/ 88 w 92"/>
                <a:gd name="T51" fmla="*/ 29 h 113"/>
                <a:gd name="T52" fmla="*/ 79 w 92"/>
                <a:gd name="T53" fmla="*/ 8 h 113"/>
                <a:gd name="T54" fmla="*/ 53 w 92"/>
                <a:gd name="T55" fmla="*/ 0 h 113"/>
                <a:gd name="T56" fmla="*/ 0 w 92"/>
                <a:gd name="T57" fmla="*/ 0 h 113"/>
                <a:gd name="T58" fmla="*/ 46 w 92"/>
                <a:gd name="T59" fmla="*/ 52 h 113"/>
                <a:gd name="T60" fmla="*/ 46 w 92"/>
                <a:gd name="T61" fmla="*/ 52 h 113"/>
                <a:gd name="T62" fmla="*/ 15 w 92"/>
                <a:gd name="T63" fmla="*/ 52 h 113"/>
                <a:gd name="T64" fmla="*/ 15 w 92"/>
                <a:gd name="T65" fmla="*/ 12 h 113"/>
                <a:gd name="T66" fmla="*/ 52 w 92"/>
                <a:gd name="T67" fmla="*/ 12 h 113"/>
                <a:gd name="T68" fmla="*/ 68 w 92"/>
                <a:gd name="T69" fmla="*/ 18 h 113"/>
                <a:gd name="T70" fmla="*/ 73 w 92"/>
                <a:gd name="T71" fmla="*/ 32 h 113"/>
                <a:gd name="T72" fmla="*/ 70 w 92"/>
                <a:gd name="T73" fmla="*/ 42 h 113"/>
                <a:gd name="T74" fmla="*/ 65 w 92"/>
                <a:gd name="T75" fmla="*/ 48 h 113"/>
                <a:gd name="T76" fmla="*/ 56 w 92"/>
                <a:gd name="T77" fmla="*/ 51 h 113"/>
                <a:gd name="T78" fmla="*/ 46 w 92"/>
                <a:gd name="T79" fmla="*/ 52 h 113"/>
                <a:gd name="T80" fmla="*/ 46 w 92"/>
                <a:gd name="T81" fmla="*/ 52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2" h="113">
                  <a:moveTo>
                    <a:pt x="0" y="0"/>
                  </a:moveTo>
                  <a:lnTo>
                    <a:pt x="0" y="0"/>
                  </a:lnTo>
                  <a:lnTo>
                    <a:pt x="0" y="113"/>
                  </a:lnTo>
                  <a:lnTo>
                    <a:pt x="15" y="113"/>
                  </a:lnTo>
                  <a:lnTo>
                    <a:pt x="15" y="65"/>
                  </a:lnTo>
                  <a:lnTo>
                    <a:pt x="52" y="65"/>
                  </a:lnTo>
                  <a:cubicBezTo>
                    <a:pt x="56" y="65"/>
                    <a:pt x="58" y="65"/>
                    <a:pt x="61" y="66"/>
                  </a:cubicBezTo>
                  <a:cubicBezTo>
                    <a:pt x="63" y="68"/>
                    <a:pt x="65" y="69"/>
                    <a:pt x="66" y="71"/>
                  </a:cubicBezTo>
                  <a:cubicBezTo>
                    <a:pt x="67" y="73"/>
                    <a:pt x="68" y="75"/>
                    <a:pt x="69" y="77"/>
                  </a:cubicBezTo>
                  <a:cubicBezTo>
                    <a:pt x="70" y="80"/>
                    <a:pt x="70" y="83"/>
                    <a:pt x="71" y="85"/>
                  </a:cubicBezTo>
                  <a:cubicBezTo>
                    <a:pt x="71" y="88"/>
                    <a:pt x="72" y="91"/>
                    <a:pt x="72" y="94"/>
                  </a:cubicBezTo>
                  <a:cubicBezTo>
                    <a:pt x="72" y="97"/>
                    <a:pt x="72" y="99"/>
                    <a:pt x="72" y="102"/>
                  </a:cubicBezTo>
                  <a:cubicBezTo>
                    <a:pt x="72" y="104"/>
                    <a:pt x="72" y="106"/>
                    <a:pt x="73" y="108"/>
                  </a:cubicBezTo>
                  <a:cubicBezTo>
                    <a:pt x="73" y="111"/>
                    <a:pt x="74" y="112"/>
                    <a:pt x="75" y="113"/>
                  </a:cubicBezTo>
                  <a:lnTo>
                    <a:pt x="92" y="113"/>
                  </a:lnTo>
                  <a:cubicBezTo>
                    <a:pt x="90" y="111"/>
                    <a:pt x="89" y="109"/>
                    <a:pt x="88" y="107"/>
                  </a:cubicBezTo>
                  <a:cubicBezTo>
                    <a:pt x="87" y="104"/>
                    <a:pt x="87" y="102"/>
                    <a:pt x="86" y="99"/>
                  </a:cubicBezTo>
                  <a:cubicBezTo>
                    <a:pt x="86" y="96"/>
                    <a:pt x="86" y="93"/>
                    <a:pt x="86" y="90"/>
                  </a:cubicBezTo>
                  <a:cubicBezTo>
                    <a:pt x="85" y="88"/>
                    <a:pt x="85" y="85"/>
                    <a:pt x="85" y="82"/>
                  </a:cubicBezTo>
                  <a:cubicBezTo>
                    <a:pt x="85" y="79"/>
                    <a:pt x="84" y="77"/>
                    <a:pt x="84" y="74"/>
                  </a:cubicBezTo>
                  <a:cubicBezTo>
                    <a:pt x="83" y="71"/>
                    <a:pt x="82" y="69"/>
                    <a:pt x="81" y="67"/>
                  </a:cubicBezTo>
                  <a:cubicBezTo>
                    <a:pt x="80" y="65"/>
                    <a:pt x="78" y="63"/>
                    <a:pt x="76" y="62"/>
                  </a:cubicBezTo>
                  <a:cubicBezTo>
                    <a:pt x="74" y="60"/>
                    <a:pt x="71" y="59"/>
                    <a:pt x="68" y="59"/>
                  </a:cubicBezTo>
                  <a:lnTo>
                    <a:pt x="68" y="58"/>
                  </a:lnTo>
                  <a:cubicBezTo>
                    <a:pt x="75" y="56"/>
                    <a:pt x="80" y="53"/>
                    <a:pt x="83" y="48"/>
                  </a:cubicBezTo>
                  <a:cubicBezTo>
                    <a:pt x="86" y="42"/>
                    <a:pt x="88" y="36"/>
                    <a:pt x="88" y="29"/>
                  </a:cubicBezTo>
                  <a:cubicBezTo>
                    <a:pt x="88" y="20"/>
                    <a:pt x="85" y="13"/>
                    <a:pt x="79" y="8"/>
                  </a:cubicBezTo>
                  <a:cubicBezTo>
                    <a:pt x="73" y="2"/>
                    <a:pt x="64" y="0"/>
                    <a:pt x="53" y="0"/>
                  </a:cubicBezTo>
                  <a:lnTo>
                    <a:pt x="0" y="0"/>
                  </a:lnTo>
                  <a:close/>
                  <a:moveTo>
                    <a:pt x="46" y="52"/>
                  </a:moveTo>
                  <a:lnTo>
                    <a:pt x="46" y="52"/>
                  </a:lnTo>
                  <a:lnTo>
                    <a:pt x="15" y="52"/>
                  </a:lnTo>
                  <a:lnTo>
                    <a:pt x="15" y="12"/>
                  </a:lnTo>
                  <a:lnTo>
                    <a:pt x="52" y="12"/>
                  </a:lnTo>
                  <a:cubicBezTo>
                    <a:pt x="60" y="12"/>
                    <a:pt x="65" y="14"/>
                    <a:pt x="68" y="18"/>
                  </a:cubicBezTo>
                  <a:cubicBezTo>
                    <a:pt x="71" y="21"/>
                    <a:pt x="73" y="26"/>
                    <a:pt x="73" y="32"/>
                  </a:cubicBezTo>
                  <a:cubicBezTo>
                    <a:pt x="73" y="36"/>
                    <a:pt x="72" y="39"/>
                    <a:pt x="70" y="42"/>
                  </a:cubicBezTo>
                  <a:cubicBezTo>
                    <a:pt x="69" y="45"/>
                    <a:pt x="67" y="47"/>
                    <a:pt x="65" y="48"/>
                  </a:cubicBezTo>
                  <a:cubicBezTo>
                    <a:pt x="62" y="50"/>
                    <a:pt x="60" y="51"/>
                    <a:pt x="56" y="51"/>
                  </a:cubicBezTo>
                  <a:cubicBezTo>
                    <a:pt x="53" y="52"/>
                    <a:pt x="50" y="52"/>
                    <a:pt x="46" y="52"/>
                  </a:cubicBezTo>
                  <a:lnTo>
                    <a:pt x="46" y="5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24" name="Freeform 19">
              <a:extLst>
                <a:ext uri="{FF2B5EF4-FFF2-40B4-BE49-F238E27FC236}">
                  <a16:creationId xmlns:a16="http://schemas.microsoft.com/office/drawing/2014/main" id="{0412B110-0028-47F6-81D9-862FAE27FC47}"/>
                </a:ext>
              </a:extLst>
            </p:cNvPr>
            <p:cNvSpPr>
              <a:spLocks noEditPoints="1"/>
            </p:cNvSpPr>
            <p:nvPr/>
          </p:nvSpPr>
          <p:spPr bwMode="auto">
            <a:xfrm>
              <a:off x="3137" y="3110"/>
              <a:ext cx="62" cy="70"/>
            </a:xfrm>
            <a:custGeom>
              <a:avLst/>
              <a:gdLst>
                <a:gd name="T0" fmla="*/ 61 w 76"/>
                <a:gd name="T1" fmla="*/ 35 h 86"/>
                <a:gd name="T2" fmla="*/ 61 w 76"/>
                <a:gd name="T3" fmla="*/ 35 h 86"/>
                <a:gd name="T4" fmla="*/ 14 w 76"/>
                <a:gd name="T5" fmla="*/ 35 h 86"/>
                <a:gd name="T6" fmla="*/ 16 w 76"/>
                <a:gd name="T7" fmla="*/ 26 h 86"/>
                <a:gd name="T8" fmla="*/ 21 w 76"/>
                <a:gd name="T9" fmla="*/ 19 h 86"/>
                <a:gd name="T10" fmla="*/ 28 w 76"/>
                <a:gd name="T11" fmla="*/ 14 h 86"/>
                <a:gd name="T12" fmla="*/ 38 w 76"/>
                <a:gd name="T13" fmla="*/ 12 h 86"/>
                <a:gd name="T14" fmla="*/ 47 w 76"/>
                <a:gd name="T15" fmla="*/ 14 h 86"/>
                <a:gd name="T16" fmla="*/ 54 w 76"/>
                <a:gd name="T17" fmla="*/ 19 h 86"/>
                <a:gd name="T18" fmla="*/ 59 w 76"/>
                <a:gd name="T19" fmla="*/ 26 h 86"/>
                <a:gd name="T20" fmla="*/ 61 w 76"/>
                <a:gd name="T21" fmla="*/ 35 h 86"/>
                <a:gd name="T22" fmla="*/ 61 w 76"/>
                <a:gd name="T23" fmla="*/ 35 h 86"/>
                <a:gd name="T24" fmla="*/ 74 w 76"/>
                <a:gd name="T25" fmla="*/ 58 h 86"/>
                <a:gd name="T26" fmla="*/ 74 w 76"/>
                <a:gd name="T27" fmla="*/ 58 h 86"/>
                <a:gd name="T28" fmla="*/ 61 w 76"/>
                <a:gd name="T29" fmla="*/ 58 h 86"/>
                <a:gd name="T30" fmla="*/ 54 w 76"/>
                <a:gd name="T31" fmla="*/ 70 h 86"/>
                <a:gd name="T32" fmla="*/ 40 w 76"/>
                <a:gd name="T33" fmla="*/ 74 h 86"/>
                <a:gd name="T34" fmla="*/ 28 w 76"/>
                <a:gd name="T35" fmla="*/ 72 h 86"/>
                <a:gd name="T36" fmla="*/ 20 w 76"/>
                <a:gd name="T37" fmla="*/ 66 h 86"/>
                <a:gd name="T38" fmla="*/ 15 w 76"/>
                <a:gd name="T39" fmla="*/ 57 h 86"/>
                <a:gd name="T40" fmla="*/ 14 w 76"/>
                <a:gd name="T41" fmla="*/ 47 h 86"/>
                <a:gd name="T42" fmla="*/ 76 w 76"/>
                <a:gd name="T43" fmla="*/ 47 h 86"/>
                <a:gd name="T44" fmla="*/ 74 w 76"/>
                <a:gd name="T45" fmla="*/ 31 h 86"/>
                <a:gd name="T46" fmla="*/ 68 w 76"/>
                <a:gd name="T47" fmla="*/ 16 h 86"/>
                <a:gd name="T48" fmla="*/ 57 w 76"/>
                <a:gd name="T49" fmla="*/ 5 h 86"/>
                <a:gd name="T50" fmla="*/ 38 w 76"/>
                <a:gd name="T51" fmla="*/ 0 h 86"/>
                <a:gd name="T52" fmla="*/ 23 w 76"/>
                <a:gd name="T53" fmla="*/ 3 h 86"/>
                <a:gd name="T54" fmla="*/ 11 w 76"/>
                <a:gd name="T55" fmla="*/ 12 h 86"/>
                <a:gd name="T56" fmla="*/ 3 w 76"/>
                <a:gd name="T57" fmla="*/ 26 h 86"/>
                <a:gd name="T58" fmla="*/ 0 w 76"/>
                <a:gd name="T59" fmla="*/ 43 h 86"/>
                <a:gd name="T60" fmla="*/ 3 w 76"/>
                <a:gd name="T61" fmla="*/ 60 h 86"/>
                <a:gd name="T62" fmla="*/ 10 w 76"/>
                <a:gd name="T63" fmla="*/ 74 h 86"/>
                <a:gd name="T64" fmla="*/ 22 w 76"/>
                <a:gd name="T65" fmla="*/ 83 h 86"/>
                <a:gd name="T66" fmla="*/ 39 w 76"/>
                <a:gd name="T67" fmla="*/ 86 h 86"/>
                <a:gd name="T68" fmla="*/ 62 w 76"/>
                <a:gd name="T69" fmla="*/ 79 h 86"/>
                <a:gd name="T70" fmla="*/ 74 w 76"/>
                <a:gd name="T71" fmla="*/ 58 h 86"/>
                <a:gd name="T72" fmla="*/ 74 w 76"/>
                <a:gd name="T73" fmla="*/ 58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6">
                  <a:moveTo>
                    <a:pt x="61" y="35"/>
                  </a:moveTo>
                  <a:lnTo>
                    <a:pt x="61" y="35"/>
                  </a:lnTo>
                  <a:lnTo>
                    <a:pt x="14" y="35"/>
                  </a:lnTo>
                  <a:cubicBezTo>
                    <a:pt x="14" y="32"/>
                    <a:pt x="15" y="29"/>
                    <a:pt x="16" y="26"/>
                  </a:cubicBezTo>
                  <a:cubicBezTo>
                    <a:pt x="17" y="23"/>
                    <a:pt x="19" y="21"/>
                    <a:pt x="21" y="19"/>
                  </a:cubicBezTo>
                  <a:cubicBezTo>
                    <a:pt x="23" y="17"/>
                    <a:pt x="25" y="15"/>
                    <a:pt x="28" y="14"/>
                  </a:cubicBezTo>
                  <a:cubicBezTo>
                    <a:pt x="31" y="13"/>
                    <a:pt x="34" y="12"/>
                    <a:pt x="38" y="12"/>
                  </a:cubicBezTo>
                  <a:cubicBezTo>
                    <a:pt x="41" y="12"/>
                    <a:pt x="44" y="13"/>
                    <a:pt x="47" y="14"/>
                  </a:cubicBezTo>
                  <a:cubicBezTo>
                    <a:pt x="50" y="15"/>
                    <a:pt x="52" y="17"/>
                    <a:pt x="54" y="19"/>
                  </a:cubicBezTo>
                  <a:cubicBezTo>
                    <a:pt x="56" y="21"/>
                    <a:pt x="58" y="23"/>
                    <a:pt x="59" y="26"/>
                  </a:cubicBezTo>
                  <a:cubicBezTo>
                    <a:pt x="60" y="29"/>
                    <a:pt x="61" y="32"/>
                    <a:pt x="61" y="35"/>
                  </a:cubicBezTo>
                  <a:lnTo>
                    <a:pt x="61" y="35"/>
                  </a:lnTo>
                  <a:close/>
                  <a:moveTo>
                    <a:pt x="74" y="58"/>
                  </a:moveTo>
                  <a:lnTo>
                    <a:pt x="74" y="58"/>
                  </a:lnTo>
                  <a:lnTo>
                    <a:pt x="61" y="58"/>
                  </a:lnTo>
                  <a:cubicBezTo>
                    <a:pt x="60" y="64"/>
                    <a:pt x="57" y="68"/>
                    <a:pt x="54" y="70"/>
                  </a:cubicBezTo>
                  <a:cubicBezTo>
                    <a:pt x="50" y="73"/>
                    <a:pt x="45" y="74"/>
                    <a:pt x="40" y="74"/>
                  </a:cubicBezTo>
                  <a:cubicBezTo>
                    <a:pt x="35" y="74"/>
                    <a:pt x="31" y="74"/>
                    <a:pt x="28" y="72"/>
                  </a:cubicBezTo>
                  <a:cubicBezTo>
                    <a:pt x="25" y="71"/>
                    <a:pt x="22" y="69"/>
                    <a:pt x="20" y="66"/>
                  </a:cubicBezTo>
                  <a:cubicBezTo>
                    <a:pt x="18" y="64"/>
                    <a:pt x="16" y="61"/>
                    <a:pt x="15" y="57"/>
                  </a:cubicBezTo>
                  <a:cubicBezTo>
                    <a:pt x="14" y="54"/>
                    <a:pt x="14" y="51"/>
                    <a:pt x="14" y="47"/>
                  </a:cubicBezTo>
                  <a:lnTo>
                    <a:pt x="76" y="47"/>
                  </a:lnTo>
                  <a:cubicBezTo>
                    <a:pt x="76" y="42"/>
                    <a:pt x="75" y="37"/>
                    <a:pt x="74" y="31"/>
                  </a:cubicBezTo>
                  <a:cubicBezTo>
                    <a:pt x="73" y="26"/>
                    <a:pt x="71" y="21"/>
                    <a:pt x="68" y="16"/>
                  </a:cubicBezTo>
                  <a:cubicBezTo>
                    <a:pt x="65" y="12"/>
                    <a:pt x="61" y="8"/>
                    <a:pt x="57" y="5"/>
                  </a:cubicBezTo>
                  <a:cubicBezTo>
                    <a:pt x="52" y="2"/>
                    <a:pt x="46" y="0"/>
                    <a:pt x="38" y="0"/>
                  </a:cubicBezTo>
                  <a:cubicBezTo>
                    <a:pt x="33" y="0"/>
                    <a:pt x="28" y="1"/>
                    <a:pt x="23" y="3"/>
                  </a:cubicBezTo>
                  <a:cubicBezTo>
                    <a:pt x="18" y="5"/>
                    <a:pt x="14" y="8"/>
                    <a:pt x="11" y="12"/>
                  </a:cubicBezTo>
                  <a:cubicBezTo>
                    <a:pt x="7" y="16"/>
                    <a:pt x="4" y="21"/>
                    <a:pt x="3" y="26"/>
                  </a:cubicBezTo>
                  <a:cubicBezTo>
                    <a:pt x="1" y="31"/>
                    <a:pt x="0" y="37"/>
                    <a:pt x="0" y="43"/>
                  </a:cubicBezTo>
                  <a:cubicBezTo>
                    <a:pt x="0" y="49"/>
                    <a:pt x="1" y="55"/>
                    <a:pt x="3" y="60"/>
                  </a:cubicBezTo>
                  <a:cubicBezTo>
                    <a:pt x="4" y="66"/>
                    <a:pt x="7" y="70"/>
                    <a:pt x="10" y="74"/>
                  </a:cubicBezTo>
                  <a:cubicBezTo>
                    <a:pt x="13" y="78"/>
                    <a:pt x="17" y="81"/>
                    <a:pt x="22" y="83"/>
                  </a:cubicBezTo>
                  <a:cubicBezTo>
                    <a:pt x="27" y="85"/>
                    <a:pt x="33" y="86"/>
                    <a:pt x="39" y="86"/>
                  </a:cubicBezTo>
                  <a:cubicBezTo>
                    <a:pt x="48" y="86"/>
                    <a:pt x="56" y="84"/>
                    <a:pt x="62" y="79"/>
                  </a:cubicBezTo>
                  <a:cubicBezTo>
                    <a:pt x="69" y="74"/>
                    <a:pt x="72" y="67"/>
                    <a:pt x="74" y="58"/>
                  </a:cubicBezTo>
                  <a:lnTo>
                    <a:pt x="74" y="58"/>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25" name="Freeform 20">
              <a:extLst>
                <a:ext uri="{FF2B5EF4-FFF2-40B4-BE49-F238E27FC236}">
                  <a16:creationId xmlns:a16="http://schemas.microsoft.com/office/drawing/2014/main" id="{173E21C8-EE02-4F01-B54E-1328DB7502DB}"/>
                </a:ext>
              </a:extLst>
            </p:cNvPr>
            <p:cNvSpPr>
              <a:spLocks noEditPoints="1"/>
            </p:cNvSpPr>
            <p:nvPr/>
          </p:nvSpPr>
          <p:spPr bwMode="auto">
            <a:xfrm>
              <a:off x="3207" y="3110"/>
              <a:ext cx="62" cy="96"/>
            </a:xfrm>
            <a:custGeom>
              <a:avLst/>
              <a:gdLst>
                <a:gd name="T0" fmla="*/ 75 w 75"/>
                <a:gd name="T1" fmla="*/ 77 h 117"/>
                <a:gd name="T2" fmla="*/ 75 w 75"/>
                <a:gd name="T3" fmla="*/ 77 h 117"/>
                <a:gd name="T4" fmla="*/ 75 w 75"/>
                <a:gd name="T5" fmla="*/ 2 h 117"/>
                <a:gd name="T6" fmla="*/ 62 w 75"/>
                <a:gd name="T7" fmla="*/ 2 h 117"/>
                <a:gd name="T8" fmla="*/ 62 w 75"/>
                <a:gd name="T9" fmla="*/ 14 h 117"/>
                <a:gd name="T10" fmla="*/ 62 w 75"/>
                <a:gd name="T11" fmla="*/ 14 h 117"/>
                <a:gd name="T12" fmla="*/ 52 w 75"/>
                <a:gd name="T13" fmla="*/ 4 h 117"/>
                <a:gd name="T14" fmla="*/ 38 w 75"/>
                <a:gd name="T15" fmla="*/ 0 h 117"/>
                <a:gd name="T16" fmla="*/ 20 w 75"/>
                <a:gd name="T17" fmla="*/ 4 h 117"/>
                <a:gd name="T18" fmla="*/ 8 w 75"/>
                <a:gd name="T19" fmla="*/ 15 h 117"/>
                <a:gd name="T20" fmla="*/ 2 w 75"/>
                <a:gd name="T21" fmla="*/ 29 h 117"/>
                <a:gd name="T22" fmla="*/ 0 w 75"/>
                <a:gd name="T23" fmla="*/ 44 h 117"/>
                <a:gd name="T24" fmla="*/ 2 w 75"/>
                <a:gd name="T25" fmla="*/ 60 h 117"/>
                <a:gd name="T26" fmla="*/ 9 w 75"/>
                <a:gd name="T27" fmla="*/ 73 h 117"/>
                <a:gd name="T28" fmla="*/ 20 w 75"/>
                <a:gd name="T29" fmla="*/ 82 h 117"/>
                <a:gd name="T30" fmla="*/ 36 w 75"/>
                <a:gd name="T31" fmla="*/ 85 h 117"/>
                <a:gd name="T32" fmla="*/ 51 w 75"/>
                <a:gd name="T33" fmla="*/ 81 h 117"/>
                <a:gd name="T34" fmla="*/ 62 w 75"/>
                <a:gd name="T35" fmla="*/ 70 h 117"/>
                <a:gd name="T36" fmla="*/ 62 w 75"/>
                <a:gd name="T37" fmla="*/ 70 h 117"/>
                <a:gd name="T38" fmla="*/ 62 w 75"/>
                <a:gd name="T39" fmla="*/ 76 h 117"/>
                <a:gd name="T40" fmla="*/ 61 w 75"/>
                <a:gd name="T41" fmla="*/ 88 h 117"/>
                <a:gd name="T42" fmla="*/ 57 w 75"/>
                <a:gd name="T43" fmla="*/ 98 h 117"/>
                <a:gd name="T44" fmla="*/ 49 w 75"/>
                <a:gd name="T45" fmla="*/ 104 h 117"/>
                <a:gd name="T46" fmla="*/ 38 w 75"/>
                <a:gd name="T47" fmla="*/ 107 h 117"/>
                <a:gd name="T48" fmla="*/ 31 w 75"/>
                <a:gd name="T49" fmla="*/ 106 h 117"/>
                <a:gd name="T50" fmla="*/ 24 w 75"/>
                <a:gd name="T51" fmla="*/ 104 h 117"/>
                <a:gd name="T52" fmla="*/ 19 w 75"/>
                <a:gd name="T53" fmla="*/ 100 h 117"/>
                <a:gd name="T54" fmla="*/ 16 w 75"/>
                <a:gd name="T55" fmla="*/ 93 h 117"/>
                <a:gd name="T56" fmla="*/ 3 w 75"/>
                <a:gd name="T57" fmla="*/ 93 h 117"/>
                <a:gd name="T58" fmla="*/ 6 w 75"/>
                <a:gd name="T59" fmla="*/ 105 h 117"/>
                <a:gd name="T60" fmla="*/ 14 w 75"/>
                <a:gd name="T61" fmla="*/ 112 h 117"/>
                <a:gd name="T62" fmla="*/ 25 w 75"/>
                <a:gd name="T63" fmla="*/ 116 h 117"/>
                <a:gd name="T64" fmla="*/ 37 w 75"/>
                <a:gd name="T65" fmla="*/ 117 h 117"/>
                <a:gd name="T66" fmla="*/ 66 w 75"/>
                <a:gd name="T67" fmla="*/ 107 h 117"/>
                <a:gd name="T68" fmla="*/ 75 w 75"/>
                <a:gd name="T69" fmla="*/ 77 h 117"/>
                <a:gd name="T70" fmla="*/ 75 w 75"/>
                <a:gd name="T71" fmla="*/ 77 h 117"/>
                <a:gd name="T72" fmla="*/ 37 w 75"/>
                <a:gd name="T73" fmla="*/ 73 h 117"/>
                <a:gd name="T74" fmla="*/ 37 w 75"/>
                <a:gd name="T75" fmla="*/ 73 h 117"/>
                <a:gd name="T76" fmla="*/ 26 w 75"/>
                <a:gd name="T77" fmla="*/ 71 h 117"/>
                <a:gd name="T78" fmla="*/ 19 w 75"/>
                <a:gd name="T79" fmla="*/ 63 h 117"/>
                <a:gd name="T80" fmla="*/ 15 w 75"/>
                <a:gd name="T81" fmla="*/ 53 h 117"/>
                <a:gd name="T82" fmla="*/ 14 w 75"/>
                <a:gd name="T83" fmla="*/ 42 h 117"/>
                <a:gd name="T84" fmla="*/ 15 w 75"/>
                <a:gd name="T85" fmla="*/ 31 h 117"/>
                <a:gd name="T86" fmla="*/ 20 w 75"/>
                <a:gd name="T87" fmla="*/ 21 h 117"/>
                <a:gd name="T88" fmla="*/ 27 w 75"/>
                <a:gd name="T89" fmla="*/ 15 h 117"/>
                <a:gd name="T90" fmla="*/ 38 w 75"/>
                <a:gd name="T91" fmla="*/ 12 h 117"/>
                <a:gd name="T92" fmla="*/ 49 w 75"/>
                <a:gd name="T93" fmla="*/ 15 h 117"/>
                <a:gd name="T94" fmla="*/ 56 w 75"/>
                <a:gd name="T95" fmla="*/ 21 h 117"/>
                <a:gd name="T96" fmla="*/ 60 w 75"/>
                <a:gd name="T97" fmla="*/ 31 h 117"/>
                <a:gd name="T98" fmla="*/ 62 w 75"/>
                <a:gd name="T99" fmla="*/ 41 h 117"/>
                <a:gd name="T100" fmla="*/ 60 w 75"/>
                <a:gd name="T101" fmla="*/ 53 h 117"/>
                <a:gd name="T102" fmla="*/ 56 w 75"/>
                <a:gd name="T103" fmla="*/ 63 h 117"/>
                <a:gd name="T104" fmla="*/ 49 w 75"/>
                <a:gd name="T105" fmla="*/ 71 h 117"/>
                <a:gd name="T106" fmla="*/ 37 w 75"/>
                <a:gd name="T107" fmla="*/ 73 h 117"/>
                <a:gd name="T108" fmla="*/ 37 w 75"/>
                <a:gd name="T109" fmla="*/ 73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5" h="117">
                  <a:moveTo>
                    <a:pt x="75" y="77"/>
                  </a:moveTo>
                  <a:lnTo>
                    <a:pt x="75" y="77"/>
                  </a:lnTo>
                  <a:lnTo>
                    <a:pt x="75" y="2"/>
                  </a:lnTo>
                  <a:lnTo>
                    <a:pt x="62" y="2"/>
                  </a:lnTo>
                  <a:lnTo>
                    <a:pt x="62" y="14"/>
                  </a:lnTo>
                  <a:lnTo>
                    <a:pt x="62" y="14"/>
                  </a:lnTo>
                  <a:cubicBezTo>
                    <a:pt x="60" y="9"/>
                    <a:pt x="56" y="6"/>
                    <a:pt x="52" y="4"/>
                  </a:cubicBezTo>
                  <a:cubicBezTo>
                    <a:pt x="48" y="1"/>
                    <a:pt x="43" y="0"/>
                    <a:pt x="38" y="0"/>
                  </a:cubicBezTo>
                  <a:cubicBezTo>
                    <a:pt x="31" y="0"/>
                    <a:pt x="25" y="2"/>
                    <a:pt x="20" y="4"/>
                  </a:cubicBezTo>
                  <a:cubicBezTo>
                    <a:pt x="15" y="7"/>
                    <a:pt x="11" y="10"/>
                    <a:pt x="8" y="15"/>
                  </a:cubicBezTo>
                  <a:cubicBezTo>
                    <a:pt x="5" y="19"/>
                    <a:pt x="3" y="23"/>
                    <a:pt x="2" y="29"/>
                  </a:cubicBezTo>
                  <a:cubicBezTo>
                    <a:pt x="0" y="34"/>
                    <a:pt x="0" y="39"/>
                    <a:pt x="0" y="44"/>
                  </a:cubicBezTo>
                  <a:cubicBezTo>
                    <a:pt x="0" y="49"/>
                    <a:pt x="0" y="55"/>
                    <a:pt x="2" y="60"/>
                  </a:cubicBezTo>
                  <a:cubicBezTo>
                    <a:pt x="3" y="65"/>
                    <a:pt x="6" y="69"/>
                    <a:pt x="9" y="73"/>
                  </a:cubicBezTo>
                  <a:cubicBezTo>
                    <a:pt x="12" y="76"/>
                    <a:pt x="16" y="79"/>
                    <a:pt x="20" y="82"/>
                  </a:cubicBezTo>
                  <a:cubicBezTo>
                    <a:pt x="25" y="84"/>
                    <a:pt x="30" y="85"/>
                    <a:pt x="36" y="85"/>
                  </a:cubicBezTo>
                  <a:cubicBezTo>
                    <a:pt x="42" y="85"/>
                    <a:pt x="47" y="84"/>
                    <a:pt x="51" y="81"/>
                  </a:cubicBezTo>
                  <a:cubicBezTo>
                    <a:pt x="56" y="79"/>
                    <a:pt x="60" y="75"/>
                    <a:pt x="62" y="70"/>
                  </a:cubicBezTo>
                  <a:lnTo>
                    <a:pt x="62" y="70"/>
                  </a:lnTo>
                  <a:lnTo>
                    <a:pt x="62" y="76"/>
                  </a:lnTo>
                  <a:cubicBezTo>
                    <a:pt x="62" y="80"/>
                    <a:pt x="62" y="84"/>
                    <a:pt x="61" y="88"/>
                  </a:cubicBezTo>
                  <a:cubicBezTo>
                    <a:pt x="60" y="92"/>
                    <a:pt x="59" y="95"/>
                    <a:pt x="57" y="98"/>
                  </a:cubicBezTo>
                  <a:cubicBezTo>
                    <a:pt x="55" y="101"/>
                    <a:pt x="52" y="103"/>
                    <a:pt x="49" y="104"/>
                  </a:cubicBezTo>
                  <a:cubicBezTo>
                    <a:pt x="46" y="106"/>
                    <a:pt x="42" y="107"/>
                    <a:pt x="38" y="107"/>
                  </a:cubicBezTo>
                  <a:cubicBezTo>
                    <a:pt x="35" y="107"/>
                    <a:pt x="33" y="106"/>
                    <a:pt x="31" y="106"/>
                  </a:cubicBezTo>
                  <a:cubicBezTo>
                    <a:pt x="28" y="105"/>
                    <a:pt x="26" y="105"/>
                    <a:pt x="24" y="104"/>
                  </a:cubicBezTo>
                  <a:cubicBezTo>
                    <a:pt x="22" y="103"/>
                    <a:pt x="20" y="101"/>
                    <a:pt x="19" y="100"/>
                  </a:cubicBezTo>
                  <a:cubicBezTo>
                    <a:pt x="17" y="98"/>
                    <a:pt x="16" y="96"/>
                    <a:pt x="16" y="93"/>
                  </a:cubicBezTo>
                  <a:lnTo>
                    <a:pt x="3" y="93"/>
                  </a:lnTo>
                  <a:cubicBezTo>
                    <a:pt x="3" y="98"/>
                    <a:pt x="4" y="102"/>
                    <a:pt x="6" y="105"/>
                  </a:cubicBezTo>
                  <a:cubicBezTo>
                    <a:pt x="8" y="108"/>
                    <a:pt x="11" y="110"/>
                    <a:pt x="14" y="112"/>
                  </a:cubicBezTo>
                  <a:cubicBezTo>
                    <a:pt x="18" y="114"/>
                    <a:pt x="21" y="115"/>
                    <a:pt x="25" y="116"/>
                  </a:cubicBezTo>
                  <a:cubicBezTo>
                    <a:pt x="29" y="117"/>
                    <a:pt x="33" y="117"/>
                    <a:pt x="37" y="117"/>
                  </a:cubicBezTo>
                  <a:cubicBezTo>
                    <a:pt x="50" y="117"/>
                    <a:pt x="60" y="114"/>
                    <a:pt x="66" y="107"/>
                  </a:cubicBezTo>
                  <a:cubicBezTo>
                    <a:pt x="72" y="101"/>
                    <a:pt x="75" y="91"/>
                    <a:pt x="75" y="77"/>
                  </a:cubicBezTo>
                  <a:lnTo>
                    <a:pt x="75" y="77"/>
                  </a:lnTo>
                  <a:close/>
                  <a:moveTo>
                    <a:pt x="37" y="73"/>
                  </a:moveTo>
                  <a:lnTo>
                    <a:pt x="37" y="73"/>
                  </a:lnTo>
                  <a:cubicBezTo>
                    <a:pt x="33" y="73"/>
                    <a:pt x="29" y="72"/>
                    <a:pt x="26" y="71"/>
                  </a:cubicBezTo>
                  <a:cubicBezTo>
                    <a:pt x="23" y="69"/>
                    <a:pt x="21" y="66"/>
                    <a:pt x="19" y="63"/>
                  </a:cubicBezTo>
                  <a:cubicBezTo>
                    <a:pt x="17" y="60"/>
                    <a:pt x="16" y="57"/>
                    <a:pt x="15" y="53"/>
                  </a:cubicBezTo>
                  <a:cubicBezTo>
                    <a:pt x="14" y="49"/>
                    <a:pt x="14" y="46"/>
                    <a:pt x="14" y="42"/>
                  </a:cubicBezTo>
                  <a:cubicBezTo>
                    <a:pt x="14" y="38"/>
                    <a:pt x="14" y="34"/>
                    <a:pt x="15" y="31"/>
                  </a:cubicBezTo>
                  <a:cubicBezTo>
                    <a:pt x="16" y="27"/>
                    <a:pt x="18" y="24"/>
                    <a:pt x="20" y="21"/>
                  </a:cubicBezTo>
                  <a:cubicBezTo>
                    <a:pt x="22" y="18"/>
                    <a:pt x="24" y="16"/>
                    <a:pt x="27" y="15"/>
                  </a:cubicBezTo>
                  <a:cubicBezTo>
                    <a:pt x="30" y="13"/>
                    <a:pt x="34" y="12"/>
                    <a:pt x="38" y="12"/>
                  </a:cubicBezTo>
                  <a:cubicBezTo>
                    <a:pt x="43" y="12"/>
                    <a:pt x="46" y="13"/>
                    <a:pt x="49" y="15"/>
                  </a:cubicBezTo>
                  <a:cubicBezTo>
                    <a:pt x="52" y="16"/>
                    <a:pt x="54" y="19"/>
                    <a:pt x="56" y="21"/>
                  </a:cubicBezTo>
                  <a:cubicBezTo>
                    <a:pt x="58" y="24"/>
                    <a:pt x="60" y="27"/>
                    <a:pt x="60" y="31"/>
                  </a:cubicBezTo>
                  <a:cubicBezTo>
                    <a:pt x="61" y="34"/>
                    <a:pt x="62" y="38"/>
                    <a:pt x="62" y="41"/>
                  </a:cubicBezTo>
                  <a:cubicBezTo>
                    <a:pt x="62" y="45"/>
                    <a:pt x="61" y="49"/>
                    <a:pt x="60" y="53"/>
                  </a:cubicBezTo>
                  <a:cubicBezTo>
                    <a:pt x="59" y="57"/>
                    <a:pt x="58" y="60"/>
                    <a:pt x="56" y="63"/>
                  </a:cubicBezTo>
                  <a:cubicBezTo>
                    <a:pt x="54" y="66"/>
                    <a:pt x="52" y="69"/>
                    <a:pt x="49" y="71"/>
                  </a:cubicBezTo>
                  <a:cubicBezTo>
                    <a:pt x="45" y="72"/>
                    <a:pt x="42" y="73"/>
                    <a:pt x="37" y="73"/>
                  </a:cubicBezTo>
                  <a:lnTo>
                    <a:pt x="37" y="7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26" name="Freeform 21">
              <a:extLst>
                <a:ext uri="{FF2B5EF4-FFF2-40B4-BE49-F238E27FC236}">
                  <a16:creationId xmlns:a16="http://schemas.microsoft.com/office/drawing/2014/main" id="{9B57EBC2-FA40-4C6E-A4A1-83890842CDD4}"/>
                </a:ext>
              </a:extLst>
            </p:cNvPr>
            <p:cNvSpPr>
              <a:spLocks noEditPoints="1"/>
            </p:cNvSpPr>
            <p:nvPr/>
          </p:nvSpPr>
          <p:spPr bwMode="auto">
            <a:xfrm>
              <a:off x="3287" y="3086"/>
              <a:ext cx="10" cy="93"/>
            </a:xfrm>
            <a:custGeom>
              <a:avLst/>
              <a:gdLst>
                <a:gd name="T0" fmla="*/ 13 w 13"/>
                <a:gd name="T1" fmla="*/ 16 h 113"/>
                <a:gd name="T2" fmla="*/ 13 w 13"/>
                <a:gd name="T3" fmla="*/ 16 h 113"/>
                <a:gd name="T4" fmla="*/ 13 w 13"/>
                <a:gd name="T5" fmla="*/ 0 h 113"/>
                <a:gd name="T6" fmla="*/ 0 w 13"/>
                <a:gd name="T7" fmla="*/ 0 h 113"/>
                <a:gd name="T8" fmla="*/ 0 w 13"/>
                <a:gd name="T9" fmla="*/ 16 h 113"/>
                <a:gd name="T10" fmla="*/ 13 w 13"/>
                <a:gd name="T11" fmla="*/ 16 h 113"/>
                <a:gd name="T12" fmla="*/ 0 w 13"/>
                <a:gd name="T13" fmla="*/ 31 h 113"/>
                <a:gd name="T14" fmla="*/ 0 w 13"/>
                <a:gd name="T15" fmla="*/ 31 h 113"/>
                <a:gd name="T16" fmla="*/ 0 w 13"/>
                <a:gd name="T17" fmla="*/ 113 h 113"/>
                <a:gd name="T18" fmla="*/ 13 w 13"/>
                <a:gd name="T19" fmla="*/ 113 h 113"/>
                <a:gd name="T20" fmla="*/ 13 w 13"/>
                <a:gd name="T21" fmla="*/ 31 h 113"/>
                <a:gd name="T22" fmla="*/ 0 w 13"/>
                <a:gd name="T23" fmla="*/ 31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 h="113">
                  <a:moveTo>
                    <a:pt x="13" y="16"/>
                  </a:moveTo>
                  <a:lnTo>
                    <a:pt x="13" y="16"/>
                  </a:lnTo>
                  <a:lnTo>
                    <a:pt x="13" y="0"/>
                  </a:lnTo>
                  <a:lnTo>
                    <a:pt x="0" y="0"/>
                  </a:lnTo>
                  <a:lnTo>
                    <a:pt x="0" y="16"/>
                  </a:lnTo>
                  <a:lnTo>
                    <a:pt x="13" y="16"/>
                  </a:lnTo>
                  <a:close/>
                  <a:moveTo>
                    <a:pt x="0" y="31"/>
                  </a:moveTo>
                  <a:lnTo>
                    <a:pt x="0" y="31"/>
                  </a:lnTo>
                  <a:lnTo>
                    <a:pt x="0" y="113"/>
                  </a:lnTo>
                  <a:lnTo>
                    <a:pt x="13" y="113"/>
                  </a:lnTo>
                  <a:lnTo>
                    <a:pt x="13" y="31"/>
                  </a:lnTo>
                  <a:lnTo>
                    <a:pt x="0" y="3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27" name="Freeform 22">
              <a:extLst>
                <a:ext uri="{FF2B5EF4-FFF2-40B4-BE49-F238E27FC236}">
                  <a16:creationId xmlns:a16="http://schemas.microsoft.com/office/drawing/2014/main" id="{2BC10293-C108-4966-B343-D7EC20737331}"/>
                </a:ext>
              </a:extLst>
            </p:cNvPr>
            <p:cNvSpPr>
              <a:spLocks/>
            </p:cNvSpPr>
            <p:nvPr/>
          </p:nvSpPr>
          <p:spPr bwMode="auto">
            <a:xfrm>
              <a:off x="3310" y="3110"/>
              <a:ext cx="58" cy="70"/>
            </a:xfrm>
            <a:custGeom>
              <a:avLst/>
              <a:gdLst>
                <a:gd name="T0" fmla="*/ 14 w 70"/>
                <a:gd name="T1" fmla="*/ 58 h 86"/>
                <a:gd name="T2" fmla="*/ 14 w 70"/>
                <a:gd name="T3" fmla="*/ 58 h 86"/>
                <a:gd name="T4" fmla="*/ 0 w 70"/>
                <a:gd name="T5" fmla="*/ 58 h 86"/>
                <a:gd name="T6" fmla="*/ 3 w 70"/>
                <a:gd name="T7" fmla="*/ 71 h 86"/>
                <a:gd name="T8" fmla="*/ 11 w 70"/>
                <a:gd name="T9" fmla="*/ 80 h 86"/>
                <a:gd name="T10" fmla="*/ 22 w 70"/>
                <a:gd name="T11" fmla="*/ 85 h 86"/>
                <a:gd name="T12" fmla="*/ 35 w 70"/>
                <a:gd name="T13" fmla="*/ 86 h 86"/>
                <a:gd name="T14" fmla="*/ 48 w 70"/>
                <a:gd name="T15" fmla="*/ 85 h 86"/>
                <a:gd name="T16" fmla="*/ 59 w 70"/>
                <a:gd name="T17" fmla="*/ 81 h 86"/>
                <a:gd name="T18" fmla="*/ 67 w 70"/>
                <a:gd name="T19" fmla="*/ 73 h 86"/>
                <a:gd name="T20" fmla="*/ 70 w 70"/>
                <a:gd name="T21" fmla="*/ 60 h 86"/>
                <a:gd name="T22" fmla="*/ 68 w 70"/>
                <a:gd name="T23" fmla="*/ 50 h 86"/>
                <a:gd name="T24" fmla="*/ 62 w 70"/>
                <a:gd name="T25" fmla="*/ 44 h 86"/>
                <a:gd name="T26" fmla="*/ 53 w 70"/>
                <a:gd name="T27" fmla="*/ 40 h 86"/>
                <a:gd name="T28" fmla="*/ 43 w 70"/>
                <a:gd name="T29" fmla="*/ 37 h 86"/>
                <a:gd name="T30" fmla="*/ 34 w 70"/>
                <a:gd name="T31" fmla="*/ 35 h 86"/>
                <a:gd name="T32" fmla="*/ 25 w 70"/>
                <a:gd name="T33" fmla="*/ 32 h 86"/>
                <a:gd name="T34" fmla="*/ 19 w 70"/>
                <a:gd name="T35" fmla="*/ 28 h 86"/>
                <a:gd name="T36" fmla="*/ 16 w 70"/>
                <a:gd name="T37" fmla="*/ 23 h 86"/>
                <a:gd name="T38" fmla="*/ 18 w 70"/>
                <a:gd name="T39" fmla="*/ 17 h 86"/>
                <a:gd name="T40" fmla="*/ 22 w 70"/>
                <a:gd name="T41" fmla="*/ 14 h 86"/>
                <a:gd name="T42" fmla="*/ 28 w 70"/>
                <a:gd name="T43" fmla="*/ 13 h 86"/>
                <a:gd name="T44" fmla="*/ 34 w 70"/>
                <a:gd name="T45" fmla="*/ 12 h 86"/>
                <a:gd name="T46" fmla="*/ 40 w 70"/>
                <a:gd name="T47" fmla="*/ 13 h 86"/>
                <a:gd name="T48" fmla="*/ 46 w 70"/>
                <a:gd name="T49" fmla="*/ 15 h 86"/>
                <a:gd name="T50" fmla="*/ 51 w 70"/>
                <a:gd name="T51" fmla="*/ 19 h 86"/>
                <a:gd name="T52" fmla="*/ 53 w 70"/>
                <a:gd name="T53" fmla="*/ 26 h 86"/>
                <a:gd name="T54" fmla="*/ 66 w 70"/>
                <a:gd name="T55" fmla="*/ 26 h 86"/>
                <a:gd name="T56" fmla="*/ 63 w 70"/>
                <a:gd name="T57" fmla="*/ 13 h 86"/>
                <a:gd name="T58" fmla="*/ 56 w 70"/>
                <a:gd name="T59" fmla="*/ 5 h 86"/>
                <a:gd name="T60" fmla="*/ 46 w 70"/>
                <a:gd name="T61" fmla="*/ 1 h 86"/>
                <a:gd name="T62" fmla="*/ 33 w 70"/>
                <a:gd name="T63" fmla="*/ 0 h 86"/>
                <a:gd name="T64" fmla="*/ 22 w 70"/>
                <a:gd name="T65" fmla="*/ 2 h 86"/>
                <a:gd name="T66" fmla="*/ 12 w 70"/>
                <a:gd name="T67" fmla="*/ 6 h 86"/>
                <a:gd name="T68" fmla="*/ 5 w 70"/>
                <a:gd name="T69" fmla="*/ 13 h 86"/>
                <a:gd name="T70" fmla="*/ 2 w 70"/>
                <a:gd name="T71" fmla="*/ 24 h 86"/>
                <a:gd name="T72" fmla="*/ 6 w 70"/>
                <a:gd name="T73" fmla="*/ 36 h 86"/>
                <a:gd name="T74" fmla="*/ 16 w 70"/>
                <a:gd name="T75" fmla="*/ 43 h 86"/>
                <a:gd name="T76" fmla="*/ 29 w 70"/>
                <a:gd name="T77" fmla="*/ 47 h 86"/>
                <a:gd name="T78" fmla="*/ 42 w 70"/>
                <a:gd name="T79" fmla="*/ 50 h 86"/>
                <a:gd name="T80" fmla="*/ 52 w 70"/>
                <a:gd name="T81" fmla="*/ 54 h 86"/>
                <a:gd name="T82" fmla="*/ 56 w 70"/>
                <a:gd name="T83" fmla="*/ 62 h 86"/>
                <a:gd name="T84" fmla="*/ 54 w 70"/>
                <a:gd name="T85" fmla="*/ 68 h 86"/>
                <a:gd name="T86" fmla="*/ 49 w 70"/>
                <a:gd name="T87" fmla="*/ 72 h 86"/>
                <a:gd name="T88" fmla="*/ 43 w 70"/>
                <a:gd name="T89" fmla="*/ 74 h 86"/>
                <a:gd name="T90" fmla="*/ 36 w 70"/>
                <a:gd name="T91" fmla="*/ 74 h 86"/>
                <a:gd name="T92" fmla="*/ 28 w 70"/>
                <a:gd name="T93" fmla="*/ 73 h 86"/>
                <a:gd name="T94" fmla="*/ 21 w 70"/>
                <a:gd name="T95" fmla="*/ 71 h 86"/>
                <a:gd name="T96" fmla="*/ 16 w 70"/>
                <a:gd name="T97" fmla="*/ 66 h 86"/>
                <a:gd name="T98" fmla="*/ 14 w 70"/>
                <a:gd name="T99" fmla="*/ 58 h 86"/>
                <a:gd name="T100" fmla="*/ 14 w 70"/>
                <a:gd name="T101" fmla="*/ 58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0" h="86">
                  <a:moveTo>
                    <a:pt x="14" y="58"/>
                  </a:moveTo>
                  <a:lnTo>
                    <a:pt x="14" y="58"/>
                  </a:lnTo>
                  <a:lnTo>
                    <a:pt x="0" y="58"/>
                  </a:lnTo>
                  <a:cubicBezTo>
                    <a:pt x="0" y="63"/>
                    <a:pt x="1" y="68"/>
                    <a:pt x="3" y="71"/>
                  </a:cubicBezTo>
                  <a:cubicBezTo>
                    <a:pt x="5" y="75"/>
                    <a:pt x="8" y="78"/>
                    <a:pt x="11" y="80"/>
                  </a:cubicBezTo>
                  <a:cubicBezTo>
                    <a:pt x="14" y="82"/>
                    <a:pt x="18" y="84"/>
                    <a:pt x="22" y="85"/>
                  </a:cubicBezTo>
                  <a:cubicBezTo>
                    <a:pt x="26" y="86"/>
                    <a:pt x="30" y="86"/>
                    <a:pt x="35" y="86"/>
                  </a:cubicBezTo>
                  <a:cubicBezTo>
                    <a:pt x="39" y="86"/>
                    <a:pt x="43" y="86"/>
                    <a:pt x="48" y="85"/>
                  </a:cubicBezTo>
                  <a:cubicBezTo>
                    <a:pt x="52" y="84"/>
                    <a:pt x="55" y="83"/>
                    <a:pt x="59" y="81"/>
                  </a:cubicBezTo>
                  <a:cubicBezTo>
                    <a:pt x="62" y="79"/>
                    <a:pt x="65" y="76"/>
                    <a:pt x="67" y="73"/>
                  </a:cubicBezTo>
                  <a:cubicBezTo>
                    <a:pt x="69" y="69"/>
                    <a:pt x="70" y="65"/>
                    <a:pt x="70" y="60"/>
                  </a:cubicBezTo>
                  <a:cubicBezTo>
                    <a:pt x="70" y="56"/>
                    <a:pt x="69" y="53"/>
                    <a:pt x="68" y="50"/>
                  </a:cubicBezTo>
                  <a:cubicBezTo>
                    <a:pt x="66" y="48"/>
                    <a:pt x="64" y="46"/>
                    <a:pt x="62" y="44"/>
                  </a:cubicBezTo>
                  <a:cubicBezTo>
                    <a:pt x="59" y="42"/>
                    <a:pt x="56" y="41"/>
                    <a:pt x="53" y="40"/>
                  </a:cubicBezTo>
                  <a:cubicBezTo>
                    <a:pt x="50" y="39"/>
                    <a:pt x="47" y="38"/>
                    <a:pt x="43" y="37"/>
                  </a:cubicBezTo>
                  <a:cubicBezTo>
                    <a:pt x="40" y="36"/>
                    <a:pt x="37" y="35"/>
                    <a:pt x="34" y="35"/>
                  </a:cubicBezTo>
                  <a:cubicBezTo>
                    <a:pt x="30" y="34"/>
                    <a:pt x="28" y="33"/>
                    <a:pt x="25" y="32"/>
                  </a:cubicBezTo>
                  <a:cubicBezTo>
                    <a:pt x="22" y="31"/>
                    <a:pt x="20" y="30"/>
                    <a:pt x="19" y="28"/>
                  </a:cubicBezTo>
                  <a:cubicBezTo>
                    <a:pt x="17" y="27"/>
                    <a:pt x="16" y="25"/>
                    <a:pt x="16" y="23"/>
                  </a:cubicBezTo>
                  <a:cubicBezTo>
                    <a:pt x="16" y="20"/>
                    <a:pt x="17" y="19"/>
                    <a:pt x="18" y="17"/>
                  </a:cubicBezTo>
                  <a:cubicBezTo>
                    <a:pt x="19" y="16"/>
                    <a:pt x="20" y="15"/>
                    <a:pt x="22" y="14"/>
                  </a:cubicBezTo>
                  <a:cubicBezTo>
                    <a:pt x="24" y="13"/>
                    <a:pt x="26" y="13"/>
                    <a:pt x="28" y="13"/>
                  </a:cubicBezTo>
                  <a:cubicBezTo>
                    <a:pt x="30" y="12"/>
                    <a:pt x="32" y="12"/>
                    <a:pt x="34" y="12"/>
                  </a:cubicBezTo>
                  <a:cubicBezTo>
                    <a:pt x="36" y="12"/>
                    <a:pt x="38" y="12"/>
                    <a:pt x="40" y="13"/>
                  </a:cubicBezTo>
                  <a:cubicBezTo>
                    <a:pt x="43" y="13"/>
                    <a:pt x="45" y="14"/>
                    <a:pt x="46" y="15"/>
                  </a:cubicBezTo>
                  <a:cubicBezTo>
                    <a:pt x="48" y="16"/>
                    <a:pt x="50" y="18"/>
                    <a:pt x="51" y="19"/>
                  </a:cubicBezTo>
                  <a:cubicBezTo>
                    <a:pt x="52" y="21"/>
                    <a:pt x="53" y="23"/>
                    <a:pt x="53" y="26"/>
                  </a:cubicBezTo>
                  <a:lnTo>
                    <a:pt x="66" y="26"/>
                  </a:lnTo>
                  <a:cubicBezTo>
                    <a:pt x="66" y="21"/>
                    <a:pt x="65" y="17"/>
                    <a:pt x="63" y="13"/>
                  </a:cubicBezTo>
                  <a:cubicBezTo>
                    <a:pt x="61" y="10"/>
                    <a:pt x="59" y="7"/>
                    <a:pt x="56" y="5"/>
                  </a:cubicBezTo>
                  <a:cubicBezTo>
                    <a:pt x="53" y="4"/>
                    <a:pt x="49" y="2"/>
                    <a:pt x="46" y="1"/>
                  </a:cubicBezTo>
                  <a:cubicBezTo>
                    <a:pt x="42" y="1"/>
                    <a:pt x="37" y="0"/>
                    <a:pt x="33" y="0"/>
                  </a:cubicBezTo>
                  <a:cubicBezTo>
                    <a:pt x="29" y="0"/>
                    <a:pt x="25" y="1"/>
                    <a:pt x="22" y="2"/>
                  </a:cubicBezTo>
                  <a:cubicBezTo>
                    <a:pt x="18" y="2"/>
                    <a:pt x="15" y="4"/>
                    <a:pt x="12" y="6"/>
                  </a:cubicBezTo>
                  <a:cubicBezTo>
                    <a:pt x="9" y="7"/>
                    <a:pt x="7" y="10"/>
                    <a:pt x="5" y="13"/>
                  </a:cubicBezTo>
                  <a:cubicBezTo>
                    <a:pt x="3" y="16"/>
                    <a:pt x="2" y="19"/>
                    <a:pt x="2" y="24"/>
                  </a:cubicBezTo>
                  <a:cubicBezTo>
                    <a:pt x="2" y="29"/>
                    <a:pt x="3" y="33"/>
                    <a:pt x="6" y="36"/>
                  </a:cubicBezTo>
                  <a:cubicBezTo>
                    <a:pt x="9" y="39"/>
                    <a:pt x="12" y="41"/>
                    <a:pt x="16" y="43"/>
                  </a:cubicBezTo>
                  <a:cubicBezTo>
                    <a:pt x="20" y="44"/>
                    <a:pt x="24" y="46"/>
                    <a:pt x="29" y="47"/>
                  </a:cubicBezTo>
                  <a:cubicBezTo>
                    <a:pt x="33" y="48"/>
                    <a:pt x="38" y="49"/>
                    <a:pt x="42" y="50"/>
                  </a:cubicBezTo>
                  <a:cubicBezTo>
                    <a:pt x="46" y="51"/>
                    <a:pt x="49" y="52"/>
                    <a:pt x="52" y="54"/>
                  </a:cubicBezTo>
                  <a:cubicBezTo>
                    <a:pt x="54" y="56"/>
                    <a:pt x="56" y="59"/>
                    <a:pt x="56" y="62"/>
                  </a:cubicBezTo>
                  <a:cubicBezTo>
                    <a:pt x="56" y="65"/>
                    <a:pt x="55" y="67"/>
                    <a:pt x="54" y="68"/>
                  </a:cubicBezTo>
                  <a:cubicBezTo>
                    <a:pt x="53" y="70"/>
                    <a:pt x="51" y="71"/>
                    <a:pt x="49" y="72"/>
                  </a:cubicBezTo>
                  <a:cubicBezTo>
                    <a:pt x="47" y="73"/>
                    <a:pt x="45" y="73"/>
                    <a:pt x="43" y="74"/>
                  </a:cubicBezTo>
                  <a:cubicBezTo>
                    <a:pt x="40" y="74"/>
                    <a:pt x="38" y="74"/>
                    <a:pt x="36" y="74"/>
                  </a:cubicBezTo>
                  <a:cubicBezTo>
                    <a:pt x="33" y="74"/>
                    <a:pt x="30" y="74"/>
                    <a:pt x="28" y="73"/>
                  </a:cubicBezTo>
                  <a:cubicBezTo>
                    <a:pt x="25" y="73"/>
                    <a:pt x="23" y="72"/>
                    <a:pt x="21" y="71"/>
                  </a:cubicBezTo>
                  <a:cubicBezTo>
                    <a:pt x="19" y="70"/>
                    <a:pt x="17" y="68"/>
                    <a:pt x="16" y="66"/>
                  </a:cubicBezTo>
                  <a:cubicBezTo>
                    <a:pt x="15" y="64"/>
                    <a:pt x="14" y="61"/>
                    <a:pt x="14" y="58"/>
                  </a:cubicBezTo>
                  <a:lnTo>
                    <a:pt x="14" y="58"/>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28" name="Freeform 23">
              <a:extLst>
                <a:ext uri="{FF2B5EF4-FFF2-40B4-BE49-F238E27FC236}">
                  <a16:creationId xmlns:a16="http://schemas.microsoft.com/office/drawing/2014/main" id="{4381B44E-1E0B-4751-B5D1-C0E35643876B}"/>
                </a:ext>
              </a:extLst>
            </p:cNvPr>
            <p:cNvSpPr>
              <a:spLocks/>
            </p:cNvSpPr>
            <p:nvPr/>
          </p:nvSpPr>
          <p:spPr bwMode="auto">
            <a:xfrm>
              <a:off x="3373" y="3091"/>
              <a:ext cx="36" cy="88"/>
            </a:xfrm>
            <a:custGeom>
              <a:avLst/>
              <a:gdLst>
                <a:gd name="T0" fmla="*/ 27 w 44"/>
                <a:gd name="T1" fmla="*/ 25 h 107"/>
                <a:gd name="T2" fmla="*/ 27 w 44"/>
                <a:gd name="T3" fmla="*/ 25 h 107"/>
                <a:gd name="T4" fmla="*/ 27 w 44"/>
                <a:gd name="T5" fmla="*/ 0 h 107"/>
                <a:gd name="T6" fmla="*/ 14 w 44"/>
                <a:gd name="T7" fmla="*/ 0 h 107"/>
                <a:gd name="T8" fmla="*/ 14 w 44"/>
                <a:gd name="T9" fmla="*/ 25 h 107"/>
                <a:gd name="T10" fmla="*/ 0 w 44"/>
                <a:gd name="T11" fmla="*/ 25 h 107"/>
                <a:gd name="T12" fmla="*/ 0 w 44"/>
                <a:gd name="T13" fmla="*/ 37 h 107"/>
                <a:gd name="T14" fmla="*/ 14 w 44"/>
                <a:gd name="T15" fmla="*/ 37 h 107"/>
                <a:gd name="T16" fmla="*/ 14 w 44"/>
                <a:gd name="T17" fmla="*/ 89 h 107"/>
                <a:gd name="T18" fmla="*/ 15 w 44"/>
                <a:gd name="T19" fmla="*/ 99 h 107"/>
                <a:gd name="T20" fmla="*/ 18 w 44"/>
                <a:gd name="T21" fmla="*/ 104 h 107"/>
                <a:gd name="T22" fmla="*/ 24 w 44"/>
                <a:gd name="T23" fmla="*/ 107 h 107"/>
                <a:gd name="T24" fmla="*/ 33 w 44"/>
                <a:gd name="T25" fmla="*/ 107 h 107"/>
                <a:gd name="T26" fmla="*/ 44 w 44"/>
                <a:gd name="T27" fmla="*/ 107 h 107"/>
                <a:gd name="T28" fmla="*/ 44 w 44"/>
                <a:gd name="T29" fmla="*/ 95 h 107"/>
                <a:gd name="T30" fmla="*/ 37 w 44"/>
                <a:gd name="T31" fmla="*/ 95 h 107"/>
                <a:gd name="T32" fmla="*/ 32 w 44"/>
                <a:gd name="T33" fmla="*/ 95 h 107"/>
                <a:gd name="T34" fmla="*/ 29 w 44"/>
                <a:gd name="T35" fmla="*/ 94 h 107"/>
                <a:gd name="T36" fmla="*/ 28 w 44"/>
                <a:gd name="T37" fmla="*/ 92 h 107"/>
                <a:gd name="T38" fmla="*/ 27 w 44"/>
                <a:gd name="T39" fmla="*/ 88 h 107"/>
                <a:gd name="T40" fmla="*/ 27 w 44"/>
                <a:gd name="T41" fmla="*/ 37 h 107"/>
                <a:gd name="T42" fmla="*/ 44 w 44"/>
                <a:gd name="T43" fmla="*/ 37 h 107"/>
                <a:gd name="T44" fmla="*/ 44 w 44"/>
                <a:gd name="T45" fmla="*/ 25 h 107"/>
                <a:gd name="T46" fmla="*/ 27 w 44"/>
                <a:gd name="T47" fmla="*/ 25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4" h="107">
                  <a:moveTo>
                    <a:pt x="27" y="25"/>
                  </a:moveTo>
                  <a:lnTo>
                    <a:pt x="27" y="25"/>
                  </a:lnTo>
                  <a:lnTo>
                    <a:pt x="27" y="0"/>
                  </a:lnTo>
                  <a:lnTo>
                    <a:pt x="14" y="0"/>
                  </a:lnTo>
                  <a:lnTo>
                    <a:pt x="14" y="25"/>
                  </a:lnTo>
                  <a:lnTo>
                    <a:pt x="0" y="25"/>
                  </a:lnTo>
                  <a:lnTo>
                    <a:pt x="0" y="37"/>
                  </a:lnTo>
                  <a:lnTo>
                    <a:pt x="14" y="37"/>
                  </a:lnTo>
                  <a:lnTo>
                    <a:pt x="14" y="89"/>
                  </a:lnTo>
                  <a:cubicBezTo>
                    <a:pt x="14" y="93"/>
                    <a:pt x="14" y="96"/>
                    <a:pt x="15" y="99"/>
                  </a:cubicBezTo>
                  <a:cubicBezTo>
                    <a:pt x="16" y="101"/>
                    <a:pt x="17" y="103"/>
                    <a:pt x="18" y="104"/>
                  </a:cubicBezTo>
                  <a:cubicBezTo>
                    <a:pt x="20" y="105"/>
                    <a:pt x="22" y="106"/>
                    <a:pt x="24" y="107"/>
                  </a:cubicBezTo>
                  <a:cubicBezTo>
                    <a:pt x="27" y="107"/>
                    <a:pt x="30" y="107"/>
                    <a:pt x="33" y="107"/>
                  </a:cubicBezTo>
                  <a:lnTo>
                    <a:pt x="44" y="107"/>
                  </a:lnTo>
                  <a:lnTo>
                    <a:pt x="44" y="95"/>
                  </a:lnTo>
                  <a:lnTo>
                    <a:pt x="37" y="95"/>
                  </a:lnTo>
                  <a:cubicBezTo>
                    <a:pt x="35" y="95"/>
                    <a:pt x="34" y="95"/>
                    <a:pt x="32" y="95"/>
                  </a:cubicBezTo>
                  <a:cubicBezTo>
                    <a:pt x="31" y="95"/>
                    <a:pt x="30" y="95"/>
                    <a:pt x="29" y="94"/>
                  </a:cubicBezTo>
                  <a:cubicBezTo>
                    <a:pt x="28" y="94"/>
                    <a:pt x="28" y="93"/>
                    <a:pt x="28" y="92"/>
                  </a:cubicBezTo>
                  <a:cubicBezTo>
                    <a:pt x="27" y="91"/>
                    <a:pt x="27" y="90"/>
                    <a:pt x="27" y="88"/>
                  </a:cubicBezTo>
                  <a:lnTo>
                    <a:pt x="27" y="37"/>
                  </a:lnTo>
                  <a:lnTo>
                    <a:pt x="44" y="37"/>
                  </a:lnTo>
                  <a:lnTo>
                    <a:pt x="44" y="25"/>
                  </a:lnTo>
                  <a:lnTo>
                    <a:pt x="27" y="25"/>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29" name="Freeform 24">
              <a:extLst>
                <a:ext uri="{FF2B5EF4-FFF2-40B4-BE49-F238E27FC236}">
                  <a16:creationId xmlns:a16="http://schemas.microsoft.com/office/drawing/2014/main" id="{89EF46FA-BFB4-4A42-84F0-C3B273867456}"/>
                </a:ext>
              </a:extLst>
            </p:cNvPr>
            <p:cNvSpPr>
              <a:spLocks/>
            </p:cNvSpPr>
            <p:nvPr/>
          </p:nvSpPr>
          <p:spPr bwMode="auto">
            <a:xfrm>
              <a:off x="3421" y="3110"/>
              <a:ext cx="36" cy="69"/>
            </a:xfrm>
            <a:custGeom>
              <a:avLst/>
              <a:gdLst>
                <a:gd name="T0" fmla="*/ 0 w 44"/>
                <a:gd name="T1" fmla="*/ 2 h 84"/>
                <a:gd name="T2" fmla="*/ 0 w 44"/>
                <a:gd name="T3" fmla="*/ 2 h 84"/>
                <a:gd name="T4" fmla="*/ 0 w 44"/>
                <a:gd name="T5" fmla="*/ 84 h 84"/>
                <a:gd name="T6" fmla="*/ 14 w 44"/>
                <a:gd name="T7" fmla="*/ 84 h 84"/>
                <a:gd name="T8" fmla="*/ 14 w 44"/>
                <a:gd name="T9" fmla="*/ 48 h 84"/>
                <a:gd name="T10" fmla="*/ 15 w 44"/>
                <a:gd name="T11" fmla="*/ 34 h 84"/>
                <a:gd name="T12" fmla="*/ 21 w 44"/>
                <a:gd name="T13" fmla="*/ 23 h 84"/>
                <a:gd name="T14" fmla="*/ 30 w 44"/>
                <a:gd name="T15" fmla="*/ 17 h 84"/>
                <a:gd name="T16" fmla="*/ 44 w 44"/>
                <a:gd name="T17" fmla="*/ 14 h 84"/>
                <a:gd name="T18" fmla="*/ 44 w 44"/>
                <a:gd name="T19" fmla="*/ 0 h 84"/>
                <a:gd name="T20" fmla="*/ 26 w 44"/>
                <a:gd name="T21" fmla="*/ 5 h 84"/>
                <a:gd name="T22" fmla="*/ 13 w 44"/>
                <a:gd name="T23" fmla="*/ 19 h 84"/>
                <a:gd name="T24" fmla="*/ 13 w 44"/>
                <a:gd name="T25" fmla="*/ 19 h 84"/>
                <a:gd name="T26" fmla="*/ 13 w 44"/>
                <a:gd name="T27" fmla="*/ 2 h 84"/>
                <a:gd name="T28" fmla="*/ 0 w 44"/>
                <a:gd name="T29" fmla="*/ 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4" h="84">
                  <a:moveTo>
                    <a:pt x="0" y="2"/>
                  </a:moveTo>
                  <a:lnTo>
                    <a:pt x="0" y="2"/>
                  </a:lnTo>
                  <a:lnTo>
                    <a:pt x="0" y="84"/>
                  </a:lnTo>
                  <a:lnTo>
                    <a:pt x="14" y="84"/>
                  </a:lnTo>
                  <a:lnTo>
                    <a:pt x="14" y="48"/>
                  </a:lnTo>
                  <a:cubicBezTo>
                    <a:pt x="14" y="42"/>
                    <a:pt x="14" y="38"/>
                    <a:pt x="15" y="34"/>
                  </a:cubicBezTo>
                  <a:cubicBezTo>
                    <a:pt x="17" y="30"/>
                    <a:pt x="18" y="26"/>
                    <a:pt x="21" y="23"/>
                  </a:cubicBezTo>
                  <a:cubicBezTo>
                    <a:pt x="23" y="20"/>
                    <a:pt x="26" y="18"/>
                    <a:pt x="30" y="17"/>
                  </a:cubicBezTo>
                  <a:cubicBezTo>
                    <a:pt x="34" y="15"/>
                    <a:pt x="38" y="14"/>
                    <a:pt x="44" y="14"/>
                  </a:cubicBezTo>
                  <a:lnTo>
                    <a:pt x="44" y="0"/>
                  </a:lnTo>
                  <a:cubicBezTo>
                    <a:pt x="36" y="0"/>
                    <a:pt x="30" y="1"/>
                    <a:pt x="26" y="5"/>
                  </a:cubicBezTo>
                  <a:cubicBezTo>
                    <a:pt x="21" y="8"/>
                    <a:pt x="17" y="13"/>
                    <a:pt x="13" y="19"/>
                  </a:cubicBezTo>
                  <a:lnTo>
                    <a:pt x="13" y="19"/>
                  </a:lnTo>
                  <a:lnTo>
                    <a:pt x="13" y="2"/>
                  </a:lnTo>
                  <a:lnTo>
                    <a:pt x="0" y="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30" name="Freeform 25">
              <a:extLst>
                <a:ext uri="{FF2B5EF4-FFF2-40B4-BE49-F238E27FC236}">
                  <a16:creationId xmlns:a16="http://schemas.microsoft.com/office/drawing/2014/main" id="{7547F8B4-64C7-40F1-A000-52CA1819D31A}"/>
                </a:ext>
              </a:extLst>
            </p:cNvPr>
            <p:cNvSpPr>
              <a:spLocks noEditPoints="1"/>
            </p:cNvSpPr>
            <p:nvPr/>
          </p:nvSpPr>
          <p:spPr bwMode="auto">
            <a:xfrm>
              <a:off x="3462" y="3110"/>
              <a:ext cx="63" cy="70"/>
            </a:xfrm>
            <a:custGeom>
              <a:avLst/>
              <a:gdLst>
                <a:gd name="T0" fmla="*/ 77 w 77"/>
                <a:gd name="T1" fmla="*/ 84 h 86"/>
                <a:gd name="T2" fmla="*/ 77 w 77"/>
                <a:gd name="T3" fmla="*/ 84 h 86"/>
                <a:gd name="T4" fmla="*/ 67 w 77"/>
                <a:gd name="T5" fmla="*/ 86 h 86"/>
                <a:gd name="T6" fmla="*/ 59 w 77"/>
                <a:gd name="T7" fmla="*/ 83 h 86"/>
                <a:gd name="T8" fmla="*/ 56 w 77"/>
                <a:gd name="T9" fmla="*/ 73 h 86"/>
                <a:gd name="T10" fmla="*/ 43 w 77"/>
                <a:gd name="T11" fmla="*/ 83 h 86"/>
                <a:gd name="T12" fmla="*/ 27 w 77"/>
                <a:gd name="T13" fmla="*/ 86 h 86"/>
                <a:gd name="T14" fmla="*/ 16 w 77"/>
                <a:gd name="T15" fmla="*/ 85 h 86"/>
                <a:gd name="T16" fmla="*/ 8 w 77"/>
                <a:gd name="T17" fmla="*/ 81 h 86"/>
                <a:gd name="T18" fmla="*/ 2 w 77"/>
                <a:gd name="T19" fmla="*/ 74 h 86"/>
                <a:gd name="T20" fmla="*/ 0 w 77"/>
                <a:gd name="T21" fmla="*/ 63 h 86"/>
                <a:gd name="T22" fmla="*/ 2 w 77"/>
                <a:gd name="T23" fmla="*/ 52 h 86"/>
                <a:gd name="T24" fmla="*/ 8 w 77"/>
                <a:gd name="T25" fmla="*/ 44 h 86"/>
                <a:gd name="T26" fmla="*/ 17 w 77"/>
                <a:gd name="T27" fmla="*/ 40 h 86"/>
                <a:gd name="T28" fmla="*/ 28 w 77"/>
                <a:gd name="T29" fmla="*/ 38 h 86"/>
                <a:gd name="T30" fmla="*/ 38 w 77"/>
                <a:gd name="T31" fmla="*/ 36 h 86"/>
                <a:gd name="T32" fmla="*/ 47 w 77"/>
                <a:gd name="T33" fmla="*/ 35 h 86"/>
                <a:gd name="T34" fmla="*/ 53 w 77"/>
                <a:gd name="T35" fmla="*/ 32 h 86"/>
                <a:gd name="T36" fmla="*/ 55 w 77"/>
                <a:gd name="T37" fmla="*/ 26 h 86"/>
                <a:gd name="T38" fmla="*/ 54 w 77"/>
                <a:gd name="T39" fmla="*/ 19 h 86"/>
                <a:gd name="T40" fmla="*/ 49 w 77"/>
                <a:gd name="T41" fmla="*/ 14 h 86"/>
                <a:gd name="T42" fmla="*/ 43 w 77"/>
                <a:gd name="T43" fmla="*/ 13 h 86"/>
                <a:gd name="T44" fmla="*/ 37 w 77"/>
                <a:gd name="T45" fmla="*/ 12 h 86"/>
                <a:gd name="T46" fmla="*/ 23 w 77"/>
                <a:gd name="T47" fmla="*/ 15 h 86"/>
                <a:gd name="T48" fmla="*/ 16 w 77"/>
                <a:gd name="T49" fmla="*/ 28 h 86"/>
                <a:gd name="T50" fmla="*/ 3 w 77"/>
                <a:gd name="T51" fmla="*/ 28 h 86"/>
                <a:gd name="T52" fmla="*/ 6 w 77"/>
                <a:gd name="T53" fmla="*/ 15 h 86"/>
                <a:gd name="T54" fmla="*/ 14 w 77"/>
                <a:gd name="T55" fmla="*/ 6 h 86"/>
                <a:gd name="T56" fmla="*/ 25 w 77"/>
                <a:gd name="T57" fmla="*/ 2 h 86"/>
                <a:gd name="T58" fmla="*/ 38 w 77"/>
                <a:gd name="T59" fmla="*/ 0 h 86"/>
                <a:gd name="T60" fmla="*/ 49 w 77"/>
                <a:gd name="T61" fmla="*/ 1 h 86"/>
                <a:gd name="T62" fmla="*/ 59 w 77"/>
                <a:gd name="T63" fmla="*/ 4 h 86"/>
                <a:gd name="T64" fmla="*/ 66 w 77"/>
                <a:gd name="T65" fmla="*/ 11 h 86"/>
                <a:gd name="T66" fmla="*/ 69 w 77"/>
                <a:gd name="T67" fmla="*/ 23 h 86"/>
                <a:gd name="T68" fmla="*/ 69 w 77"/>
                <a:gd name="T69" fmla="*/ 65 h 86"/>
                <a:gd name="T70" fmla="*/ 69 w 77"/>
                <a:gd name="T71" fmla="*/ 72 h 86"/>
                <a:gd name="T72" fmla="*/ 73 w 77"/>
                <a:gd name="T73" fmla="*/ 74 h 86"/>
                <a:gd name="T74" fmla="*/ 77 w 77"/>
                <a:gd name="T75" fmla="*/ 73 h 86"/>
                <a:gd name="T76" fmla="*/ 77 w 77"/>
                <a:gd name="T77" fmla="*/ 84 h 86"/>
                <a:gd name="T78" fmla="*/ 55 w 77"/>
                <a:gd name="T79" fmla="*/ 42 h 86"/>
                <a:gd name="T80" fmla="*/ 55 w 77"/>
                <a:gd name="T81" fmla="*/ 42 h 86"/>
                <a:gd name="T82" fmla="*/ 48 w 77"/>
                <a:gd name="T83" fmla="*/ 45 h 86"/>
                <a:gd name="T84" fmla="*/ 40 w 77"/>
                <a:gd name="T85" fmla="*/ 46 h 86"/>
                <a:gd name="T86" fmla="*/ 31 w 77"/>
                <a:gd name="T87" fmla="*/ 47 h 86"/>
                <a:gd name="T88" fmla="*/ 22 w 77"/>
                <a:gd name="T89" fmla="*/ 50 h 86"/>
                <a:gd name="T90" fmla="*/ 16 w 77"/>
                <a:gd name="T91" fmla="*/ 54 h 86"/>
                <a:gd name="T92" fmla="*/ 14 w 77"/>
                <a:gd name="T93" fmla="*/ 62 h 86"/>
                <a:gd name="T94" fmla="*/ 15 w 77"/>
                <a:gd name="T95" fmla="*/ 68 h 86"/>
                <a:gd name="T96" fmla="*/ 19 w 77"/>
                <a:gd name="T97" fmla="*/ 72 h 86"/>
                <a:gd name="T98" fmla="*/ 24 w 77"/>
                <a:gd name="T99" fmla="*/ 74 h 86"/>
                <a:gd name="T100" fmla="*/ 30 w 77"/>
                <a:gd name="T101" fmla="*/ 74 h 86"/>
                <a:gd name="T102" fmla="*/ 41 w 77"/>
                <a:gd name="T103" fmla="*/ 72 h 86"/>
                <a:gd name="T104" fmla="*/ 49 w 77"/>
                <a:gd name="T105" fmla="*/ 68 h 86"/>
                <a:gd name="T106" fmla="*/ 54 w 77"/>
                <a:gd name="T107" fmla="*/ 62 h 86"/>
                <a:gd name="T108" fmla="*/ 55 w 77"/>
                <a:gd name="T109" fmla="*/ 56 h 86"/>
                <a:gd name="T110" fmla="*/ 55 w 77"/>
                <a:gd name="T111" fmla="*/ 4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7" h="86">
                  <a:moveTo>
                    <a:pt x="77" y="84"/>
                  </a:moveTo>
                  <a:lnTo>
                    <a:pt x="77" y="84"/>
                  </a:lnTo>
                  <a:cubicBezTo>
                    <a:pt x="75" y="85"/>
                    <a:pt x="71" y="86"/>
                    <a:pt x="67" y="86"/>
                  </a:cubicBezTo>
                  <a:cubicBezTo>
                    <a:pt x="64" y="86"/>
                    <a:pt x="61" y="85"/>
                    <a:pt x="59" y="83"/>
                  </a:cubicBezTo>
                  <a:cubicBezTo>
                    <a:pt x="57" y="81"/>
                    <a:pt x="56" y="78"/>
                    <a:pt x="56" y="73"/>
                  </a:cubicBezTo>
                  <a:cubicBezTo>
                    <a:pt x="52" y="78"/>
                    <a:pt x="48" y="81"/>
                    <a:pt x="43" y="83"/>
                  </a:cubicBezTo>
                  <a:cubicBezTo>
                    <a:pt x="38" y="85"/>
                    <a:pt x="33" y="86"/>
                    <a:pt x="27" y="86"/>
                  </a:cubicBezTo>
                  <a:cubicBezTo>
                    <a:pt x="23" y="86"/>
                    <a:pt x="20" y="86"/>
                    <a:pt x="16" y="85"/>
                  </a:cubicBezTo>
                  <a:cubicBezTo>
                    <a:pt x="13" y="84"/>
                    <a:pt x="10" y="83"/>
                    <a:pt x="8" y="81"/>
                  </a:cubicBezTo>
                  <a:cubicBezTo>
                    <a:pt x="5" y="79"/>
                    <a:pt x="3" y="77"/>
                    <a:pt x="2" y="74"/>
                  </a:cubicBezTo>
                  <a:cubicBezTo>
                    <a:pt x="0" y="71"/>
                    <a:pt x="0" y="67"/>
                    <a:pt x="0" y="63"/>
                  </a:cubicBezTo>
                  <a:cubicBezTo>
                    <a:pt x="0" y="58"/>
                    <a:pt x="0" y="55"/>
                    <a:pt x="2" y="52"/>
                  </a:cubicBezTo>
                  <a:cubicBezTo>
                    <a:pt x="4" y="49"/>
                    <a:pt x="6" y="46"/>
                    <a:pt x="8" y="44"/>
                  </a:cubicBezTo>
                  <a:cubicBezTo>
                    <a:pt x="11" y="43"/>
                    <a:pt x="14" y="41"/>
                    <a:pt x="17" y="40"/>
                  </a:cubicBezTo>
                  <a:cubicBezTo>
                    <a:pt x="21" y="39"/>
                    <a:pt x="24" y="38"/>
                    <a:pt x="28" y="38"/>
                  </a:cubicBezTo>
                  <a:cubicBezTo>
                    <a:pt x="31" y="37"/>
                    <a:pt x="35" y="37"/>
                    <a:pt x="38" y="36"/>
                  </a:cubicBezTo>
                  <a:cubicBezTo>
                    <a:pt x="41" y="36"/>
                    <a:pt x="44" y="35"/>
                    <a:pt x="47" y="35"/>
                  </a:cubicBezTo>
                  <a:cubicBezTo>
                    <a:pt x="49" y="34"/>
                    <a:pt x="51" y="33"/>
                    <a:pt x="53" y="32"/>
                  </a:cubicBezTo>
                  <a:cubicBezTo>
                    <a:pt x="54" y="30"/>
                    <a:pt x="55" y="28"/>
                    <a:pt x="55" y="26"/>
                  </a:cubicBezTo>
                  <a:cubicBezTo>
                    <a:pt x="55" y="23"/>
                    <a:pt x="55" y="20"/>
                    <a:pt x="54" y="19"/>
                  </a:cubicBezTo>
                  <a:cubicBezTo>
                    <a:pt x="52" y="17"/>
                    <a:pt x="51" y="15"/>
                    <a:pt x="49" y="14"/>
                  </a:cubicBezTo>
                  <a:cubicBezTo>
                    <a:pt x="47" y="14"/>
                    <a:pt x="46" y="13"/>
                    <a:pt x="43" y="13"/>
                  </a:cubicBezTo>
                  <a:cubicBezTo>
                    <a:pt x="41" y="12"/>
                    <a:pt x="39" y="12"/>
                    <a:pt x="37" y="12"/>
                  </a:cubicBezTo>
                  <a:cubicBezTo>
                    <a:pt x="31" y="12"/>
                    <a:pt x="26" y="13"/>
                    <a:pt x="23" y="15"/>
                  </a:cubicBezTo>
                  <a:cubicBezTo>
                    <a:pt x="19" y="18"/>
                    <a:pt x="17" y="22"/>
                    <a:pt x="16" y="28"/>
                  </a:cubicBezTo>
                  <a:lnTo>
                    <a:pt x="3" y="28"/>
                  </a:lnTo>
                  <a:cubicBezTo>
                    <a:pt x="3" y="23"/>
                    <a:pt x="4" y="18"/>
                    <a:pt x="6" y="15"/>
                  </a:cubicBezTo>
                  <a:cubicBezTo>
                    <a:pt x="8" y="11"/>
                    <a:pt x="11" y="8"/>
                    <a:pt x="14" y="6"/>
                  </a:cubicBezTo>
                  <a:cubicBezTo>
                    <a:pt x="17" y="4"/>
                    <a:pt x="20" y="3"/>
                    <a:pt x="25" y="2"/>
                  </a:cubicBezTo>
                  <a:cubicBezTo>
                    <a:pt x="29" y="1"/>
                    <a:pt x="33" y="0"/>
                    <a:pt x="38" y="0"/>
                  </a:cubicBezTo>
                  <a:cubicBezTo>
                    <a:pt x="41" y="0"/>
                    <a:pt x="45" y="0"/>
                    <a:pt x="49" y="1"/>
                  </a:cubicBezTo>
                  <a:cubicBezTo>
                    <a:pt x="52" y="1"/>
                    <a:pt x="56" y="3"/>
                    <a:pt x="59" y="4"/>
                  </a:cubicBezTo>
                  <a:cubicBezTo>
                    <a:pt x="62" y="6"/>
                    <a:pt x="64" y="8"/>
                    <a:pt x="66" y="11"/>
                  </a:cubicBezTo>
                  <a:cubicBezTo>
                    <a:pt x="68" y="14"/>
                    <a:pt x="69" y="18"/>
                    <a:pt x="69" y="23"/>
                  </a:cubicBezTo>
                  <a:lnTo>
                    <a:pt x="69" y="65"/>
                  </a:lnTo>
                  <a:cubicBezTo>
                    <a:pt x="69" y="68"/>
                    <a:pt x="69" y="71"/>
                    <a:pt x="69" y="72"/>
                  </a:cubicBezTo>
                  <a:cubicBezTo>
                    <a:pt x="69" y="74"/>
                    <a:pt x="71" y="74"/>
                    <a:pt x="73" y="74"/>
                  </a:cubicBezTo>
                  <a:cubicBezTo>
                    <a:pt x="74" y="74"/>
                    <a:pt x="75" y="74"/>
                    <a:pt x="77" y="73"/>
                  </a:cubicBezTo>
                  <a:lnTo>
                    <a:pt x="77" y="84"/>
                  </a:lnTo>
                  <a:close/>
                  <a:moveTo>
                    <a:pt x="55" y="42"/>
                  </a:moveTo>
                  <a:lnTo>
                    <a:pt x="55" y="42"/>
                  </a:lnTo>
                  <a:cubicBezTo>
                    <a:pt x="53" y="43"/>
                    <a:pt x="51" y="44"/>
                    <a:pt x="48" y="45"/>
                  </a:cubicBezTo>
                  <a:cubicBezTo>
                    <a:pt x="46" y="45"/>
                    <a:pt x="43" y="46"/>
                    <a:pt x="40" y="46"/>
                  </a:cubicBezTo>
                  <a:cubicBezTo>
                    <a:pt x="37" y="46"/>
                    <a:pt x="34" y="47"/>
                    <a:pt x="31" y="47"/>
                  </a:cubicBezTo>
                  <a:cubicBezTo>
                    <a:pt x="27" y="48"/>
                    <a:pt x="25" y="49"/>
                    <a:pt x="22" y="50"/>
                  </a:cubicBezTo>
                  <a:cubicBezTo>
                    <a:pt x="20" y="51"/>
                    <a:pt x="18" y="52"/>
                    <a:pt x="16" y="54"/>
                  </a:cubicBezTo>
                  <a:cubicBezTo>
                    <a:pt x="15" y="56"/>
                    <a:pt x="14" y="59"/>
                    <a:pt x="14" y="62"/>
                  </a:cubicBezTo>
                  <a:cubicBezTo>
                    <a:pt x="14" y="64"/>
                    <a:pt x="14" y="66"/>
                    <a:pt x="15" y="68"/>
                  </a:cubicBezTo>
                  <a:cubicBezTo>
                    <a:pt x="16" y="69"/>
                    <a:pt x="17" y="71"/>
                    <a:pt x="19" y="72"/>
                  </a:cubicBezTo>
                  <a:cubicBezTo>
                    <a:pt x="20" y="73"/>
                    <a:pt x="22" y="73"/>
                    <a:pt x="24" y="74"/>
                  </a:cubicBezTo>
                  <a:cubicBezTo>
                    <a:pt x="26" y="74"/>
                    <a:pt x="28" y="74"/>
                    <a:pt x="30" y="74"/>
                  </a:cubicBezTo>
                  <a:cubicBezTo>
                    <a:pt x="34" y="74"/>
                    <a:pt x="38" y="74"/>
                    <a:pt x="41" y="72"/>
                  </a:cubicBezTo>
                  <a:cubicBezTo>
                    <a:pt x="45" y="71"/>
                    <a:pt x="47" y="70"/>
                    <a:pt x="49" y="68"/>
                  </a:cubicBezTo>
                  <a:cubicBezTo>
                    <a:pt x="51" y="66"/>
                    <a:pt x="53" y="64"/>
                    <a:pt x="54" y="62"/>
                  </a:cubicBezTo>
                  <a:cubicBezTo>
                    <a:pt x="55" y="60"/>
                    <a:pt x="55" y="58"/>
                    <a:pt x="55" y="56"/>
                  </a:cubicBezTo>
                  <a:lnTo>
                    <a:pt x="55" y="4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31" name="Freeform 26">
              <a:extLst>
                <a:ext uri="{FF2B5EF4-FFF2-40B4-BE49-F238E27FC236}">
                  <a16:creationId xmlns:a16="http://schemas.microsoft.com/office/drawing/2014/main" id="{D7D9440A-6279-425C-A771-4C16FB60A130}"/>
                </a:ext>
              </a:extLst>
            </p:cNvPr>
            <p:cNvSpPr>
              <a:spLocks/>
            </p:cNvSpPr>
            <p:nvPr/>
          </p:nvSpPr>
          <p:spPr bwMode="auto">
            <a:xfrm>
              <a:off x="3535" y="3110"/>
              <a:ext cx="35" cy="69"/>
            </a:xfrm>
            <a:custGeom>
              <a:avLst/>
              <a:gdLst>
                <a:gd name="T0" fmla="*/ 0 w 43"/>
                <a:gd name="T1" fmla="*/ 2 h 84"/>
                <a:gd name="T2" fmla="*/ 0 w 43"/>
                <a:gd name="T3" fmla="*/ 2 h 84"/>
                <a:gd name="T4" fmla="*/ 0 w 43"/>
                <a:gd name="T5" fmla="*/ 84 h 84"/>
                <a:gd name="T6" fmla="*/ 13 w 43"/>
                <a:gd name="T7" fmla="*/ 84 h 84"/>
                <a:gd name="T8" fmla="*/ 13 w 43"/>
                <a:gd name="T9" fmla="*/ 48 h 84"/>
                <a:gd name="T10" fmla="*/ 15 w 43"/>
                <a:gd name="T11" fmla="*/ 34 h 84"/>
                <a:gd name="T12" fmla="*/ 20 w 43"/>
                <a:gd name="T13" fmla="*/ 23 h 84"/>
                <a:gd name="T14" fmla="*/ 29 w 43"/>
                <a:gd name="T15" fmla="*/ 17 h 84"/>
                <a:gd name="T16" fmla="*/ 43 w 43"/>
                <a:gd name="T17" fmla="*/ 14 h 84"/>
                <a:gd name="T18" fmla="*/ 43 w 43"/>
                <a:gd name="T19" fmla="*/ 0 h 84"/>
                <a:gd name="T20" fmla="*/ 25 w 43"/>
                <a:gd name="T21" fmla="*/ 5 h 84"/>
                <a:gd name="T22" fmla="*/ 13 w 43"/>
                <a:gd name="T23" fmla="*/ 19 h 84"/>
                <a:gd name="T24" fmla="*/ 12 w 43"/>
                <a:gd name="T25" fmla="*/ 19 h 84"/>
                <a:gd name="T26" fmla="*/ 12 w 43"/>
                <a:gd name="T27" fmla="*/ 2 h 84"/>
                <a:gd name="T28" fmla="*/ 0 w 43"/>
                <a:gd name="T29" fmla="*/ 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 h="84">
                  <a:moveTo>
                    <a:pt x="0" y="2"/>
                  </a:moveTo>
                  <a:lnTo>
                    <a:pt x="0" y="2"/>
                  </a:lnTo>
                  <a:lnTo>
                    <a:pt x="0" y="84"/>
                  </a:lnTo>
                  <a:lnTo>
                    <a:pt x="13" y="84"/>
                  </a:lnTo>
                  <a:lnTo>
                    <a:pt x="13" y="48"/>
                  </a:lnTo>
                  <a:cubicBezTo>
                    <a:pt x="13" y="42"/>
                    <a:pt x="14" y="38"/>
                    <a:pt x="15" y="34"/>
                  </a:cubicBezTo>
                  <a:cubicBezTo>
                    <a:pt x="16" y="30"/>
                    <a:pt x="17" y="26"/>
                    <a:pt x="20" y="23"/>
                  </a:cubicBezTo>
                  <a:cubicBezTo>
                    <a:pt x="22" y="20"/>
                    <a:pt x="25" y="18"/>
                    <a:pt x="29" y="17"/>
                  </a:cubicBezTo>
                  <a:cubicBezTo>
                    <a:pt x="33" y="15"/>
                    <a:pt x="37" y="14"/>
                    <a:pt x="43" y="14"/>
                  </a:cubicBezTo>
                  <a:lnTo>
                    <a:pt x="43" y="0"/>
                  </a:lnTo>
                  <a:cubicBezTo>
                    <a:pt x="36" y="0"/>
                    <a:pt x="29" y="1"/>
                    <a:pt x="25" y="5"/>
                  </a:cubicBezTo>
                  <a:cubicBezTo>
                    <a:pt x="20" y="8"/>
                    <a:pt x="16" y="13"/>
                    <a:pt x="13" y="19"/>
                  </a:cubicBezTo>
                  <a:lnTo>
                    <a:pt x="12" y="19"/>
                  </a:lnTo>
                  <a:lnTo>
                    <a:pt x="12" y="2"/>
                  </a:lnTo>
                  <a:lnTo>
                    <a:pt x="0" y="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32" name="Freeform 27">
              <a:extLst>
                <a:ext uri="{FF2B5EF4-FFF2-40B4-BE49-F238E27FC236}">
                  <a16:creationId xmlns:a16="http://schemas.microsoft.com/office/drawing/2014/main" id="{5AFA9842-BAD5-4212-AF77-C25BB5F329E3}"/>
                </a:ext>
              </a:extLst>
            </p:cNvPr>
            <p:cNvSpPr>
              <a:spLocks/>
            </p:cNvSpPr>
            <p:nvPr/>
          </p:nvSpPr>
          <p:spPr bwMode="auto">
            <a:xfrm>
              <a:off x="3612" y="3084"/>
              <a:ext cx="75" cy="97"/>
            </a:xfrm>
            <a:custGeom>
              <a:avLst/>
              <a:gdLst>
                <a:gd name="T0" fmla="*/ 72 w 91"/>
                <a:gd name="T1" fmla="*/ 36 h 119"/>
                <a:gd name="T2" fmla="*/ 72 w 91"/>
                <a:gd name="T3" fmla="*/ 36 h 119"/>
                <a:gd name="T4" fmla="*/ 86 w 91"/>
                <a:gd name="T5" fmla="*/ 36 h 119"/>
                <a:gd name="T6" fmla="*/ 82 w 91"/>
                <a:gd name="T7" fmla="*/ 20 h 119"/>
                <a:gd name="T8" fmla="*/ 74 w 91"/>
                <a:gd name="T9" fmla="*/ 9 h 119"/>
                <a:gd name="T10" fmla="*/ 60 w 91"/>
                <a:gd name="T11" fmla="*/ 2 h 119"/>
                <a:gd name="T12" fmla="*/ 44 w 91"/>
                <a:gd name="T13" fmla="*/ 0 h 119"/>
                <a:gd name="T14" fmla="*/ 29 w 91"/>
                <a:gd name="T15" fmla="*/ 2 h 119"/>
                <a:gd name="T16" fmla="*/ 16 w 91"/>
                <a:gd name="T17" fmla="*/ 8 h 119"/>
                <a:gd name="T18" fmla="*/ 7 w 91"/>
                <a:gd name="T19" fmla="*/ 18 h 119"/>
                <a:gd name="T20" fmla="*/ 3 w 91"/>
                <a:gd name="T21" fmla="*/ 33 h 119"/>
                <a:gd name="T22" fmla="*/ 6 w 91"/>
                <a:gd name="T23" fmla="*/ 46 h 119"/>
                <a:gd name="T24" fmla="*/ 14 w 91"/>
                <a:gd name="T25" fmla="*/ 55 h 119"/>
                <a:gd name="T26" fmla="*/ 26 w 91"/>
                <a:gd name="T27" fmla="*/ 60 h 119"/>
                <a:gd name="T28" fmla="*/ 39 w 91"/>
                <a:gd name="T29" fmla="*/ 63 h 119"/>
                <a:gd name="T30" fmla="*/ 53 w 91"/>
                <a:gd name="T31" fmla="*/ 66 h 119"/>
                <a:gd name="T32" fmla="*/ 64 w 91"/>
                <a:gd name="T33" fmla="*/ 70 h 119"/>
                <a:gd name="T34" fmla="*/ 73 w 91"/>
                <a:gd name="T35" fmla="*/ 76 h 119"/>
                <a:gd name="T36" fmla="*/ 76 w 91"/>
                <a:gd name="T37" fmla="*/ 86 h 119"/>
                <a:gd name="T38" fmla="*/ 73 w 91"/>
                <a:gd name="T39" fmla="*/ 96 h 119"/>
                <a:gd name="T40" fmla="*/ 66 w 91"/>
                <a:gd name="T41" fmla="*/ 102 h 119"/>
                <a:gd name="T42" fmla="*/ 57 w 91"/>
                <a:gd name="T43" fmla="*/ 105 h 119"/>
                <a:gd name="T44" fmla="*/ 47 w 91"/>
                <a:gd name="T45" fmla="*/ 106 h 119"/>
                <a:gd name="T46" fmla="*/ 35 w 91"/>
                <a:gd name="T47" fmla="*/ 105 h 119"/>
                <a:gd name="T48" fmla="*/ 24 w 91"/>
                <a:gd name="T49" fmla="*/ 100 h 119"/>
                <a:gd name="T50" fmla="*/ 17 w 91"/>
                <a:gd name="T51" fmla="*/ 91 h 119"/>
                <a:gd name="T52" fmla="*/ 14 w 91"/>
                <a:gd name="T53" fmla="*/ 79 h 119"/>
                <a:gd name="T54" fmla="*/ 0 w 91"/>
                <a:gd name="T55" fmla="*/ 79 h 119"/>
                <a:gd name="T56" fmla="*/ 3 w 91"/>
                <a:gd name="T57" fmla="*/ 97 h 119"/>
                <a:gd name="T58" fmla="*/ 13 w 91"/>
                <a:gd name="T59" fmla="*/ 109 h 119"/>
                <a:gd name="T60" fmla="*/ 28 w 91"/>
                <a:gd name="T61" fmla="*/ 116 h 119"/>
                <a:gd name="T62" fmla="*/ 46 w 91"/>
                <a:gd name="T63" fmla="*/ 119 h 119"/>
                <a:gd name="T64" fmla="*/ 62 w 91"/>
                <a:gd name="T65" fmla="*/ 117 h 119"/>
                <a:gd name="T66" fmla="*/ 76 w 91"/>
                <a:gd name="T67" fmla="*/ 111 h 119"/>
                <a:gd name="T68" fmla="*/ 87 w 91"/>
                <a:gd name="T69" fmla="*/ 101 h 119"/>
                <a:gd name="T70" fmla="*/ 91 w 91"/>
                <a:gd name="T71" fmla="*/ 85 h 119"/>
                <a:gd name="T72" fmla="*/ 88 w 91"/>
                <a:gd name="T73" fmla="*/ 71 h 119"/>
                <a:gd name="T74" fmla="*/ 79 w 91"/>
                <a:gd name="T75" fmla="*/ 62 h 119"/>
                <a:gd name="T76" fmla="*/ 68 w 91"/>
                <a:gd name="T77" fmla="*/ 56 h 119"/>
                <a:gd name="T78" fmla="*/ 54 w 91"/>
                <a:gd name="T79" fmla="*/ 52 h 119"/>
                <a:gd name="T80" fmla="*/ 41 w 91"/>
                <a:gd name="T81" fmla="*/ 49 h 119"/>
                <a:gd name="T82" fmla="*/ 29 w 91"/>
                <a:gd name="T83" fmla="*/ 46 h 119"/>
                <a:gd name="T84" fmla="*/ 21 w 91"/>
                <a:gd name="T85" fmla="*/ 41 h 119"/>
                <a:gd name="T86" fmla="*/ 18 w 91"/>
                <a:gd name="T87" fmla="*/ 32 h 119"/>
                <a:gd name="T88" fmla="*/ 20 w 91"/>
                <a:gd name="T89" fmla="*/ 23 h 119"/>
                <a:gd name="T90" fmla="*/ 26 w 91"/>
                <a:gd name="T91" fmla="*/ 17 h 119"/>
                <a:gd name="T92" fmla="*/ 34 w 91"/>
                <a:gd name="T93" fmla="*/ 14 h 119"/>
                <a:gd name="T94" fmla="*/ 44 w 91"/>
                <a:gd name="T95" fmla="*/ 13 h 119"/>
                <a:gd name="T96" fmla="*/ 63 w 91"/>
                <a:gd name="T97" fmla="*/ 18 h 119"/>
                <a:gd name="T98" fmla="*/ 72 w 91"/>
                <a:gd name="T99" fmla="*/ 36 h 119"/>
                <a:gd name="T100" fmla="*/ 72 w 91"/>
                <a:gd name="T101" fmla="*/ 36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1" h="119">
                  <a:moveTo>
                    <a:pt x="72" y="36"/>
                  </a:moveTo>
                  <a:lnTo>
                    <a:pt x="72" y="36"/>
                  </a:lnTo>
                  <a:lnTo>
                    <a:pt x="86" y="36"/>
                  </a:lnTo>
                  <a:cubicBezTo>
                    <a:pt x="86" y="30"/>
                    <a:pt x="85" y="24"/>
                    <a:pt x="82" y="20"/>
                  </a:cubicBezTo>
                  <a:cubicBezTo>
                    <a:pt x="80" y="15"/>
                    <a:pt x="77" y="12"/>
                    <a:pt x="74" y="9"/>
                  </a:cubicBezTo>
                  <a:cubicBezTo>
                    <a:pt x="70" y="6"/>
                    <a:pt x="65" y="3"/>
                    <a:pt x="60" y="2"/>
                  </a:cubicBezTo>
                  <a:cubicBezTo>
                    <a:pt x="55" y="1"/>
                    <a:pt x="50" y="0"/>
                    <a:pt x="44" y="0"/>
                  </a:cubicBezTo>
                  <a:cubicBezTo>
                    <a:pt x="39" y="0"/>
                    <a:pt x="34" y="1"/>
                    <a:pt x="29" y="2"/>
                  </a:cubicBezTo>
                  <a:cubicBezTo>
                    <a:pt x="24" y="3"/>
                    <a:pt x="20" y="5"/>
                    <a:pt x="16" y="8"/>
                  </a:cubicBezTo>
                  <a:cubicBezTo>
                    <a:pt x="12" y="11"/>
                    <a:pt x="9" y="14"/>
                    <a:pt x="7" y="18"/>
                  </a:cubicBezTo>
                  <a:cubicBezTo>
                    <a:pt x="4" y="23"/>
                    <a:pt x="3" y="28"/>
                    <a:pt x="3" y="33"/>
                  </a:cubicBezTo>
                  <a:cubicBezTo>
                    <a:pt x="3" y="38"/>
                    <a:pt x="4" y="43"/>
                    <a:pt x="6" y="46"/>
                  </a:cubicBezTo>
                  <a:cubicBezTo>
                    <a:pt x="8" y="50"/>
                    <a:pt x="11" y="52"/>
                    <a:pt x="14" y="55"/>
                  </a:cubicBezTo>
                  <a:cubicBezTo>
                    <a:pt x="18" y="57"/>
                    <a:pt x="22" y="59"/>
                    <a:pt x="26" y="60"/>
                  </a:cubicBezTo>
                  <a:cubicBezTo>
                    <a:pt x="30" y="61"/>
                    <a:pt x="35" y="62"/>
                    <a:pt x="39" y="63"/>
                  </a:cubicBezTo>
                  <a:cubicBezTo>
                    <a:pt x="44" y="64"/>
                    <a:pt x="48" y="65"/>
                    <a:pt x="53" y="66"/>
                  </a:cubicBezTo>
                  <a:cubicBezTo>
                    <a:pt x="57" y="67"/>
                    <a:pt x="61" y="69"/>
                    <a:pt x="64" y="70"/>
                  </a:cubicBezTo>
                  <a:cubicBezTo>
                    <a:pt x="68" y="72"/>
                    <a:pt x="71" y="74"/>
                    <a:pt x="73" y="76"/>
                  </a:cubicBezTo>
                  <a:cubicBezTo>
                    <a:pt x="75" y="78"/>
                    <a:pt x="76" y="82"/>
                    <a:pt x="76" y="86"/>
                  </a:cubicBezTo>
                  <a:cubicBezTo>
                    <a:pt x="76" y="90"/>
                    <a:pt x="75" y="93"/>
                    <a:pt x="73" y="96"/>
                  </a:cubicBezTo>
                  <a:cubicBezTo>
                    <a:pt x="71" y="98"/>
                    <a:pt x="69" y="101"/>
                    <a:pt x="66" y="102"/>
                  </a:cubicBezTo>
                  <a:cubicBezTo>
                    <a:pt x="64" y="104"/>
                    <a:pt x="61" y="105"/>
                    <a:pt x="57" y="105"/>
                  </a:cubicBezTo>
                  <a:cubicBezTo>
                    <a:pt x="54" y="106"/>
                    <a:pt x="50" y="106"/>
                    <a:pt x="47" y="106"/>
                  </a:cubicBezTo>
                  <a:cubicBezTo>
                    <a:pt x="43" y="106"/>
                    <a:pt x="39" y="106"/>
                    <a:pt x="35" y="105"/>
                  </a:cubicBezTo>
                  <a:cubicBezTo>
                    <a:pt x="30" y="104"/>
                    <a:pt x="27" y="102"/>
                    <a:pt x="24" y="100"/>
                  </a:cubicBezTo>
                  <a:cubicBezTo>
                    <a:pt x="21" y="98"/>
                    <a:pt x="18" y="95"/>
                    <a:pt x="17" y="91"/>
                  </a:cubicBezTo>
                  <a:cubicBezTo>
                    <a:pt x="15" y="88"/>
                    <a:pt x="14" y="84"/>
                    <a:pt x="14" y="79"/>
                  </a:cubicBezTo>
                  <a:lnTo>
                    <a:pt x="0" y="79"/>
                  </a:lnTo>
                  <a:cubicBezTo>
                    <a:pt x="0" y="86"/>
                    <a:pt x="1" y="92"/>
                    <a:pt x="3" y="97"/>
                  </a:cubicBezTo>
                  <a:cubicBezTo>
                    <a:pt x="6" y="102"/>
                    <a:pt x="9" y="106"/>
                    <a:pt x="13" y="109"/>
                  </a:cubicBezTo>
                  <a:cubicBezTo>
                    <a:pt x="18" y="112"/>
                    <a:pt x="23" y="115"/>
                    <a:pt x="28" y="116"/>
                  </a:cubicBezTo>
                  <a:cubicBezTo>
                    <a:pt x="34" y="118"/>
                    <a:pt x="40" y="119"/>
                    <a:pt x="46" y="119"/>
                  </a:cubicBezTo>
                  <a:cubicBezTo>
                    <a:pt x="52" y="119"/>
                    <a:pt x="57" y="118"/>
                    <a:pt x="62" y="117"/>
                  </a:cubicBezTo>
                  <a:cubicBezTo>
                    <a:pt x="67" y="116"/>
                    <a:pt x="72" y="114"/>
                    <a:pt x="76" y="111"/>
                  </a:cubicBezTo>
                  <a:cubicBezTo>
                    <a:pt x="81" y="108"/>
                    <a:pt x="84" y="105"/>
                    <a:pt x="87" y="101"/>
                  </a:cubicBezTo>
                  <a:cubicBezTo>
                    <a:pt x="89" y="96"/>
                    <a:pt x="91" y="91"/>
                    <a:pt x="91" y="85"/>
                  </a:cubicBezTo>
                  <a:cubicBezTo>
                    <a:pt x="91" y="79"/>
                    <a:pt x="90" y="75"/>
                    <a:pt x="88" y="71"/>
                  </a:cubicBezTo>
                  <a:cubicBezTo>
                    <a:pt x="86" y="67"/>
                    <a:pt x="83" y="64"/>
                    <a:pt x="79" y="62"/>
                  </a:cubicBezTo>
                  <a:cubicBezTo>
                    <a:pt x="76" y="59"/>
                    <a:pt x="72" y="58"/>
                    <a:pt x="68" y="56"/>
                  </a:cubicBezTo>
                  <a:cubicBezTo>
                    <a:pt x="63" y="55"/>
                    <a:pt x="59" y="53"/>
                    <a:pt x="54" y="52"/>
                  </a:cubicBezTo>
                  <a:cubicBezTo>
                    <a:pt x="50" y="51"/>
                    <a:pt x="46" y="50"/>
                    <a:pt x="41" y="49"/>
                  </a:cubicBezTo>
                  <a:cubicBezTo>
                    <a:pt x="37" y="48"/>
                    <a:pt x="33" y="47"/>
                    <a:pt x="29" y="46"/>
                  </a:cubicBezTo>
                  <a:cubicBezTo>
                    <a:pt x="26" y="45"/>
                    <a:pt x="23" y="43"/>
                    <a:pt x="21" y="41"/>
                  </a:cubicBezTo>
                  <a:cubicBezTo>
                    <a:pt x="19" y="38"/>
                    <a:pt x="18" y="36"/>
                    <a:pt x="18" y="32"/>
                  </a:cubicBezTo>
                  <a:cubicBezTo>
                    <a:pt x="18" y="28"/>
                    <a:pt x="19" y="25"/>
                    <a:pt x="20" y="23"/>
                  </a:cubicBezTo>
                  <a:cubicBezTo>
                    <a:pt x="22" y="20"/>
                    <a:pt x="24" y="18"/>
                    <a:pt x="26" y="17"/>
                  </a:cubicBezTo>
                  <a:cubicBezTo>
                    <a:pt x="28" y="15"/>
                    <a:pt x="31" y="14"/>
                    <a:pt x="34" y="14"/>
                  </a:cubicBezTo>
                  <a:cubicBezTo>
                    <a:pt x="37" y="13"/>
                    <a:pt x="40" y="13"/>
                    <a:pt x="44" y="13"/>
                  </a:cubicBezTo>
                  <a:cubicBezTo>
                    <a:pt x="51" y="13"/>
                    <a:pt x="58" y="15"/>
                    <a:pt x="63" y="18"/>
                  </a:cubicBezTo>
                  <a:cubicBezTo>
                    <a:pt x="68" y="22"/>
                    <a:pt x="71" y="28"/>
                    <a:pt x="72" y="36"/>
                  </a:cubicBezTo>
                  <a:lnTo>
                    <a:pt x="72" y="36"/>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33" name="Freeform 28">
              <a:extLst>
                <a:ext uri="{FF2B5EF4-FFF2-40B4-BE49-F238E27FC236}">
                  <a16:creationId xmlns:a16="http://schemas.microsoft.com/office/drawing/2014/main" id="{5E90919B-67A4-443C-83D3-FE979B834E55}"/>
                </a:ext>
              </a:extLst>
            </p:cNvPr>
            <p:cNvSpPr>
              <a:spLocks noEditPoints="1"/>
            </p:cNvSpPr>
            <p:nvPr/>
          </p:nvSpPr>
          <p:spPr bwMode="auto">
            <a:xfrm>
              <a:off x="3696" y="3110"/>
              <a:ext cx="66" cy="70"/>
            </a:xfrm>
            <a:custGeom>
              <a:avLst/>
              <a:gdLst>
                <a:gd name="T0" fmla="*/ 14 w 80"/>
                <a:gd name="T1" fmla="*/ 43 h 86"/>
                <a:gd name="T2" fmla="*/ 14 w 80"/>
                <a:gd name="T3" fmla="*/ 43 h 86"/>
                <a:gd name="T4" fmla="*/ 16 w 80"/>
                <a:gd name="T5" fmla="*/ 30 h 86"/>
                <a:gd name="T6" fmla="*/ 22 w 80"/>
                <a:gd name="T7" fmla="*/ 20 h 86"/>
                <a:gd name="T8" fmla="*/ 30 w 80"/>
                <a:gd name="T9" fmla="*/ 14 h 86"/>
                <a:gd name="T10" fmla="*/ 40 w 80"/>
                <a:gd name="T11" fmla="*/ 12 h 86"/>
                <a:gd name="T12" fmla="*/ 50 w 80"/>
                <a:gd name="T13" fmla="*/ 14 h 86"/>
                <a:gd name="T14" fmla="*/ 58 w 80"/>
                <a:gd name="T15" fmla="*/ 20 h 86"/>
                <a:gd name="T16" fmla="*/ 64 w 80"/>
                <a:gd name="T17" fmla="*/ 30 h 86"/>
                <a:gd name="T18" fmla="*/ 66 w 80"/>
                <a:gd name="T19" fmla="*/ 43 h 86"/>
                <a:gd name="T20" fmla="*/ 64 w 80"/>
                <a:gd name="T21" fmla="*/ 57 h 86"/>
                <a:gd name="T22" fmla="*/ 58 w 80"/>
                <a:gd name="T23" fmla="*/ 66 h 86"/>
                <a:gd name="T24" fmla="*/ 50 w 80"/>
                <a:gd name="T25" fmla="*/ 72 h 86"/>
                <a:gd name="T26" fmla="*/ 40 w 80"/>
                <a:gd name="T27" fmla="*/ 74 h 86"/>
                <a:gd name="T28" fmla="*/ 30 w 80"/>
                <a:gd name="T29" fmla="*/ 72 h 86"/>
                <a:gd name="T30" fmla="*/ 22 w 80"/>
                <a:gd name="T31" fmla="*/ 66 h 86"/>
                <a:gd name="T32" fmla="*/ 16 w 80"/>
                <a:gd name="T33" fmla="*/ 57 h 86"/>
                <a:gd name="T34" fmla="*/ 14 w 80"/>
                <a:gd name="T35" fmla="*/ 43 h 86"/>
                <a:gd name="T36" fmla="*/ 14 w 80"/>
                <a:gd name="T37" fmla="*/ 43 h 86"/>
                <a:gd name="T38" fmla="*/ 0 w 80"/>
                <a:gd name="T39" fmla="*/ 43 h 86"/>
                <a:gd name="T40" fmla="*/ 0 w 80"/>
                <a:gd name="T41" fmla="*/ 43 h 86"/>
                <a:gd name="T42" fmla="*/ 3 w 80"/>
                <a:gd name="T43" fmla="*/ 60 h 86"/>
                <a:gd name="T44" fmla="*/ 10 w 80"/>
                <a:gd name="T45" fmla="*/ 74 h 86"/>
                <a:gd name="T46" fmla="*/ 23 w 80"/>
                <a:gd name="T47" fmla="*/ 83 h 86"/>
                <a:gd name="T48" fmla="*/ 40 w 80"/>
                <a:gd name="T49" fmla="*/ 86 h 86"/>
                <a:gd name="T50" fmla="*/ 57 w 80"/>
                <a:gd name="T51" fmla="*/ 83 h 86"/>
                <a:gd name="T52" fmla="*/ 70 w 80"/>
                <a:gd name="T53" fmla="*/ 74 h 86"/>
                <a:gd name="T54" fmla="*/ 77 w 80"/>
                <a:gd name="T55" fmla="*/ 60 h 86"/>
                <a:gd name="T56" fmla="*/ 80 w 80"/>
                <a:gd name="T57" fmla="*/ 43 h 86"/>
                <a:gd name="T58" fmla="*/ 77 w 80"/>
                <a:gd name="T59" fmla="*/ 26 h 86"/>
                <a:gd name="T60" fmla="*/ 70 w 80"/>
                <a:gd name="T61" fmla="*/ 13 h 86"/>
                <a:gd name="T62" fmla="*/ 57 w 80"/>
                <a:gd name="T63" fmla="*/ 3 h 86"/>
                <a:gd name="T64" fmla="*/ 40 w 80"/>
                <a:gd name="T65" fmla="*/ 0 h 86"/>
                <a:gd name="T66" fmla="*/ 23 w 80"/>
                <a:gd name="T67" fmla="*/ 3 h 86"/>
                <a:gd name="T68" fmla="*/ 10 w 80"/>
                <a:gd name="T69" fmla="*/ 13 h 86"/>
                <a:gd name="T70" fmla="*/ 3 w 80"/>
                <a:gd name="T71" fmla="*/ 26 h 86"/>
                <a:gd name="T72" fmla="*/ 0 w 80"/>
                <a:gd name="T73" fmla="*/ 43 h 86"/>
                <a:gd name="T74" fmla="*/ 0 w 80"/>
                <a:gd name="T75" fmla="*/ 4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0" h="86">
                  <a:moveTo>
                    <a:pt x="14" y="43"/>
                  </a:moveTo>
                  <a:lnTo>
                    <a:pt x="14" y="43"/>
                  </a:lnTo>
                  <a:cubicBezTo>
                    <a:pt x="14" y="38"/>
                    <a:pt x="15" y="34"/>
                    <a:pt x="16" y="30"/>
                  </a:cubicBezTo>
                  <a:cubicBezTo>
                    <a:pt x="18" y="26"/>
                    <a:pt x="20" y="23"/>
                    <a:pt x="22" y="20"/>
                  </a:cubicBezTo>
                  <a:cubicBezTo>
                    <a:pt x="24" y="18"/>
                    <a:pt x="27" y="16"/>
                    <a:pt x="30" y="14"/>
                  </a:cubicBezTo>
                  <a:cubicBezTo>
                    <a:pt x="33" y="13"/>
                    <a:pt x="36" y="12"/>
                    <a:pt x="40" y="12"/>
                  </a:cubicBezTo>
                  <a:cubicBezTo>
                    <a:pt x="43" y="12"/>
                    <a:pt x="47" y="13"/>
                    <a:pt x="50" y="14"/>
                  </a:cubicBezTo>
                  <a:cubicBezTo>
                    <a:pt x="53" y="16"/>
                    <a:pt x="56" y="18"/>
                    <a:pt x="58" y="20"/>
                  </a:cubicBezTo>
                  <a:cubicBezTo>
                    <a:pt x="60" y="23"/>
                    <a:pt x="62" y="26"/>
                    <a:pt x="64" y="30"/>
                  </a:cubicBezTo>
                  <a:cubicBezTo>
                    <a:pt x="65" y="34"/>
                    <a:pt x="66" y="38"/>
                    <a:pt x="66" y="43"/>
                  </a:cubicBezTo>
                  <a:cubicBezTo>
                    <a:pt x="66" y="48"/>
                    <a:pt x="65" y="53"/>
                    <a:pt x="64" y="57"/>
                  </a:cubicBezTo>
                  <a:cubicBezTo>
                    <a:pt x="62" y="60"/>
                    <a:pt x="60" y="64"/>
                    <a:pt x="58" y="66"/>
                  </a:cubicBezTo>
                  <a:cubicBezTo>
                    <a:pt x="56" y="69"/>
                    <a:pt x="53" y="71"/>
                    <a:pt x="50" y="72"/>
                  </a:cubicBezTo>
                  <a:cubicBezTo>
                    <a:pt x="47" y="74"/>
                    <a:pt x="43" y="74"/>
                    <a:pt x="40" y="74"/>
                  </a:cubicBezTo>
                  <a:cubicBezTo>
                    <a:pt x="36" y="74"/>
                    <a:pt x="33" y="74"/>
                    <a:pt x="30" y="72"/>
                  </a:cubicBezTo>
                  <a:cubicBezTo>
                    <a:pt x="27" y="71"/>
                    <a:pt x="24" y="69"/>
                    <a:pt x="22" y="66"/>
                  </a:cubicBezTo>
                  <a:cubicBezTo>
                    <a:pt x="20" y="64"/>
                    <a:pt x="18" y="60"/>
                    <a:pt x="16" y="57"/>
                  </a:cubicBezTo>
                  <a:cubicBezTo>
                    <a:pt x="15" y="53"/>
                    <a:pt x="14" y="48"/>
                    <a:pt x="14" y="43"/>
                  </a:cubicBezTo>
                  <a:lnTo>
                    <a:pt x="14" y="43"/>
                  </a:lnTo>
                  <a:close/>
                  <a:moveTo>
                    <a:pt x="0" y="43"/>
                  </a:moveTo>
                  <a:lnTo>
                    <a:pt x="0" y="43"/>
                  </a:lnTo>
                  <a:cubicBezTo>
                    <a:pt x="0" y="49"/>
                    <a:pt x="1" y="55"/>
                    <a:pt x="3" y="60"/>
                  </a:cubicBezTo>
                  <a:cubicBezTo>
                    <a:pt x="4" y="65"/>
                    <a:pt x="7" y="70"/>
                    <a:pt x="10" y="74"/>
                  </a:cubicBezTo>
                  <a:cubicBezTo>
                    <a:pt x="14" y="78"/>
                    <a:pt x="18" y="81"/>
                    <a:pt x="23" y="83"/>
                  </a:cubicBezTo>
                  <a:cubicBezTo>
                    <a:pt x="28" y="85"/>
                    <a:pt x="34" y="86"/>
                    <a:pt x="40" y="86"/>
                  </a:cubicBezTo>
                  <a:cubicBezTo>
                    <a:pt x="47" y="86"/>
                    <a:pt x="52" y="85"/>
                    <a:pt x="57" y="83"/>
                  </a:cubicBezTo>
                  <a:cubicBezTo>
                    <a:pt x="62" y="81"/>
                    <a:pt x="66" y="78"/>
                    <a:pt x="70" y="74"/>
                  </a:cubicBezTo>
                  <a:cubicBezTo>
                    <a:pt x="73" y="70"/>
                    <a:pt x="76" y="65"/>
                    <a:pt x="77" y="60"/>
                  </a:cubicBezTo>
                  <a:cubicBezTo>
                    <a:pt x="79" y="55"/>
                    <a:pt x="80" y="49"/>
                    <a:pt x="80" y="43"/>
                  </a:cubicBezTo>
                  <a:cubicBezTo>
                    <a:pt x="80" y="37"/>
                    <a:pt x="79" y="32"/>
                    <a:pt x="77" y="26"/>
                  </a:cubicBezTo>
                  <a:cubicBezTo>
                    <a:pt x="76" y="21"/>
                    <a:pt x="73" y="17"/>
                    <a:pt x="70" y="13"/>
                  </a:cubicBezTo>
                  <a:cubicBezTo>
                    <a:pt x="66" y="9"/>
                    <a:pt x="62" y="6"/>
                    <a:pt x="57" y="3"/>
                  </a:cubicBezTo>
                  <a:cubicBezTo>
                    <a:pt x="52" y="1"/>
                    <a:pt x="47" y="0"/>
                    <a:pt x="40" y="0"/>
                  </a:cubicBezTo>
                  <a:cubicBezTo>
                    <a:pt x="34" y="0"/>
                    <a:pt x="28" y="1"/>
                    <a:pt x="23" y="3"/>
                  </a:cubicBezTo>
                  <a:cubicBezTo>
                    <a:pt x="18" y="6"/>
                    <a:pt x="14" y="9"/>
                    <a:pt x="10" y="13"/>
                  </a:cubicBezTo>
                  <a:cubicBezTo>
                    <a:pt x="7" y="17"/>
                    <a:pt x="4" y="21"/>
                    <a:pt x="3" y="26"/>
                  </a:cubicBezTo>
                  <a:cubicBezTo>
                    <a:pt x="1" y="32"/>
                    <a:pt x="0" y="37"/>
                    <a:pt x="0" y="43"/>
                  </a:cubicBezTo>
                  <a:lnTo>
                    <a:pt x="0" y="4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34" name="Freeform 29">
              <a:extLst>
                <a:ext uri="{FF2B5EF4-FFF2-40B4-BE49-F238E27FC236}">
                  <a16:creationId xmlns:a16="http://schemas.microsoft.com/office/drawing/2014/main" id="{6AC34897-ED39-45E0-8A91-D9F2ED346C8E}"/>
                </a:ext>
              </a:extLst>
            </p:cNvPr>
            <p:cNvSpPr>
              <a:spLocks/>
            </p:cNvSpPr>
            <p:nvPr/>
          </p:nvSpPr>
          <p:spPr bwMode="auto">
            <a:xfrm>
              <a:off x="3772" y="3110"/>
              <a:ext cx="61" cy="70"/>
            </a:xfrm>
            <a:custGeom>
              <a:avLst/>
              <a:gdLst>
                <a:gd name="T0" fmla="*/ 60 w 75"/>
                <a:gd name="T1" fmla="*/ 28 h 86"/>
                <a:gd name="T2" fmla="*/ 60 w 75"/>
                <a:gd name="T3" fmla="*/ 28 h 86"/>
                <a:gd name="T4" fmla="*/ 74 w 75"/>
                <a:gd name="T5" fmla="*/ 28 h 86"/>
                <a:gd name="T6" fmla="*/ 70 w 75"/>
                <a:gd name="T7" fmla="*/ 16 h 86"/>
                <a:gd name="T8" fmla="*/ 63 w 75"/>
                <a:gd name="T9" fmla="*/ 7 h 86"/>
                <a:gd name="T10" fmla="*/ 52 w 75"/>
                <a:gd name="T11" fmla="*/ 2 h 86"/>
                <a:gd name="T12" fmla="*/ 39 w 75"/>
                <a:gd name="T13" fmla="*/ 0 h 86"/>
                <a:gd name="T14" fmla="*/ 22 w 75"/>
                <a:gd name="T15" fmla="*/ 4 h 86"/>
                <a:gd name="T16" fmla="*/ 10 w 75"/>
                <a:gd name="T17" fmla="*/ 13 h 86"/>
                <a:gd name="T18" fmla="*/ 2 w 75"/>
                <a:gd name="T19" fmla="*/ 27 h 86"/>
                <a:gd name="T20" fmla="*/ 0 w 75"/>
                <a:gd name="T21" fmla="*/ 44 h 86"/>
                <a:gd name="T22" fmla="*/ 2 w 75"/>
                <a:gd name="T23" fmla="*/ 61 h 86"/>
                <a:gd name="T24" fmla="*/ 10 w 75"/>
                <a:gd name="T25" fmla="*/ 74 h 86"/>
                <a:gd name="T26" fmla="*/ 22 w 75"/>
                <a:gd name="T27" fmla="*/ 83 h 86"/>
                <a:gd name="T28" fmla="*/ 38 w 75"/>
                <a:gd name="T29" fmla="*/ 86 h 86"/>
                <a:gd name="T30" fmla="*/ 63 w 75"/>
                <a:gd name="T31" fmla="*/ 78 h 86"/>
                <a:gd name="T32" fmla="*/ 75 w 75"/>
                <a:gd name="T33" fmla="*/ 54 h 86"/>
                <a:gd name="T34" fmla="*/ 61 w 75"/>
                <a:gd name="T35" fmla="*/ 54 h 86"/>
                <a:gd name="T36" fmla="*/ 54 w 75"/>
                <a:gd name="T37" fmla="*/ 69 h 86"/>
                <a:gd name="T38" fmla="*/ 38 w 75"/>
                <a:gd name="T39" fmla="*/ 74 h 86"/>
                <a:gd name="T40" fmla="*/ 27 w 75"/>
                <a:gd name="T41" fmla="*/ 72 h 86"/>
                <a:gd name="T42" fmla="*/ 20 w 75"/>
                <a:gd name="T43" fmla="*/ 65 h 86"/>
                <a:gd name="T44" fmla="*/ 16 w 75"/>
                <a:gd name="T45" fmla="*/ 55 h 86"/>
                <a:gd name="T46" fmla="*/ 14 w 75"/>
                <a:gd name="T47" fmla="*/ 44 h 86"/>
                <a:gd name="T48" fmla="*/ 15 w 75"/>
                <a:gd name="T49" fmla="*/ 32 h 86"/>
                <a:gd name="T50" fmla="*/ 20 w 75"/>
                <a:gd name="T51" fmla="*/ 22 h 86"/>
                <a:gd name="T52" fmla="*/ 28 w 75"/>
                <a:gd name="T53" fmla="*/ 15 h 86"/>
                <a:gd name="T54" fmla="*/ 40 w 75"/>
                <a:gd name="T55" fmla="*/ 12 h 86"/>
                <a:gd name="T56" fmla="*/ 53 w 75"/>
                <a:gd name="T57" fmla="*/ 16 h 86"/>
                <a:gd name="T58" fmla="*/ 60 w 75"/>
                <a:gd name="T59" fmla="*/ 28 h 86"/>
                <a:gd name="T60" fmla="*/ 60 w 75"/>
                <a:gd name="T61" fmla="*/ 28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5" h="86">
                  <a:moveTo>
                    <a:pt x="60" y="28"/>
                  </a:moveTo>
                  <a:lnTo>
                    <a:pt x="60" y="28"/>
                  </a:lnTo>
                  <a:lnTo>
                    <a:pt x="74" y="28"/>
                  </a:lnTo>
                  <a:cubicBezTo>
                    <a:pt x="74" y="24"/>
                    <a:pt x="72" y="19"/>
                    <a:pt x="70" y="16"/>
                  </a:cubicBezTo>
                  <a:cubicBezTo>
                    <a:pt x="68" y="12"/>
                    <a:pt x="66" y="9"/>
                    <a:pt x="63" y="7"/>
                  </a:cubicBezTo>
                  <a:cubicBezTo>
                    <a:pt x="60" y="5"/>
                    <a:pt x="56" y="3"/>
                    <a:pt x="52" y="2"/>
                  </a:cubicBezTo>
                  <a:cubicBezTo>
                    <a:pt x="48" y="1"/>
                    <a:pt x="43" y="0"/>
                    <a:pt x="39" y="0"/>
                  </a:cubicBezTo>
                  <a:cubicBezTo>
                    <a:pt x="32" y="0"/>
                    <a:pt x="27" y="1"/>
                    <a:pt x="22" y="4"/>
                  </a:cubicBezTo>
                  <a:cubicBezTo>
                    <a:pt x="17" y="6"/>
                    <a:pt x="13" y="9"/>
                    <a:pt x="10" y="13"/>
                  </a:cubicBezTo>
                  <a:cubicBezTo>
                    <a:pt x="6" y="17"/>
                    <a:pt x="4" y="22"/>
                    <a:pt x="2" y="27"/>
                  </a:cubicBezTo>
                  <a:cubicBezTo>
                    <a:pt x="1" y="32"/>
                    <a:pt x="0" y="38"/>
                    <a:pt x="0" y="44"/>
                  </a:cubicBezTo>
                  <a:cubicBezTo>
                    <a:pt x="0" y="50"/>
                    <a:pt x="1" y="56"/>
                    <a:pt x="2" y="61"/>
                  </a:cubicBezTo>
                  <a:cubicBezTo>
                    <a:pt x="4" y="66"/>
                    <a:pt x="6" y="71"/>
                    <a:pt x="10" y="74"/>
                  </a:cubicBezTo>
                  <a:cubicBezTo>
                    <a:pt x="13" y="78"/>
                    <a:pt x="17" y="81"/>
                    <a:pt x="22" y="83"/>
                  </a:cubicBezTo>
                  <a:cubicBezTo>
                    <a:pt x="27" y="85"/>
                    <a:pt x="32" y="86"/>
                    <a:pt x="38" y="86"/>
                  </a:cubicBezTo>
                  <a:cubicBezTo>
                    <a:pt x="49" y="86"/>
                    <a:pt x="57" y="83"/>
                    <a:pt x="63" y="78"/>
                  </a:cubicBezTo>
                  <a:cubicBezTo>
                    <a:pt x="69" y="72"/>
                    <a:pt x="73" y="64"/>
                    <a:pt x="75" y="54"/>
                  </a:cubicBezTo>
                  <a:lnTo>
                    <a:pt x="61" y="54"/>
                  </a:lnTo>
                  <a:cubicBezTo>
                    <a:pt x="60" y="61"/>
                    <a:pt x="58" y="65"/>
                    <a:pt x="54" y="69"/>
                  </a:cubicBezTo>
                  <a:cubicBezTo>
                    <a:pt x="50" y="72"/>
                    <a:pt x="45" y="74"/>
                    <a:pt x="38" y="74"/>
                  </a:cubicBezTo>
                  <a:cubicBezTo>
                    <a:pt x="34" y="74"/>
                    <a:pt x="30" y="73"/>
                    <a:pt x="27" y="72"/>
                  </a:cubicBezTo>
                  <a:cubicBezTo>
                    <a:pt x="24" y="70"/>
                    <a:pt x="22" y="68"/>
                    <a:pt x="20" y="65"/>
                  </a:cubicBezTo>
                  <a:cubicBezTo>
                    <a:pt x="18" y="62"/>
                    <a:pt x="16" y="59"/>
                    <a:pt x="16" y="55"/>
                  </a:cubicBezTo>
                  <a:cubicBezTo>
                    <a:pt x="15" y="52"/>
                    <a:pt x="14" y="48"/>
                    <a:pt x="14" y="44"/>
                  </a:cubicBezTo>
                  <a:cubicBezTo>
                    <a:pt x="14" y="40"/>
                    <a:pt x="15" y="36"/>
                    <a:pt x="15" y="32"/>
                  </a:cubicBezTo>
                  <a:cubicBezTo>
                    <a:pt x="16" y="28"/>
                    <a:pt x="18" y="25"/>
                    <a:pt x="20" y="22"/>
                  </a:cubicBezTo>
                  <a:cubicBezTo>
                    <a:pt x="22" y="19"/>
                    <a:pt x="24" y="17"/>
                    <a:pt x="28" y="15"/>
                  </a:cubicBezTo>
                  <a:cubicBezTo>
                    <a:pt x="31" y="13"/>
                    <a:pt x="35" y="12"/>
                    <a:pt x="40" y="12"/>
                  </a:cubicBezTo>
                  <a:cubicBezTo>
                    <a:pt x="46" y="12"/>
                    <a:pt x="50" y="14"/>
                    <a:pt x="53" y="16"/>
                  </a:cubicBezTo>
                  <a:cubicBezTo>
                    <a:pt x="57" y="19"/>
                    <a:pt x="59" y="23"/>
                    <a:pt x="60" y="28"/>
                  </a:cubicBezTo>
                  <a:lnTo>
                    <a:pt x="60" y="28"/>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35" name="Freeform 30">
              <a:extLst>
                <a:ext uri="{FF2B5EF4-FFF2-40B4-BE49-F238E27FC236}">
                  <a16:creationId xmlns:a16="http://schemas.microsoft.com/office/drawing/2014/main" id="{4B40929A-6FE1-44B4-BBAC-AAD6093DA095}"/>
                </a:ext>
              </a:extLst>
            </p:cNvPr>
            <p:cNvSpPr>
              <a:spLocks noEditPoints="1"/>
            </p:cNvSpPr>
            <p:nvPr/>
          </p:nvSpPr>
          <p:spPr bwMode="auto">
            <a:xfrm>
              <a:off x="3846" y="3086"/>
              <a:ext cx="12" cy="93"/>
            </a:xfrm>
            <a:custGeom>
              <a:avLst/>
              <a:gdLst>
                <a:gd name="T0" fmla="*/ 14 w 14"/>
                <a:gd name="T1" fmla="*/ 16 h 113"/>
                <a:gd name="T2" fmla="*/ 14 w 14"/>
                <a:gd name="T3" fmla="*/ 16 h 113"/>
                <a:gd name="T4" fmla="*/ 14 w 14"/>
                <a:gd name="T5" fmla="*/ 0 h 113"/>
                <a:gd name="T6" fmla="*/ 0 w 14"/>
                <a:gd name="T7" fmla="*/ 0 h 113"/>
                <a:gd name="T8" fmla="*/ 0 w 14"/>
                <a:gd name="T9" fmla="*/ 16 h 113"/>
                <a:gd name="T10" fmla="*/ 14 w 14"/>
                <a:gd name="T11" fmla="*/ 16 h 113"/>
                <a:gd name="T12" fmla="*/ 0 w 14"/>
                <a:gd name="T13" fmla="*/ 31 h 113"/>
                <a:gd name="T14" fmla="*/ 0 w 14"/>
                <a:gd name="T15" fmla="*/ 31 h 113"/>
                <a:gd name="T16" fmla="*/ 0 w 14"/>
                <a:gd name="T17" fmla="*/ 113 h 113"/>
                <a:gd name="T18" fmla="*/ 14 w 14"/>
                <a:gd name="T19" fmla="*/ 113 h 113"/>
                <a:gd name="T20" fmla="*/ 14 w 14"/>
                <a:gd name="T21" fmla="*/ 31 h 113"/>
                <a:gd name="T22" fmla="*/ 0 w 14"/>
                <a:gd name="T23" fmla="*/ 31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 h="113">
                  <a:moveTo>
                    <a:pt x="14" y="16"/>
                  </a:moveTo>
                  <a:lnTo>
                    <a:pt x="14" y="16"/>
                  </a:lnTo>
                  <a:lnTo>
                    <a:pt x="14" y="0"/>
                  </a:lnTo>
                  <a:lnTo>
                    <a:pt x="0" y="0"/>
                  </a:lnTo>
                  <a:lnTo>
                    <a:pt x="0" y="16"/>
                  </a:lnTo>
                  <a:lnTo>
                    <a:pt x="14" y="16"/>
                  </a:lnTo>
                  <a:close/>
                  <a:moveTo>
                    <a:pt x="0" y="31"/>
                  </a:moveTo>
                  <a:lnTo>
                    <a:pt x="0" y="31"/>
                  </a:lnTo>
                  <a:lnTo>
                    <a:pt x="0" y="113"/>
                  </a:lnTo>
                  <a:lnTo>
                    <a:pt x="14" y="113"/>
                  </a:lnTo>
                  <a:lnTo>
                    <a:pt x="14" y="31"/>
                  </a:lnTo>
                  <a:lnTo>
                    <a:pt x="0" y="3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36" name="Freeform 31">
              <a:extLst>
                <a:ext uri="{FF2B5EF4-FFF2-40B4-BE49-F238E27FC236}">
                  <a16:creationId xmlns:a16="http://schemas.microsoft.com/office/drawing/2014/main" id="{3CDF07DC-1C49-4221-9D59-F1069631B43D}"/>
                </a:ext>
              </a:extLst>
            </p:cNvPr>
            <p:cNvSpPr>
              <a:spLocks noEditPoints="1"/>
            </p:cNvSpPr>
            <p:nvPr/>
          </p:nvSpPr>
          <p:spPr bwMode="auto">
            <a:xfrm>
              <a:off x="3871" y="3110"/>
              <a:ext cx="65" cy="70"/>
            </a:xfrm>
            <a:custGeom>
              <a:avLst/>
              <a:gdLst>
                <a:gd name="T0" fmla="*/ 15 w 80"/>
                <a:gd name="T1" fmla="*/ 43 h 86"/>
                <a:gd name="T2" fmla="*/ 15 w 80"/>
                <a:gd name="T3" fmla="*/ 43 h 86"/>
                <a:gd name="T4" fmla="*/ 17 w 80"/>
                <a:gd name="T5" fmla="*/ 30 h 86"/>
                <a:gd name="T6" fmla="*/ 22 w 80"/>
                <a:gd name="T7" fmla="*/ 20 h 86"/>
                <a:gd name="T8" fmla="*/ 30 w 80"/>
                <a:gd name="T9" fmla="*/ 14 h 86"/>
                <a:gd name="T10" fmla="*/ 40 w 80"/>
                <a:gd name="T11" fmla="*/ 12 h 86"/>
                <a:gd name="T12" fmla="*/ 50 w 80"/>
                <a:gd name="T13" fmla="*/ 14 h 86"/>
                <a:gd name="T14" fmla="*/ 58 w 80"/>
                <a:gd name="T15" fmla="*/ 20 h 86"/>
                <a:gd name="T16" fmla="*/ 64 w 80"/>
                <a:gd name="T17" fmla="*/ 30 h 86"/>
                <a:gd name="T18" fmla="*/ 66 w 80"/>
                <a:gd name="T19" fmla="*/ 43 h 86"/>
                <a:gd name="T20" fmla="*/ 64 w 80"/>
                <a:gd name="T21" fmla="*/ 57 h 86"/>
                <a:gd name="T22" fmla="*/ 58 w 80"/>
                <a:gd name="T23" fmla="*/ 66 h 86"/>
                <a:gd name="T24" fmla="*/ 50 w 80"/>
                <a:gd name="T25" fmla="*/ 72 h 86"/>
                <a:gd name="T26" fmla="*/ 40 w 80"/>
                <a:gd name="T27" fmla="*/ 74 h 86"/>
                <a:gd name="T28" fmla="*/ 30 w 80"/>
                <a:gd name="T29" fmla="*/ 72 h 86"/>
                <a:gd name="T30" fmla="*/ 22 w 80"/>
                <a:gd name="T31" fmla="*/ 66 h 86"/>
                <a:gd name="T32" fmla="*/ 17 w 80"/>
                <a:gd name="T33" fmla="*/ 57 h 86"/>
                <a:gd name="T34" fmla="*/ 15 w 80"/>
                <a:gd name="T35" fmla="*/ 43 h 86"/>
                <a:gd name="T36" fmla="*/ 15 w 80"/>
                <a:gd name="T37" fmla="*/ 43 h 86"/>
                <a:gd name="T38" fmla="*/ 0 w 80"/>
                <a:gd name="T39" fmla="*/ 43 h 86"/>
                <a:gd name="T40" fmla="*/ 0 w 80"/>
                <a:gd name="T41" fmla="*/ 43 h 86"/>
                <a:gd name="T42" fmla="*/ 3 w 80"/>
                <a:gd name="T43" fmla="*/ 60 h 86"/>
                <a:gd name="T44" fmla="*/ 11 w 80"/>
                <a:gd name="T45" fmla="*/ 74 h 86"/>
                <a:gd name="T46" fmla="*/ 23 w 80"/>
                <a:gd name="T47" fmla="*/ 83 h 86"/>
                <a:gd name="T48" fmla="*/ 40 w 80"/>
                <a:gd name="T49" fmla="*/ 86 h 86"/>
                <a:gd name="T50" fmla="*/ 57 w 80"/>
                <a:gd name="T51" fmla="*/ 83 h 86"/>
                <a:gd name="T52" fmla="*/ 70 w 80"/>
                <a:gd name="T53" fmla="*/ 74 h 86"/>
                <a:gd name="T54" fmla="*/ 78 w 80"/>
                <a:gd name="T55" fmla="*/ 60 h 86"/>
                <a:gd name="T56" fmla="*/ 80 w 80"/>
                <a:gd name="T57" fmla="*/ 43 h 86"/>
                <a:gd name="T58" fmla="*/ 78 w 80"/>
                <a:gd name="T59" fmla="*/ 26 h 86"/>
                <a:gd name="T60" fmla="*/ 70 w 80"/>
                <a:gd name="T61" fmla="*/ 13 h 86"/>
                <a:gd name="T62" fmla="*/ 57 w 80"/>
                <a:gd name="T63" fmla="*/ 3 h 86"/>
                <a:gd name="T64" fmla="*/ 40 w 80"/>
                <a:gd name="T65" fmla="*/ 0 h 86"/>
                <a:gd name="T66" fmla="*/ 23 w 80"/>
                <a:gd name="T67" fmla="*/ 3 h 86"/>
                <a:gd name="T68" fmla="*/ 11 w 80"/>
                <a:gd name="T69" fmla="*/ 13 h 86"/>
                <a:gd name="T70" fmla="*/ 3 w 80"/>
                <a:gd name="T71" fmla="*/ 26 h 86"/>
                <a:gd name="T72" fmla="*/ 0 w 80"/>
                <a:gd name="T73" fmla="*/ 43 h 86"/>
                <a:gd name="T74" fmla="*/ 0 w 80"/>
                <a:gd name="T75" fmla="*/ 4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0" h="86">
                  <a:moveTo>
                    <a:pt x="15" y="43"/>
                  </a:moveTo>
                  <a:lnTo>
                    <a:pt x="15" y="43"/>
                  </a:lnTo>
                  <a:cubicBezTo>
                    <a:pt x="15" y="38"/>
                    <a:pt x="15" y="34"/>
                    <a:pt x="17" y="30"/>
                  </a:cubicBezTo>
                  <a:cubicBezTo>
                    <a:pt x="18" y="26"/>
                    <a:pt x="20" y="23"/>
                    <a:pt x="22" y="20"/>
                  </a:cubicBezTo>
                  <a:cubicBezTo>
                    <a:pt x="24" y="18"/>
                    <a:pt x="27" y="16"/>
                    <a:pt x="30" y="14"/>
                  </a:cubicBezTo>
                  <a:cubicBezTo>
                    <a:pt x="33" y="13"/>
                    <a:pt x="37" y="12"/>
                    <a:pt x="40" y="12"/>
                  </a:cubicBezTo>
                  <a:cubicBezTo>
                    <a:pt x="44" y="12"/>
                    <a:pt x="47" y="13"/>
                    <a:pt x="50" y="14"/>
                  </a:cubicBezTo>
                  <a:cubicBezTo>
                    <a:pt x="53" y="16"/>
                    <a:pt x="56" y="18"/>
                    <a:pt x="58" y="20"/>
                  </a:cubicBezTo>
                  <a:cubicBezTo>
                    <a:pt x="61" y="23"/>
                    <a:pt x="63" y="26"/>
                    <a:pt x="64" y="30"/>
                  </a:cubicBezTo>
                  <a:cubicBezTo>
                    <a:pt x="65" y="34"/>
                    <a:pt x="66" y="38"/>
                    <a:pt x="66" y="43"/>
                  </a:cubicBezTo>
                  <a:cubicBezTo>
                    <a:pt x="66" y="48"/>
                    <a:pt x="65" y="53"/>
                    <a:pt x="64" y="57"/>
                  </a:cubicBezTo>
                  <a:cubicBezTo>
                    <a:pt x="63" y="60"/>
                    <a:pt x="61" y="64"/>
                    <a:pt x="58" y="66"/>
                  </a:cubicBezTo>
                  <a:cubicBezTo>
                    <a:pt x="56" y="69"/>
                    <a:pt x="53" y="71"/>
                    <a:pt x="50" y="72"/>
                  </a:cubicBezTo>
                  <a:cubicBezTo>
                    <a:pt x="47" y="74"/>
                    <a:pt x="44" y="74"/>
                    <a:pt x="40" y="74"/>
                  </a:cubicBezTo>
                  <a:cubicBezTo>
                    <a:pt x="37" y="74"/>
                    <a:pt x="33" y="74"/>
                    <a:pt x="30" y="72"/>
                  </a:cubicBezTo>
                  <a:cubicBezTo>
                    <a:pt x="27" y="71"/>
                    <a:pt x="24" y="69"/>
                    <a:pt x="22" y="66"/>
                  </a:cubicBezTo>
                  <a:cubicBezTo>
                    <a:pt x="20" y="64"/>
                    <a:pt x="18" y="60"/>
                    <a:pt x="17" y="57"/>
                  </a:cubicBezTo>
                  <a:cubicBezTo>
                    <a:pt x="15" y="53"/>
                    <a:pt x="15" y="48"/>
                    <a:pt x="15" y="43"/>
                  </a:cubicBezTo>
                  <a:lnTo>
                    <a:pt x="15" y="43"/>
                  </a:lnTo>
                  <a:close/>
                  <a:moveTo>
                    <a:pt x="0" y="43"/>
                  </a:moveTo>
                  <a:lnTo>
                    <a:pt x="0" y="43"/>
                  </a:lnTo>
                  <a:cubicBezTo>
                    <a:pt x="0" y="49"/>
                    <a:pt x="1" y="55"/>
                    <a:pt x="3" y="60"/>
                  </a:cubicBezTo>
                  <a:cubicBezTo>
                    <a:pt x="5" y="65"/>
                    <a:pt x="7" y="70"/>
                    <a:pt x="11" y="74"/>
                  </a:cubicBezTo>
                  <a:cubicBezTo>
                    <a:pt x="14" y="78"/>
                    <a:pt x="18" y="81"/>
                    <a:pt x="23" y="83"/>
                  </a:cubicBezTo>
                  <a:cubicBezTo>
                    <a:pt x="28" y="85"/>
                    <a:pt x="34" y="86"/>
                    <a:pt x="40" y="86"/>
                  </a:cubicBezTo>
                  <a:cubicBezTo>
                    <a:pt x="47" y="86"/>
                    <a:pt x="53" y="85"/>
                    <a:pt x="57" y="83"/>
                  </a:cubicBezTo>
                  <a:cubicBezTo>
                    <a:pt x="62" y="81"/>
                    <a:pt x="67" y="78"/>
                    <a:pt x="70" y="74"/>
                  </a:cubicBezTo>
                  <a:cubicBezTo>
                    <a:pt x="73" y="70"/>
                    <a:pt x="76" y="65"/>
                    <a:pt x="78" y="60"/>
                  </a:cubicBezTo>
                  <a:cubicBezTo>
                    <a:pt x="79" y="55"/>
                    <a:pt x="80" y="49"/>
                    <a:pt x="80" y="43"/>
                  </a:cubicBezTo>
                  <a:cubicBezTo>
                    <a:pt x="80" y="37"/>
                    <a:pt x="79" y="32"/>
                    <a:pt x="78" y="26"/>
                  </a:cubicBezTo>
                  <a:cubicBezTo>
                    <a:pt x="76" y="21"/>
                    <a:pt x="73" y="17"/>
                    <a:pt x="70" y="13"/>
                  </a:cubicBezTo>
                  <a:cubicBezTo>
                    <a:pt x="67" y="9"/>
                    <a:pt x="62" y="6"/>
                    <a:pt x="57" y="3"/>
                  </a:cubicBezTo>
                  <a:cubicBezTo>
                    <a:pt x="53" y="1"/>
                    <a:pt x="47" y="0"/>
                    <a:pt x="40" y="0"/>
                  </a:cubicBezTo>
                  <a:cubicBezTo>
                    <a:pt x="34" y="0"/>
                    <a:pt x="28" y="1"/>
                    <a:pt x="23" y="3"/>
                  </a:cubicBezTo>
                  <a:cubicBezTo>
                    <a:pt x="18" y="6"/>
                    <a:pt x="14" y="9"/>
                    <a:pt x="11" y="13"/>
                  </a:cubicBezTo>
                  <a:cubicBezTo>
                    <a:pt x="7" y="17"/>
                    <a:pt x="5" y="21"/>
                    <a:pt x="3" y="26"/>
                  </a:cubicBezTo>
                  <a:cubicBezTo>
                    <a:pt x="1" y="32"/>
                    <a:pt x="0" y="37"/>
                    <a:pt x="0" y="43"/>
                  </a:cubicBezTo>
                  <a:lnTo>
                    <a:pt x="0" y="4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37" name="Freeform 32">
              <a:extLst>
                <a:ext uri="{FF2B5EF4-FFF2-40B4-BE49-F238E27FC236}">
                  <a16:creationId xmlns:a16="http://schemas.microsoft.com/office/drawing/2014/main" id="{E41EF260-1B2B-4D44-9F2B-40499976131A}"/>
                </a:ext>
              </a:extLst>
            </p:cNvPr>
            <p:cNvSpPr>
              <a:spLocks/>
            </p:cNvSpPr>
            <p:nvPr/>
          </p:nvSpPr>
          <p:spPr bwMode="auto">
            <a:xfrm>
              <a:off x="2434" y="2923"/>
              <a:ext cx="803" cy="270"/>
            </a:xfrm>
            <a:custGeom>
              <a:avLst/>
              <a:gdLst>
                <a:gd name="T0" fmla="*/ 0 w 982"/>
                <a:gd name="T1" fmla="*/ 330 h 330"/>
                <a:gd name="T2" fmla="*/ 0 w 982"/>
                <a:gd name="T3" fmla="*/ 330 h 330"/>
                <a:gd name="T4" fmla="*/ 982 w 982"/>
                <a:gd name="T5" fmla="*/ 0 h 330"/>
              </a:gdLst>
              <a:ahLst/>
              <a:cxnLst>
                <a:cxn ang="0">
                  <a:pos x="T0" y="T1"/>
                </a:cxn>
                <a:cxn ang="0">
                  <a:pos x="T2" y="T3"/>
                </a:cxn>
                <a:cxn ang="0">
                  <a:pos x="T4" y="T5"/>
                </a:cxn>
              </a:cxnLst>
              <a:rect l="0" t="0" r="r" b="b"/>
              <a:pathLst>
                <a:path w="982" h="330">
                  <a:moveTo>
                    <a:pt x="0" y="330"/>
                  </a:moveTo>
                  <a:lnTo>
                    <a:pt x="0" y="330"/>
                  </a:lnTo>
                  <a:lnTo>
                    <a:pt x="982" y="0"/>
                  </a:lnTo>
                </a:path>
              </a:pathLst>
            </a:custGeom>
            <a:noFill/>
            <a:ln w="17463"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a:p>
          </p:txBody>
        </p:sp>
        <p:sp>
          <p:nvSpPr>
            <p:cNvPr id="38" name="Freeform 33">
              <a:extLst>
                <a:ext uri="{FF2B5EF4-FFF2-40B4-BE49-F238E27FC236}">
                  <a16:creationId xmlns:a16="http://schemas.microsoft.com/office/drawing/2014/main" id="{DE16A07C-EC8A-47A0-BCFD-DF7399D87B81}"/>
                </a:ext>
              </a:extLst>
            </p:cNvPr>
            <p:cNvSpPr>
              <a:spLocks/>
            </p:cNvSpPr>
            <p:nvPr/>
          </p:nvSpPr>
          <p:spPr bwMode="auto">
            <a:xfrm>
              <a:off x="3160" y="3607"/>
              <a:ext cx="664" cy="359"/>
            </a:xfrm>
            <a:custGeom>
              <a:avLst/>
              <a:gdLst>
                <a:gd name="T0" fmla="*/ 668 w 812"/>
                <a:gd name="T1" fmla="*/ 78 h 439"/>
                <a:gd name="T2" fmla="*/ 668 w 812"/>
                <a:gd name="T3" fmla="*/ 78 h 439"/>
                <a:gd name="T4" fmla="*/ 668 w 812"/>
                <a:gd name="T5" fmla="*/ 361 h 439"/>
                <a:gd name="T6" fmla="*/ 144 w 812"/>
                <a:gd name="T7" fmla="*/ 361 h 439"/>
                <a:gd name="T8" fmla="*/ 144 w 812"/>
                <a:gd name="T9" fmla="*/ 78 h 439"/>
                <a:gd name="T10" fmla="*/ 668 w 812"/>
                <a:gd name="T11" fmla="*/ 78 h 439"/>
              </a:gdLst>
              <a:ahLst/>
              <a:cxnLst>
                <a:cxn ang="0">
                  <a:pos x="T0" y="T1"/>
                </a:cxn>
                <a:cxn ang="0">
                  <a:pos x="T2" y="T3"/>
                </a:cxn>
                <a:cxn ang="0">
                  <a:pos x="T4" y="T5"/>
                </a:cxn>
                <a:cxn ang="0">
                  <a:pos x="T6" y="T7"/>
                </a:cxn>
                <a:cxn ang="0">
                  <a:pos x="T8" y="T9"/>
                </a:cxn>
                <a:cxn ang="0">
                  <a:pos x="T10" y="T11"/>
                </a:cxn>
              </a:cxnLst>
              <a:rect l="0" t="0" r="r" b="b"/>
              <a:pathLst>
                <a:path w="812" h="439">
                  <a:moveTo>
                    <a:pt x="668" y="78"/>
                  </a:moveTo>
                  <a:lnTo>
                    <a:pt x="668" y="78"/>
                  </a:lnTo>
                  <a:cubicBezTo>
                    <a:pt x="812" y="156"/>
                    <a:pt x="812" y="283"/>
                    <a:pt x="668" y="361"/>
                  </a:cubicBezTo>
                  <a:cubicBezTo>
                    <a:pt x="523" y="439"/>
                    <a:pt x="289" y="439"/>
                    <a:pt x="144" y="361"/>
                  </a:cubicBezTo>
                  <a:cubicBezTo>
                    <a:pt x="0" y="283"/>
                    <a:pt x="0" y="156"/>
                    <a:pt x="144" y="78"/>
                  </a:cubicBezTo>
                  <a:cubicBezTo>
                    <a:pt x="289" y="0"/>
                    <a:pt x="523" y="0"/>
                    <a:pt x="668" y="78"/>
                  </a:cubicBezTo>
                  <a:close/>
                </a:path>
              </a:pathLst>
            </a:custGeom>
            <a:solidFill>
              <a:srgbClr val="FFFFFF"/>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39" name="Freeform 34">
              <a:extLst>
                <a:ext uri="{FF2B5EF4-FFF2-40B4-BE49-F238E27FC236}">
                  <a16:creationId xmlns:a16="http://schemas.microsoft.com/office/drawing/2014/main" id="{10748AD4-52B6-40C6-AF3F-3999CB00AE1E}"/>
                </a:ext>
              </a:extLst>
            </p:cNvPr>
            <p:cNvSpPr>
              <a:spLocks/>
            </p:cNvSpPr>
            <p:nvPr/>
          </p:nvSpPr>
          <p:spPr bwMode="auto">
            <a:xfrm>
              <a:off x="3160" y="3607"/>
              <a:ext cx="664" cy="359"/>
            </a:xfrm>
            <a:custGeom>
              <a:avLst/>
              <a:gdLst>
                <a:gd name="T0" fmla="*/ 668 w 812"/>
                <a:gd name="T1" fmla="*/ 78 h 439"/>
                <a:gd name="T2" fmla="*/ 668 w 812"/>
                <a:gd name="T3" fmla="*/ 78 h 439"/>
                <a:gd name="T4" fmla="*/ 668 w 812"/>
                <a:gd name="T5" fmla="*/ 361 h 439"/>
                <a:gd name="T6" fmla="*/ 144 w 812"/>
                <a:gd name="T7" fmla="*/ 361 h 439"/>
                <a:gd name="T8" fmla="*/ 144 w 812"/>
                <a:gd name="T9" fmla="*/ 78 h 439"/>
                <a:gd name="T10" fmla="*/ 668 w 812"/>
                <a:gd name="T11" fmla="*/ 78 h 439"/>
              </a:gdLst>
              <a:ahLst/>
              <a:cxnLst>
                <a:cxn ang="0">
                  <a:pos x="T0" y="T1"/>
                </a:cxn>
                <a:cxn ang="0">
                  <a:pos x="T2" y="T3"/>
                </a:cxn>
                <a:cxn ang="0">
                  <a:pos x="T4" y="T5"/>
                </a:cxn>
                <a:cxn ang="0">
                  <a:pos x="T6" y="T7"/>
                </a:cxn>
                <a:cxn ang="0">
                  <a:pos x="T8" y="T9"/>
                </a:cxn>
                <a:cxn ang="0">
                  <a:pos x="T10" y="T11"/>
                </a:cxn>
              </a:cxnLst>
              <a:rect l="0" t="0" r="r" b="b"/>
              <a:pathLst>
                <a:path w="812" h="439">
                  <a:moveTo>
                    <a:pt x="668" y="78"/>
                  </a:moveTo>
                  <a:lnTo>
                    <a:pt x="668" y="78"/>
                  </a:lnTo>
                  <a:cubicBezTo>
                    <a:pt x="812" y="156"/>
                    <a:pt x="812" y="283"/>
                    <a:pt x="668" y="361"/>
                  </a:cubicBezTo>
                  <a:cubicBezTo>
                    <a:pt x="523" y="439"/>
                    <a:pt x="289" y="439"/>
                    <a:pt x="144" y="361"/>
                  </a:cubicBezTo>
                  <a:cubicBezTo>
                    <a:pt x="0" y="283"/>
                    <a:pt x="0" y="156"/>
                    <a:pt x="144" y="78"/>
                  </a:cubicBezTo>
                  <a:cubicBezTo>
                    <a:pt x="289" y="0"/>
                    <a:pt x="523" y="0"/>
                    <a:pt x="668" y="78"/>
                  </a:cubicBezTo>
                  <a:close/>
                </a:path>
              </a:pathLst>
            </a:custGeom>
            <a:noFill/>
            <a:ln w="17463"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a:p>
          </p:txBody>
        </p:sp>
        <p:sp>
          <p:nvSpPr>
            <p:cNvPr id="40" name="Freeform 35">
              <a:extLst>
                <a:ext uri="{FF2B5EF4-FFF2-40B4-BE49-F238E27FC236}">
                  <a16:creationId xmlns:a16="http://schemas.microsoft.com/office/drawing/2014/main" id="{52DFC57F-23BE-4864-9F92-4D6BC289A3A0}"/>
                </a:ext>
              </a:extLst>
            </p:cNvPr>
            <p:cNvSpPr>
              <a:spLocks noEditPoints="1"/>
            </p:cNvSpPr>
            <p:nvPr/>
          </p:nvSpPr>
          <p:spPr bwMode="auto">
            <a:xfrm>
              <a:off x="2988" y="4036"/>
              <a:ext cx="77" cy="92"/>
            </a:xfrm>
            <a:custGeom>
              <a:avLst/>
              <a:gdLst>
                <a:gd name="T0" fmla="*/ 16 w 94"/>
                <a:gd name="T1" fmla="*/ 101 h 113"/>
                <a:gd name="T2" fmla="*/ 16 w 94"/>
                <a:gd name="T3" fmla="*/ 101 h 113"/>
                <a:gd name="T4" fmla="*/ 16 w 94"/>
                <a:gd name="T5" fmla="*/ 12 h 113"/>
                <a:gd name="T6" fmla="*/ 41 w 94"/>
                <a:gd name="T7" fmla="*/ 12 h 113"/>
                <a:gd name="T8" fmla="*/ 59 w 94"/>
                <a:gd name="T9" fmla="*/ 15 h 113"/>
                <a:gd name="T10" fmla="*/ 70 w 94"/>
                <a:gd name="T11" fmla="*/ 24 h 113"/>
                <a:gd name="T12" fmla="*/ 77 w 94"/>
                <a:gd name="T13" fmla="*/ 38 h 113"/>
                <a:gd name="T14" fmla="*/ 79 w 94"/>
                <a:gd name="T15" fmla="*/ 56 h 113"/>
                <a:gd name="T16" fmla="*/ 77 w 94"/>
                <a:gd name="T17" fmla="*/ 74 h 113"/>
                <a:gd name="T18" fmla="*/ 71 w 94"/>
                <a:gd name="T19" fmla="*/ 86 h 113"/>
                <a:gd name="T20" fmla="*/ 64 w 94"/>
                <a:gd name="T21" fmla="*/ 94 h 113"/>
                <a:gd name="T22" fmla="*/ 55 w 94"/>
                <a:gd name="T23" fmla="*/ 98 h 113"/>
                <a:gd name="T24" fmla="*/ 47 w 94"/>
                <a:gd name="T25" fmla="*/ 100 h 113"/>
                <a:gd name="T26" fmla="*/ 41 w 94"/>
                <a:gd name="T27" fmla="*/ 101 h 113"/>
                <a:gd name="T28" fmla="*/ 16 w 94"/>
                <a:gd name="T29" fmla="*/ 101 h 113"/>
                <a:gd name="T30" fmla="*/ 0 w 94"/>
                <a:gd name="T31" fmla="*/ 0 h 113"/>
                <a:gd name="T32" fmla="*/ 0 w 94"/>
                <a:gd name="T33" fmla="*/ 0 h 113"/>
                <a:gd name="T34" fmla="*/ 0 w 94"/>
                <a:gd name="T35" fmla="*/ 113 h 113"/>
                <a:gd name="T36" fmla="*/ 39 w 94"/>
                <a:gd name="T37" fmla="*/ 113 h 113"/>
                <a:gd name="T38" fmla="*/ 64 w 94"/>
                <a:gd name="T39" fmla="*/ 109 h 113"/>
                <a:gd name="T40" fmla="*/ 81 w 94"/>
                <a:gd name="T41" fmla="*/ 98 h 113"/>
                <a:gd name="T42" fmla="*/ 91 w 94"/>
                <a:gd name="T43" fmla="*/ 79 h 113"/>
                <a:gd name="T44" fmla="*/ 94 w 94"/>
                <a:gd name="T45" fmla="*/ 54 h 113"/>
                <a:gd name="T46" fmla="*/ 80 w 94"/>
                <a:gd name="T47" fmla="*/ 13 h 113"/>
                <a:gd name="T48" fmla="*/ 39 w 94"/>
                <a:gd name="T49" fmla="*/ 0 h 113"/>
                <a:gd name="T50" fmla="*/ 0 w 94"/>
                <a:gd name="T51" fmla="*/ 0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4" h="113">
                  <a:moveTo>
                    <a:pt x="16" y="101"/>
                  </a:moveTo>
                  <a:lnTo>
                    <a:pt x="16" y="101"/>
                  </a:lnTo>
                  <a:lnTo>
                    <a:pt x="16" y="12"/>
                  </a:lnTo>
                  <a:lnTo>
                    <a:pt x="41" y="12"/>
                  </a:lnTo>
                  <a:cubicBezTo>
                    <a:pt x="48" y="12"/>
                    <a:pt x="54" y="13"/>
                    <a:pt x="59" y="15"/>
                  </a:cubicBezTo>
                  <a:cubicBezTo>
                    <a:pt x="63" y="17"/>
                    <a:pt x="67" y="20"/>
                    <a:pt x="70" y="24"/>
                  </a:cubicBezTo>
                  <a:cubicBezTo>
                    <a:pt x="73" y="28"/>
                    <a:pt x="76" y="32"/>
                    <a:pt x="77" y="38"/>
                  </a:cubicBezTo>
                  <a:cubicBezTo>
                    <a:pt x="78" y="43"/>
                    <a:pt x="79" y="49"/>
                    <a:pt x="79" y="56"/>
                  </a:cubicBezTo>
                  <a:cubicBezTo>
                    <a:pt x="79" y="63"/>
                    <a:pt x="78" y="69"/>
                    <a:pt x="77" y="74"/>
                  </a:cubicBezTo>
                  <a:cubicBezTo>
                    <a:pt x="75" y="79"/>
                    <a:pt x="73" y="83"/>
                    <a:pt x="71" y="86"/>
                  </a:cubicBezTo>
                  <a:cubicBezTo>
                    <a:pt x="69" y="89"/>
                    <a:pt x="66" y="92"/>
                    <a:pt x="64" y="94"/>
                  </a:cubicBezTo>
                  <a:cubicBezTo>
                    <a:pt x="61" y="96"/>
                    <a:pt x="58" y="97"/>
                    <a:pt x="55" y="98"/>
                  </a:cubicBezTo>
                  <a:cubicBezTo>
                    <a:pt x="52" y="99"/>
                    <a:pt x="50" y="100"/>
                    <a:pt x="47" y="100"/>
                  </a:cubicBezTo>
                  <a:cubicBezTo>
                    <a:pt x="45" y="100"/>
                    <a:pt x="42" y="101"/>
                    <a:pt x="41" y="101"/>
                  </a:cubicBezTo>
                  <a:lnTo>
                    <a:pt x="16" y="101"/>
                  </a:lnTo>
                  <a:close/>
                  <a:moveTo>
                    <a:pt x="0" y="0"/>
                  </a:moveTo>
                  <a:lnTo>
                    <a:pt x="0" y="0"/>
                  </a:lnTo>
                  <a:lnTo>
                    <a:pt x="0" y="113"/>
                  </a:lnTo>
                  <a:lnTo>
                    <a:pt x="39" y="113"/>
                  </a:lnTo>
                  <a:cubicBezTo>
                    <a:pt x="49" y="113"/>
                    <a:pt x="57" y="112"/>
                    <a:pt x="64" y="109"/>
                  </a:cubicBezTo>
                  <a:cubicBezTo>
                    <a:pt x="71" y="107"/>
                    <a:pt x="76" y="103"/>
                    <a:pt x="81" y="98"/>
                  </a:cubicBezTo>
                  <a:cubicBezTo>
                    <a:pt x="85" y="93"/>
                    <a:pt x="89" y="87"/>
                    <a:pt x="91" y="79"/>
                  </a:cubicBezTo>
                  <a:cubicBezTo>
                    <a:pt x="93" y="72"/>
                    <a:pt x="94" y="63"/>
                    <a:pt x="94" y="54"/>
                  </a:cubicBezTo>
                  <a:cubicBezTo>
                    <a:pt x="94" y="36"/>
                    <a:pt x="89" y="22"/>
                    <a:pt x="80" y="13"/>
                  </a:cubicBezTo>
                  <a:cubicBezTo>
                    <a:pt x="70" y="4"/>
                    <a:pt x="57" y="0"/>
                    <a:pt x="39" y="0"/>
                  </a:cubicBez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41" name="Freeform 36">
              <a:extLst>
                <a:ext uri="{FF2B5EF4-FFF2-40B4-BE49-F238E27FC236}">
                  <a16:creationId xmlns:a16="http://schemas.microsoft.com/office/drawing/2014/main" id="{48D96C27-CD2E-432C-A3B7-08D6ECDB265B}"/>
                </a:ext>
              </a:extLst>
            </p:cNvPr>
            <p:cNvSpPr>
              <a:spLocks noEditPoints="1"/>
            </p:cNvSpPr>
            <p:nvPr/>
          </p:nvSpPr>
          <p:spPr bwMode="auto">
            <a:xfrm>
              <a:off x="3075" y="4060"/>
              <a:ext cx="62" cy="70"/>
            </a:xfrm>
            <a:custGeom>
              <a:avLst/>
              <a:gdLst>
                <a:gd name="T0" fmla="*/ 62 w 76"/>
                <a:gd name="T1" fmla="*/ 35 h 86"/>
                <a:gd name="T2" fmla="*/ 62 w 76"/>
                <a:gd name="T3" fmla="*/ 35 h 86"/>
                <a:gd name="T4" fmla="*/ 15 w 76"/>
                <a:gd name="T5" fmla="*/ 35 h 86"/>
                <a:gd name="T6" fmla="*/ 17 w 76"/>
                <a:gd name="T7" fmla="*/ 26 h 86"/>
                <a:gd name="T8" fmla="*/ 22 w 76"/>
                <a:gd name="T9" fmla="*/ 19 h 86"/>
                <a:gd name="T10" fmla="*/ 29 w 76"/>
                <a:gd name="T11" fmla="*/ 14 h 86"/>
                <a:gd name="T12" fmla="*/ 38 w 76"/>
                <a:gd name="T13" fmla="*/ 12 h 86"/>
                <a:gd name="T14" fmla="*/ 48 w 76"/>
                <a:gd name="T15" fmla="*/ 14 h 86"/>
                <a:gd name="T16" fmla="*/ 55 w 76"/>
                <a:gd name="T17" fmla="*/ 19 h 86"/>
                <a:gd name="T18" fmla="*/ 60 w 76"/>
                <a:gd name="T19" fmla="*/ 26 h 86"/>
                <a:gd name="T20" fmla="*/ 62 w 76"/>
                <a:gd name="T21" fmla="*/ 35 h 86"/>
                <a:gd name="T22" fmla="*/ 62 w 76"/>
                <a:gd name="T23" fmla="*/ 35 h 86"/>
                <a:gd name="T24" fmla="*/ 75 w 76"/>
                <a:gd name="T25" fmla="*/ 58 h 86"/>
                <a:gd name="T26" fmla="*/ 75 w 76"/>
                <a:gd name="T27" fmla="*/ 58 h 86"/>
                <a:gd name="T28" fmla="*/ 62 w 76"/>
                <a:gd name="T29" fmla="*/ 58 h 86"/>
                <a:gd name="T30" fmla="*/ 54 w 76"/>
                <a:gd name="T31" fmla="*/ 70 h 86"/>
                <a:gd name="T32" fmla="*/ 40 w 76"/>
                <a:gd name="T33" fmla="*/ 74 h 86"/>
                <a:gd name="T34" fmla="*/ 29 w 76"/>
                <a:gd name="T35" fmla="*/ 72 h 86"/>
                <a:gd name="T36" fmla="*/ 21 w 76"/>
                <a:gd name="T37" fmla="*/ 66 h 86"/>
                <a:gd name="T38" fmla="*/ 16 w 76"/>
                <a:gd name="T39" fmla="*/ 57 h 86"/>
                <a:gd name="T40" fmla="*/ 15 w 76"/>
                <a:gd name="T41" fmla="*/ 47 h 86"/>
                <a:gd name="T42" fmla="*/ 76 w 76"/>
                <a:gd name="T43" fmla="*/ 47 h 86"/>
                <a:gd name="T44" fmla="*/ 75 w 76"/>
                <a:gd name="T45" fmla="*/ 31 h 86"/>
                <a:gd name="T46" fmla="*/ 69 w 76"/>
                <a:gd name="T47" fmla="*/ 16 h 86"/>
                <a:gd name="T48" fmla="*/ 57 w 76"/>
                <a:gd name="T49" fmla="*/ 5 h 86"/>
                <a:gd name="T50" fmla="*/ 39 w 76"/>
                <a:gd name="T51" fmla="*/ 0 h 86"/>
                <a:gd name="T52" fmla="*/ 24 w 76"/>
                <a:gd name="T53" fmla="*/ 3 h 86"/>
                <a:gd name="T54" fmla="*/ 11 w 76"/>
                <a:gd name="T55" fmla="*/ 12 h 86"/>
                <a:gd name="T56" fmla="*/ 3 w 76"/>
                <a:gd name="T57" fmla="*/ 26 h 86"/>
                <a:gd name="T58" fmla="*/ 0 w 76"/>
                <a:gd name="T59" fmla="*/ 43 h 86"/>
                <a:gd name="T60" fmla="*/ 3 w 76"/>
                <a:gd name="T61" fmla="*/ 60 h 86"/>
                <a:gd name="T62" fmla="*/ 11 w 76"/>
                <a:gd name="T63" fmla="*/ 74 h 86"/>
                <a:gd name="T64" fmla="*/ 23 w 76"/>
                <a:gd name="T65" fmla="*/ 83 h 86"/>
                <a:gd name="T66" fmla="*/ 40 w 76"/>
                <a:gd name="T67" fmla="*/ 86 h 86"/>
                <a:gd name="T68" fmla="*/ 63 w 76"/>
                <a:gd name="T69" fmla="*/ 79 h 86"/>
                <a:gd name="T70" fmla="*/ 75 w 76"/>
                <a:gd name="T71" fmla="*/ 58 h 86"/>
                <a:gd name="T72" fmla="*/ 75 w 76"/>
                <a:gd name="T73" fmla="*/ 58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6">
                  <a:moveTo>
                    <a:pt x="62" y="35"/>
                  </a:moveTo>
                  <a:lnTo>
                    <a:pt x="62" y="35"/>
                  </a:lnTo>
                  <a:lnTo>
                    <a:pt x="15" y="35"/>
                  </a:lnTo>
                  <a:cubicBezTo>
                    <a:pt x="15" y="32"/>
                    <a:pt x="16" y="29"/>
                    <a:pt x="17" y="26"/>
                  </a:cubicBezTo>
                  <a:cubicBezTo>
                    <a:pt x="18" y="23"/>
                    <a:pt x="20" y="21"/>
                    <a:pt x="22" y="19"/>
                  </a:cubicBezTo>
                  <a:cubicBezTo>
                    <a:pt x="24" y="17"/>
                    <a:pt x="26" y="15"/>
                    <a:pt x="29" y="14"/>
                  </a:cubicBezTo>
                  <a:cubicBezTo>
                    <a:pt x="32" y="13"/>
                    <a:pt x="35" y="12"/>
                    <a:pt x="38" y="12"/>
                  </a:cubicBezTo>
                  <a:cubicBezTo>
                    <a:pt x="42" y="12"/>
                    <a:pt x="45" y="13"/>
                    <a:pt x="48" y="14"/>
                  </a:cubicBezTo>
                  <a:cubicBezTo>
                    <a:pt x="50" y="15"/>
                    <a:pt x="53" y="17"/>
                    <a:pt x="55" y="19"/>
                  </a:cubicBezTo>
                  <a:cubicBezTo>
                    <a:pt x="57" y="21"/>
                    <a:pt x="59" y="23"/>
                    <a:pt x="60" y="26"/>
                  </a:cubicBezTo>
                  <a:cubicBezTo>
                    <a:pt x="61" y="29"/>
                    <a:pt x="62" y="32"/>
                    <a:pt x="62" y="35"/>
                  </a:cubicBezTo>
                  <a:lnTo>
                    <a:pt x="62" y="35"/>
                  </a:lnTo>
                  <a:close/>
                  <a:moveTo>
                    <a:pt x="75" y="58"/>
                  </a:moveTo>
                  <a:lnTo>
                    <a:pt x="75" y="58"/>
                  </a:lnTo>
                  <a:lnTo>
                    <a:pt x="62" y="58"/>
                  </a:lnTo>
                  <a:cubicBezTo>
                    <a:pt x="60" y="64"/>
                    <a:pt x="58" y="68"/>
                    <a:pt x="54" y="70"/>
                  </a:cubicBezTo>
                  <a:cubicBezTo>
                    <a:pt x="51" y="73"/>
                    <a:pt x="46" y="74"/>
                    <a:pt x="40" y="74"/>
                  </a:cubicBezTo>
                  <a:cubicBezTo>
                    <a:pt x="36" y="74"/>
                    <a:pt x="32" y="74"/>
                    <a:pt x="29" y="72"/>
                  </a:cubicBezTo>
                  <a:cubicBezTo>
                    <a:pt x="25" y="71"/>
                    <a:pt x="23" y="69"/>
                    <a:pt x="21" y="66"/>
                  </a:cubicBezTo>
                  <a:cubicBezTo>
                    <a:pt x="18" y="64"/>
                    <a:pt x="17" y="61"/>
                    <a:pt x="16" y="57"/>
                  </a:cubicBezTo>
                  <a:cubicBezTo>
                    <a:pt x="15" y="54"/>
                    <a:pt x="15" y="51"/>
                    <a:pt x="15" y="47"/>
                  </a:cubicBezTo>
                  <a:lnTo>
                    <a:pt x="76" y="47"/>
                  </a:lnTo>
                  <a:cubicBezTo>
                    <a:pt x="76" y="42"/>
                    <a:pt x="76" y="37"/>
                    <a:pt x="75" y="31"/>
                  </a:cubicBezTo>
                  <a:cubicBezTo>
                    <a:pt x="74" y="26"/>
                    <a:pt x="72" y="21"/>
                    <a:pt x="69" y="16"/>
                  </a:cubicBezTo>
                  <a:cubicBezTo>
                    <a:pt x="66" y="12"/>
                    <a:pt x="62" y="8"/>
                    <a:pt x="57" y="5"/>
                  </a:cubicBezTo>
                  <a:cubicBezTo>
                    <a:pt x="52" y="2"/>
                    <a:pt x="46" y="0"/>
                    <a:pt x="39" y="0"/>
                  </a:cubicBezTo>
                  <a:cubicBezTo>
                    <a:pt x="33" y="0"/>
                    <a:pt x="28" y="1"/>
                    <a:pt x="24" y="3"/>
                  </a:cubicBezTo>
                  <a:cubicBezTo>
                    <a:pt x="19" y="5"/>
                    <a:pt x="15" y="8"/>
                    <a:pt x="11" y="12"/>
                  </a:cubicBezTo>
                  <a:cubicBezTo>
                    <a:pt x="8" y="16"/>
                    <a:pt x="5" y="21"/>
                    <a:pt x="3" y="26"/>
                  </a:cubicBezTo>
                  <a:cubicBezTo>
                    <a:pt x="1" y="31"/>
                    <a:pt x="0" y="37"/>
                    <a:pt x="0" y="43"/>
                  </a:cubicBezTo>
                  <a:cubicBezTo>
                    <a:pt x="1" y="49"/>
                    <a:pt x="2" y="55"/>
                    <a:pt x="3" y="60"/>
                  </a:cubicBezTo>
                  <a:cubicBezTo>
                    <a:pt x="5" y="66"/>
                    <a:pt x="7" y="70"/>
                    <a:pt x="11" y="74"/>
                  </a:cubicBezTo>
                  <a:cubicBezTo>
                    <a:pt x="14" y="78"/>
                    <a:pt x="18" y="81"/>
                    <a:pt x="23" y="83"/>
                  </a:cubicBezTo>
                  <a:cubicBezTo>
                    <a:pt x="28" y="85"/>
                    <a:pt x="33" y="86"/>
                    <a:pt x="40" y="86"/>
                  </a:cubicBezTo>
                  <a:cubicBezTo>
                    <a:pt x="49" y="86"/>
                    <a:pt x="57" y="84"/>
                    <a:pt x="63" y="79"/>
                  </a:cubicBezTo>
                  <a:cubicBezTo>
                    <a:pt x="69" y="74"/>
                    <a:pt x="73" y="67"/>
                    <a:pt x="75" y="58"/>
                  </a:cubicBezTo>
                  <a:lnTo>
                    <a:pt x="75" y="58"/>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42" name="Freeform 37">
              <a:extLst>
                <a:ext uri="{FF2B5EF4-FFF2-40B4-BE49-F238E27FC236}">
                  <a16:creationId xmlns:a16="http://schemas.microsoft.com/office/drawing/2014/main" id="{ED503E18-AD4A-40C3-9CEA-BDB91B5F3B7D}"/>
                </a:ext>
              </a:extLst>
            </p:cNvPr>
            <p:cNvSpPr>
              <a:spLocks noEditPoints="1"/>
            </p:cNvSpPr>
            <p:nvPr/>
          </p:nvSpPr>
          <p:spPr bwMode="auto">
            <a:xfrm>
              <a:off x="3143" y="4034"/>
              <a:ext cx="56" cy="94"/>
            </a:xfrm>
            <a:custGeom>
              <a:avLst/>
              <a:gdLst>
                <a:gd name="T0" fmla="*/ 56 w 69"/>
                <a:gd name="T1" fmla="*/ 115 h 115"/>
                <a:gd name="T2" fmla="*/ 56 w 69"/>
                <a:gd name="T3" fmla="*/ 115 h 115"/>
                <a:gd name="T4" fmla="*/ 69 w 69"/>
                <a:gd name="T5" fmla="*/ 115 h 115"/>
                <a:gd name="T6" fmla="*/ 69 w 69"/>
                <a:gd name="T7" fmla="*/ 33 h 115"/>
                <a:gd name="T8" fmla="*/ 56 w 69"/>
                <a:gd name="T9" fmla="*/ 33 h 115"/>
                <a:gd name="T10" fmla="*/ 56 w 69"/>
                <a:gd name="T11" fmla="*/ 115 h 115"/>
                <a:gd name="T12" fmla="*/ 56 w 69"/>
                <a:gd name="T13" fmla="*/ 18 h 115"/>
                <a:gd name="T14" fmla="*/ 56 w 69"/>
                <a:gd name="T15" fmla="*/ 18 h 115"/>
                <a:gd name="T16" fmla="*/ 69 w 69"/>
                <a:gd name="T17" fmla="*/ 18 h 115"/>
                <a:gd name="T18" fmla="*/ 69 w 69"/>
                <a:gd name="T19" fmla="*/ 2 h 115"/>
                <a:gd name="T20" fmla="*/ 56 w 69"/>
                <a:gd name="T21" fmla="*/ 2 h 115"/>
                <a:gd name="T22" fmla="*/ 56 w 69"/>
                <a:gd name="T23" fmla="*/ 18 h 115"/>
                <a:gd name="T24" fmla="*/ 13 w 69"/>
                <a:gd name="T25" fmla="*/ 45 h 115"/>
                <a:gd name="T26" fmla="*/ 13 w 69"/>
                <a:gd name="T27" fmla="*/ 45 h 115"/>
                <a:gd name="T28" fmla="*/ 13 w 69"/>
                <a:gd name="T29" fmla="*/ 115 h 115"/>
                <a:gd name="T30" fmla="*/ 27 w 69"/>
                <a:gd name="T31" fmla="*/ 115 h 115"/>
                <a:gd name="T32" fmla="*/ 27 w 69"/>
                <a:gd name="T33" fmla="*/ 45 h 115"/>
                <a:gd name="T34" fmla="*/ 43 w 69"/>
                <a:gd name="T35" fmla="*/ 45 h 115"/>
                <a:gd name="T36" fmla="*/ 43 w 69"/>
                <a:gd name="T37" fmla="*/ 33 h 115"/>
                <a:gd name="T38" fmla="*/ 27 w 69"/>
                <a:gd name="T39" fmla="*/ 33 h 115"/>
                <a:gd name="T40" fmla="*/ 27 w 69"/>
                <a:gd name="T41" fmla="*/ 22 h 115"/>
                <a:gd name="T42" fmla="*/ 30 w 69"/>
                <a:gd name="T43" fmla="*/ 14 h 115"/>
                <a:gd name="T44" fmla="*/ 37 w 69"/>
                <a:gd name="T45" fmla="*/ 12 h 115"/>
                <a:gd name="T46" fmla="*/ 41 w 69"/>
                <a:gd name="T47" fmla="*/ 13 h 115"/>
                <a:gd name="T48" fmla="*/ 45 w 69"/>
                <a:gd name="T49" fmla="*/ 13 h 115"/>
                <a:gd name="T50" fmla="*/ 45 w 69"/>
                <a:gd name="T51" fmla="*/ 2 h 115"/>
                <a:gd name="T52" fmla="*/ 40 w 69"/>
                <a:gd name="T53" fmla="*/ 1 h 115"/>
                <a:gd name="T54" fmla="*/ 36 w 69"/>
                <a:gd name="T55" fmla="*/ 0 h 115"/>
                <a:gd name="T56" fmla="*/ 19 w 69"/>
                <a:gd name="T57" fmla="*/ 6 h 115"/>
                <a:gd name="T58" fmla="*/ 13 w 69"/>
                <a:gd name="T59" fmla="*/ 21 h 115"/>
                <a:gd name="T60" fmla="*/ 13 w 69"/>
                <a:gd name="T61" fmla="*/ 33 h 115"/>
                <a:gd name="T62" fmla="*/ 0 w 69"/>
                <a:gd name="T63" fmla="*/ 33 h 115"/>
                <a:gd name="T64" fmla="*/ 0 w 69"/>
                <a:gd name="T65" fmla="*/ 45 h 115"/>
                <a:gd name="T66" fmla="*/ 13 w 69"/>
                <a:gd name="T67" fmla="*/ 4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9" h="115">
                  <a:moveTo>
                    <a:pt x="56" y="115"/>
                  </a:moveTo>
                  <a:lnTo>
                    <a:pt x="56" y="115"/>
                  </a:lnTo>
                  <a:lnTo>
                    <a:pt x="69" y="115"/>
                  </a:lnTo>
                  <a:lnTo>
                    <a:pt x="69" y="33"/>
                  </a:lnTo>
                  <a:lnTo>
                    <a:pt x="56" y="33"/>
                  </a:lnTo>
                  <a:lnTo>
                    <a:pt x="56" y="115"/>
                  </a:lnTo>
                  <a:close/>
                  <a:moveTo>
                    <a:pt x="56" y="18"/>
                  </a:moveTo>
                  <a:lnTo>
                    <a:pt x="56" y="18"/>
                  </a:lnTo>
                  <a:lnTo>
                    <a:pt x="69" y="18"/>
                  </a:lnTo>
                  <a:lnTo>
                    <a:pt x="69" y="2"/>
                  </a:lnTo>
                  <a:lnTo>
                    <a:pt x="56" y="2"/>
                  </a:lnTo>
                  <a:lnTo>
                    <a:pt x="56" y="18"/>
                  </a:lnTo>
                  <a:close/>
                  <a:moveTo>
                    <a:pt x="13" y="45"/>
                  </a:moveTo>
                  <a:lnTo>
                    <a:pt x="13" y="45"/>
                  </a:lnTo>
                  <a:lnTo>
                    <a:pt x="13" y="115"/>
                  </a:lnTo>
                  <a:lnTo>
                    <a:pt x="27" y="115"/>
                  </a:lnTo>
                  <a:lnTo>
                    <a:pt x="27" y="45"/>
                  </a:lnTo>
                  <a:lnTo>
                    <a:pt x="43" y="45"/>
                  </a:lnTo>
                  <a:lnTo>
                    <a:pt x="43" y="33"/>
                  </a:lnTo>
                  <a:lnTo>
                    <a:pt x="27" y="33"/>
                  </a:lnTo>
                  <a:lnTo>
                    <a:pt x="27" y="22"/>
                  </a:lnTo>
                  <a:cubicBezTo>
                    <a:pt x="27" y="18"/>
                    <a:pt x="28" y="16"/>
                    <a:pt x="30" y="14"/>
                  </a:cubicBezTo>
                  <a:cubicBezTo>
                    <a:pt x="31" y="13"/>
                    <a:pt x="34" y="12"/>
                    <a:pt x="37" y="12"/>
                  </a:cubicBezTo>
                  <a:cubicBezTo>
                    <a:pt x="38" y="12"/>
                    <a:pt x="40" y="12"/>
                    <a:pt x="41" y="13"/>
                  </a:cubicBezTo>
                  <a:cubicBezTo>
                    <a:pt x="42" y="13"/>
                    <a:pt x="44" y="13"/>
                    <a:pt x="45" y="13"/>
                  </a:cubicBezTo>
                  <a:lnTo>
                    <a:pt x="45" y="2"/>
                  </a:lnTo>
                  <a:cubicBezTo>
                    <a:pt x="44" y="1"/>
                    <a:pt x="42" y="1"/>
                    <a:pt x="40" y="1"/>
                  </a:cubicBezTo>
                  <a:cubicBezTo>
                    <a:pt x="39" y="1"/>
                    <a:pt x="37" y="0"/>
                    <a:pt x="36" y="0"/>
                  </a:cubicBezTo>
                  <a:cubicBezTo>
                    <a:pt x="29" y="0"/>
                    <a:pt x="23" y="2"/>
                    <a:pt x="19" y="6"/>
                  </a:cubicBezTo>
                  <a:cubicBezTo>
                    <a:pt x="15" y="9"/>
                    <a:pt x="13" y="14"/>
                    <a:pt x="13" y="21"/>
                  </a:cubicBezTo>
                  <a:lnTo>
                    <a:pt x="13" y="33"/>
                  </a:lnTo>
                  <a:lnTo>
                    <a:pt x="0" y="33"/>
                  </a:lnTo>
                  <a:lnTo>
                    <a:pt x="0" y="45"/>
                  </a:lnTo>
                  <a:lnTo>
                    <a:pt x="13" y="45"/>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43" name="Freeform 38">
              <a:extLst>
                <a:ext uri="{FF2B5EF4-FFF2-40B4-BE49-F238E27FC236}">
                  <a16:creationId xmlns:a16="http://schemas.microsoft.com/office/drawing/2014/main" id="{58A956F7-60B8-4328-A7D6-17D348479510}"/>
                </a:ext>
              </a:extLst>
            </p:cNvPr>
            <p:cNvSpPr>
              <a:spLocks/>
            </p:cNvSpPr>
            <p:nvPr/>
          </p:nvSpPr>
          <p:spPr bwMode="auto">
            <a:xfrm>
              <a:off x="3217" y="4060"/>
              <a:ext cx="56" cy="68"/>
            </a:xfrm>
            <a:custGeom>
              <a:avLst/>
              <a:gdLst>
                <a:gd name="T0" fmla="*/ 0 w 68"/>
                <a:gd name="T1" fmla="*/ 2 h 84"/>
                <a:gd name="T2" fmla="*/ 0 w 68"/>
                <a:gd name="T3" fmla="*/ 2 h 84"/>
                <a:gd name="T4" fmla="*/ 0 w 68"/>
                <a:gd name="T5" fmla="*/ 84 h 84"/>
                <a:gd name="T6" fmla="*/ 13 w 68"/>
                <a:gd name="T7" fmla="*/ 84 h 84"/>
                <a:gd name="T8" fmla="*/ 13 w 68"/>
                <a:gd name="T9" fmla="*/ 38 h 84"/>
                <a:gd name="T10" fmla="*/ 15 w 68"/>
                <a:gd name="T11" fmla="*/ 28 h 84"/>
                <a:gd name="T12" fmla="*/ 19 w 68"/>
                <a:gd name="T13" fmla="*/ 19 h 84"/>
                <a:gd name="T14" fmla="*/ 27 w 68"/>
                <a:gd name="T15" fmla="*/ 14 h 84"/>
                <a:gd name="T16" fmla="*/ 38 w 68"/>
                <a:gd name="T17" fmla="*/ 12 h 84"/>
                <a:gd name="T18" fmla="*/ 50 w 68"/>
                <a:gd name="T19" fmla="*/ 17 h 84"/>
                <a:gd name="T20" fmla="*/ 54 w 68"/>
                <a:gd name="T21" fmla="*/ 29 h 84"/>
                <a:gd name="T22" fmla="*/ 54 w 68"/>
                <a:gd name="T23" fmla="*/ 84 h 84"/>
                <a:gd name="T24" fmla="*/ 68 w 68"/>
                <a:gd name="T25" fmla="*/ 84 h 84"/>
                <a:gd name="T26" fmla="*/ 68 w 68"/>
                <a:gd name="T27" fmla="*/ 30 h 84"/>
                <a:gd name="T28" fmla="*/ 66 w 68"/>
                <a:gd name="T29" fmla="*/ 18 h 84"/>
                <a:gd name="T30" fmla="*/ 62 w 68"/>
                <a:gd name="T31" fmla="*/ 9 h 84"/>
                <a:gd name="T32" fmla="*/ 53 w 68"/>
                <a:gd name="T33" fmla="*/ 2 h 84"/>
                <a:gd name="T34" fmla="*/ 39 w 68"/>
                <a:gd name="T35" fmla="*/ 0 h 84"/>
                <a:gd name="T36" fmla="*/ 13 w 68"/>
                <a:gd name="T37" fmla="*/ 15 h 84"/>
                <a:gd name="T38" fmla="*/ 12 w 68"/>
                <a:gd name="T39" fmla="*/ 15 h 84"/>
                <a:gd name="T40" fmla="*/ 12 w 68"/>
                <a:gd name="T41" fmla="*/ 2 h 84"/>
                <a:gd name="T42" fmla="*/ 0 w 68"/>
                <a:gd name="T43" fmla="*/ 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8" h="84">
                  <a:moveTo>
                    <a:pt x="0" y="2"/>
                  </a:moveTo>
                  <a:lnTo>
                    <a:pt x="0" y="2"/>
                  </a:lnTo>
                  <a:lnTo>
                    <a:pt x="0" y="84"/>
                  </a:lnTo>
                  <a:lnTo>
                    <a:pt x="13" y="84"/>
                  </a:lnTo>
                  <a:lnTo>
                    <a:pt x="13" y="38"/>
                  </a:lnTo>
                  <a:cubicBezTo>
                    <a:pt x="13" y="34"/>
                    <a:pt x="14" y="31"/>
                    <a:pt x="15" y="28"/>
                  </a:cubicBezTo>
                  <a:cubicBezTo>
                    <a:pt x="16" y="24"/>
                    <a:pt x="17" y="22"/>
                    <a:pt x="19" y="19"/>
                  </a:cubicBezTo>
                  <a:cubicBezTo>
                    <a:pt x="21" y="17"/>
                    <a:pt x="24" y="15"/>
                    <a:pt x="27" y="14"/>
                  </a:cubicBezTo>
                  <a:cubicBezTo>
                    <a:pt x="30" y="13"/>
                    <a:pt x="33" y="12"/>
                    <a:pt x="38" y="12"/>
                  </a:cubicBezTo>
                  <a:cubicBezTo>
                    <a:pt x="43" y="12"/>
                    <a:pt x="47" y="14"/>
                    <a:pt x="50" y="17"/>
                  </a:cubicBezTo>
                  <a:cubicBezTo>
                    <a:pt x="53" y="19"/>
                    <a:pt x="54" y="24"/>
                    <a:pt x="54" y="29"/>
                  </a:cubicBezTo>
                  <a:lnTo>
                    <a:pt x="54" y="84"/>
                  </a:lnTo>
                  <a:lnTo>
                    <a:pt x="68" y="84"/>
                  </a:lnTo>
                  <a:lnTo>
                    <a:pt x="68" y="30"/>
                  </a:lnTo>
                  <a:cubicBezTo>
                    <a:pt x="68" y="26"/>
                    <a:pt x="67" y="22"/>
                    <a:pt x="66" y="18"/>
                  </a:cubicBezTo>
                  <a:cubicBezTo>
                    <a:pt x="65" y="14"/>
                    <a:pt x="64" y="11"/>
                    <a:pt x="62" y="9"/>
                  </a:cubicBezTo>
                  <a:cubicBezTo>
                    <a:pt x="59" y="6"/>
                    <a:pt x="57" y="4"/>
                    <a:pt x="53" y="2"/>
                  </a:cubicBezTo>
                  <a:cubicBezTo>
                    <a:pt x="49" y="1"/>
                    <a:pt x="45" y="0"/>
                    <a:pt x="39" y="0"/>
                  </a:cubicBezTo>
                  <a:cubicBezTo>
                    <a:pt x="27" y="0"/>
                    <a:pt x="18" y="5"/>
                    <a:pt x="13" y="15"/>
                  </a:cubicBezTo>
                  <a:lnTo>
                    <a:pt x="12" y="15"/>
                  </a:lnTo>
                  <a:lnTo>
                    <a:pt x="12" y="2"/>
                  </a:lnTo>
                  <a:lnTo>
                    <a:pt x="0" y="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44" name="Freeform 39">
              <a:extLst>
                <a:ext uri="{FF2B5EF4-FFF2-40B4-BE49-F238E27FC236}">
                  <a16:creationId xmlns:a16="http://schemas.microsoft.com/office/drawing/2014/main" id="{F9DC5311-79B7-4EFF-8E72-30FA11A08578}"/>
                </a:ext>
              </a:extLst>
            </p:cNvPr>
            <p:cNvSpPr>
              <a:spLocks noEditPoints="1"/>
            </p:cNvSpPr>
            <p:nvPr/>
          </p:nvSpPr>
          <p:spPr bwMode="auto">
            <a:xfrm>
              <a:off x="3290" y="4036"/>
              <a:ext cx="11" cy="92"/>
            </a:xfrm>
            <a:custGeom>
              <a:avLst/>
              <a:gdLst>
                <a:gd name="T0" fmla="*/ 14 w 14"/>
                <a:gd name="T1" fmla="*/ 16 h 113"/>
                <a:gd name="T2" fmla="*/ 14 w 14"/>
                <a:gd name="T3" fmla="*/ 16 h 113"/>
                <a:gd name="T4" fmla="*/ 14 w 14"/>
                <a:gd name="T5" fmla="*/ 0 h 113"/>
                <a:gd name="T6" fmla="*/ 0 w 14"/>
                <a:gd name="T7" fmla="*/ 0 h 113"/>
                <a:gd name="T8" fmla="*/ 0 w 14"/>
                <a:gd name="T9" fmla="*/ 16 h 113"/>
                <a:gd name="T10" fmla="*/ 14 w 14"/>
                <a:gd name="T11" fmla="*/ 16 h 113"/>
                <a:gd name="T12" fmla="*/ 0 w 14"/>
                <a:gd name="T13" fmla="*/ 31 h 113"/>
                <a:gd name="T14" fmla="*/ 0 w 14"/>
                <a:gd name="T15" fmla="*/ 31 h 113"/>
                <a:gd name="T16" fmla="*/ 0 w 14"/>
                <a:gd name="T17" fmla="*/ 113 h 113"/>
                <a:gd name="T18" fmla="*/ 14 w 14"/>
                <a:gd name="T19" fmla="*/ 113 h 113"/>
                <a:gd name="T20" fmla="*/ 14 w 14"/>
                <a:gd name="T21" fmla="*/ 31 h 113"/>
                <a:gd name="T22" fmla="*/ 0 w 14"/>
                <a:gd name="T23" fmla="*/ 31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 h="113">
                  <a:moveTo>
                    <a:pt x="14" y="16"/>
                  </a:moveTo>
                  <a:lnTo>
                    <a:pt x="14" y="16"/>
                  </a:lnTo>
                  <a:lnTo>
                    <a:pt x="14" y="0"/>
                  </a:lnTo>
                  <a:lnTo>
                    <a:pt x="0" y="0"/>
                  </a:lnTo>
                  <a:lnTo>
                    <a:pt x="0" y="16"/>
                  </a:lnTo>
                  <a:lnTo>
                    <a:pt x="14" y="16"/>
                  </a:lnTo>
                  <a:close/>
                  <a:moveTo>
                    <a:pt x="0" y="31"/>
                  </a:moveTo>
                  <a:lnTo>
                    <a:pt x="0" y="31"/>
                  </a:lnTo>
                  <a:lnTo>
                    <a:pt x="0" y="113"/>
                  </a:lnTo>
                  <a:lnTo>
                    <a:pt x="14" y="113"/>
                  </a:lnTo>
                  <a:lnTo>
                    <a:pt x="14" y="31"/>
                  </a:lnTo>
                  <a:lnTo>
                    <a:pt x="0" y="3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45" name="Freeform 40">
              <a:extLst>
                <a:ext uri="{FF2B5EF4-FFF2-40B4-BE49-F238E27FC236}">
                  <a16:creationId xmlns:a16="http://schemas.microsoft.com/office/drawing/2014/main" id="{B6DFBB84-8525-4146-88C3-442EA14ADDAC}"/>
                </a:ext>
              </a:extLst>
            </p:cNvPr>
            <p:cNvSpPr>
              <a:spLocks/>
            </p:cNvSpPr>
            <p:nvPr/>
          </p:nvSpPr>
          <p:spPr bwMode="auto">
            <a:xfrm>
              <a:off x="3318" y="4060"/>
              <a:ext cx="36" cy="68"/>
            </a:xfrm>
            <a:custGeom>
              <a:avLst/>
              <a:gdLst>
                <a:gd name="T0" fmla="*/ 0 w 43"/>
                <a:gd name="T1" fmla="*/ 2 h 84"/>
                <a:gd name="T2" fmla="*/ 0 w 43"/>
                <a:gd name="T3" fmla="*/ 2 h 84"/>
                <a:gd name="T4" fmla="*/ 0 w 43"/>
                <a:gd name="T5" fmla="*/ 84 h 84"/>
                <a:gd name="T6" fmla="*/ 13 w 43"/>
                <a:gd name="T7" fmla="*/ 84 h 84"/>
                <a:gd name="T8" fmla="*/ 13 w 43"/>
                <a:gd name="T9" fmla="*/ 48 h 84"/>
                <a:gd name="T10" fmla="*/ 15 w 43"/>
                <a:gd name="T11" fmla="*/ 34 h 84"/>
                <a:gd name="T12" fmla="*/ 20 w 43"/>
                <a:gd name="T13" fmla="*/ 23 h 84"/>
                <a:gd name="T14" fmla="*/ 29 w 43"/>
                <a:gd name="T15" fmla="*/ 17 h 84"/>
                <a:gd name="T16" fmla="*/ 43 w 43"/>
                <a:gd name="T17" fmla="*/ 14 h 84"/>
                <a:gd name="T18" fmla="*/ 43 w 43"/>
                <a:gd name="T19" fmla="*/ 0 h 84"/>
                <a:gd name="T20" fmla="*/ 25 w 43"/>
                <a:gd name="T21" fmla="*/ 5 h 84"/>
                <a:gd name="T22" fmla="*/ 13 w 43"/>
                <a:gd name="T23" fmla="*/ 19 h 84"/>
                <a:gd name="T24" fmla="*/ 12 w 43"/>
                <a:gd name="T25" fmla="*/ 19 h 84"/>
                <a:gd name="T26" fmla="*/ 12 w 43"/>
                <a:gd name="T27" fmla="*/ 2 h 84"/>
                <a:gd name="T28" fmla="*/ 0 w 43"/>
                <a:gd name="T29" fmla="*/ 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 h="84">
                  <a:moveTo>
                    <a:pt x="0" y="2"/>
                  </a:moveTo>
                  <a:lnTo>
                    <a:pt x="0" y="2"/>
                  </a:lnTo>
                  <a:lnTo>
                    <a:pt x="0" y="84"/>
                  </a:lnTo>
                  <a:lnTo>
                    <a:pt x="13" y="84"/>
                  </a:lnTo>
                  <a:lnTo>
                    <a:pt x="13" y="48"/>
                  </a:lnTo>
                  <a:cubicBezTo>
                    <a:pt x="13" y="42"/>
                    <a:pt x="14" y="38"/>
                    <a:pt x="15" y="34"/>
                  </a:cubicBezTo>
                  <a:cubicBezTo>
                    <a:pt x="16" y="30"/>
                    <a:pt x="18" y="26"/>
                    <a:pt x="20" y="23"/>
                  </a:cubicBezTo>
                  <a:cubicBezTo>
                    <a:pt x="22" y="20"/>
                    <a:pt x="25" y="18"/>
                    <a:pt x="29" y="17"/>
                  </a:cubicBezTo>
                  <a:cubicBezTo>
                    <a:pt x="33" y="15"/>
                    <a:pt x="38" y="14"/>
                    <a:pt x="43" y="14"/>
                  </a:cubicBezTo>
                  <a:lnTo>
                    <a:pt x="43" y="0"/>
                  </a:lnTo>
                  <a:cubicBezTo>
                    <a:pt x="36" y="0"/>
                    <a:pt x="30" y="1"/>
                    <a:pt x="25" y="5"/>
                  </a:cubicBezTo>
                  <a:cubicBezTo>
                    <a:pt x="20" y="8"/>
                    <a:pt x="16" y="13"/>
                    <a:pt x="13" y="19"/>
                  </a:cubicBezTo>
                  <a:lnTo>
                    <a:pt x="12" y="19"/>
                  </a:lnTo>
                  <a:lnTo>
                    <a:pt x="12" y="2"/>
                  </a:lnTo>
                  <a:lnTo>
                    <a:pt x="0" y="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46" name="Freeform 41">
              <a:extLst>
                <a:ext uri="{FF2B5EF4-FFF2-40B4-BE49-F238E27FC236}">
                  <a16:creationId xmlns:a16="http://schemas.microsoft.com/office/drawing/2014/main" id="{42AC758B-9AC5-4E55-8F7B-26746D68D286}"/>
                </a:ext>
              </a:extLst>
            </p:cNvPr>
            <p:cNvSpPr>
              <a:spLocks/>
            </p:cNvSpPr>
            <p:nvPr/>
          </p:nvSpPr>
          <p:spPr bwMode="auto">
            <a:xfrm>
              <a:off x="3400" y="4036"/>
              <a:ext cx="94" cy="92"/>
            </a:xfrm>
            <a:custGeom>
              <a:avLst/>
              <a:gdLst>
                <a:gd name="T0" fmla="*/ 0 w 114"/>
                <a:gd name="T1" fmla="*/ 0 h 113"/>
                <a:gd name="T2" fmla="*/ 0 w 114"/>
                <a:gd name="T3" fmla="*/ 0 h 113"/>
                <a:gd name="T4" fmla="*/ 0 w 114"/>
                <a:gd name="T5" fmla="*/ 113 h 113"/>
                <a:gd name="T6" fmla="*/ 15 w 114"/>
                <a:gd name="T7" fmla="*/ 113 h 113"/>
                <a:gd name="T8" fmla="*/ 15 w 114"/>
                <a:gd name="T9" fmla="*/ 19 h 113"/>
                <a:gd name="T10" fmla="*/ 15 w 114"/>
                <a:gd name="T11" fmla="*/ 19 h 113"/>
                <a:gd name="T12" fmla="*/ 51 w 114"/>
                <a:gd name="T13" fmla="*/ 113 h 113"/>
                <a:gd name="T14" fmla="*/ 63 w 114"/>
                <a:gd name="T15" fmla="*/ 113 h 113"/>
                <a:gd name="T16" fmla="*/ 99 w 114"/>
                <a:gd name="T17" fmla="*/ 19 h 113"/>
                <a:gd name="T18" fmla="*/ 99 w 114"/>
                <a:gd name="T19" fmla="*/ 19 h 113"/>
                <a:gd name="T20" fmla="*/ 99 w 114"/>
                <a:gd name="T21" fmla="*/ 113 h 113"/>
                <a:gd name="T22" fmla="*/ 114 w 114"/>
                <a:gd name="T23" fmla="*/ 113 h 113"/>
                <a:gd name="T24" fmla="*/ 114 w 114"/>
                <a:gd name="T25" fmla="*/ 0 h 113"/>
                <a:gd name="T26" fmla="*/ 93 w 114"/>
                <a:gd name="T27" fmla="*/ 0 h 113"/>
                <a:gd name="T28" fmla="*/ 57 w 114"/>
                <a:gd name="T29" fmla="*/ 95 h 113"/>
                <a:gd name="T30" fmla="*/ 21 w 114"/>
                <a:gd name="T31" fmla="*/ 0 h 113"/>
                <a:gd name="T32" fmla="*/ 0 w 114"/>
                <a:gd name="T33" fmla="*/ 0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4" h="113">
                  <a:moveTo>
                    <a:pt x="0" y="0"/>
                  </a:moveTo>
                  <a:lnTo>
                    <a:pt x="0" y="0"/>
                  </a:lnTo>
                  <a:lnTo>
                    <a:pt x="0" y="113"/>
                  </a:lnTo>
                  <a:lnTo>
                    <a:pt x="15" y="113"/>
                  </a:lnTo>
                  <a:lnTo>
                    <a:pt x="15" y="19"/>
                  </a:lnTo>
                  <a:lnTo>
                    <a:pt x="15" y="19"/>
                  </a:lnTo>
                  <a:lnTo>
                    <a:pt x="51" y="113"/>
                  </a:lnTo>
                  <a:lnTo>
                    <a:pt x="63" y="113"/>
                  </a:lnTo>
                  <a:lnTo>
                    <a:pt x="99" y="19"/>
                  </a:lnTo>
                  <a:lnTo>
                    <a:pt x="99" y="19"/>
                  </a:lnTo>
                  <a:lnTo>
                    <a:pt x="99" y="113"/>
                  </a:lnTo>
                  <a:lnTo>
                    <a:pt x="114" y="113"/>
                  </a:lnTo>
                  <a:lnTo>
                    <a:pt x="114" y="0"/>
                  </a:lnTo>
                  <a:lnTo>
                    <a:pt x="93" y="0"/>
                  </a:lnTo>
                  <a:lnTo>
                    <a:pt x="57" y="95"/>
                  </a:lnTo>
                  <a:lnTo>
                    <a:pt x="21" y="0"/>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47" name="Freeform 42">
              <a:extLst>
                <a:ext uri="{FF2B5EF4-FFF2-40B4-BE49-F238E27FC236}">
                  <a16:creationId xmlns:a16="http://schemas.microsoft.com/office/drawing/2014/main" id="{3B242F25-069F-49D8-A0B3-C7AAC68CAED1}"/>
                </a:ext>
              </a:extLst>
            </p:cNvPr>
            <p:cNvSpPr>
              <a:spLocks noEditPoints="1"/>
            </p:cNvSpPr>
            <p:nvPr/>
          </p:nvSpPr>
          <p:spPr bwMode="auto">
            <a:xfrm>
              <a:off x="3509" y="4060"/>
              <a:ext cx="66" cy="70"/>
            </a:xfrm>
            <a:custGeom>
              <a:avLst/>
              <a:gdLst>
                <a:gd name="T0" fmla="*/ 14 w 80"/>
                <a:gd name="T1" fmla="*/ 43 h 86"/>
                <a:gd name="T2" fmla="*/ 14 w 80"/>
                <a:gd name="T3" fmla="*/ 43 h 86"/>
                <a:gd name="T4" fmla="*/ 16 w 80"/>
                <a:gd name="T5" fmla="*/ 30 h 86"/>
                <a:gd name="T6" fmla="*/ 22 w 80"/>
                <a:gd name="T7" fmla="*/ 20 h 86"/>
                <a:gd name="T8" fmla="*/ 30 w 80"/>
                <a:gd name="T9" fmla="*/ 14 h 86"/>
                <a:gd name="T10" fmla="*/ 40 w 80"/>
                <a:gd name="T11" fmla="*/ 12 h 86"/>
                <a:gd name="T12" fmla="*/ 50 w 80"/>
                <a:gd name="T13" fmla="*/ 14 h 86"/>
                <a:gd name="T14" fmla="*/ 58 w 80"/>
                <a:gd name="T15" fmla="*/ 20 h 86"/>
                <a:gd name="T16" fmla="*/ 63 w 80"/>
                <a:gd name="T17" fmla="*/ 30 h 86"/>
                <a:gd name="T18" fmla="*/ 65 w 80"/>
                <a:gd name="T19" fmla="*/ 43 h 86"/>
                <a:gd name="T20" fmla="*/ 63 w 80"/>
                <a:gd name="T21" fmla="*/ 57 h 86"/>
                <a:gd name="T22" fmla="*/ 58 w 80"/>
                <a:gd name="T23" fmla="*/ 66 h 86"/>
                <a:gd name="T24" fmla="*/ 50 w 80"/>
                <a:gd name="T25" fmla="*/ 72 h 86"/>
                <a:gd name="T26" fmla="*/ 40 w 80"/>
                <a:gd name="T27" fmla="*/ 74 h 86"/>
                <a:gd name="T28" fmla="*/ 30 w 80"/>
                <a:gd name="T29" fmla="*/ 72 h 86"/>
                <a:gd name="T30" fmla="*/ 22 w 80"/>
                <a:gd name="T31" fmla="*/ 66 h 86"/>
                <a:gd name="T32" fmla="*/ 16 w 80"/>
                <a:gd name="T33" fmla="*/ 57 h 86"/>
                <a:gd name="T34" fmla="*/ 14 w 80"/>
                <a:gd name="T35" fmla="*/ 43 h 86"/>
                <a:gd name="T36" fmla="*/ 14 w 80"/>
                <a:gd name="T37" fmla="*/ 43 h 86"/>
                <a:gd name="T38" fmla="*/ 0 w 80"/>
                <a:gd name="T39" fmla="*/ 43 h 86"/>
                <a:gd name="T40" fmla="*/ 0 w 80"/>
                <a:gd name="T41" fmla="*/ 43 h 86"/>
                <a:gd name="T42" fmla="*/ 2 w 80"/>
                <a:gd name="T43" fmla="*/ 60 h 86"/>
                <a:gd name="T44" fmla="*/ 10 w 80"/>
                <a:gd name="T45" fmla="*/ 74 h 86"/>
                <a:gd name="T46" fmla="*/ 23 w 80"/>
                <a:gd name="T47" fmla="*/ 83 h 86"/>
                <a:gd name="T48" fmla="*/ 40 w 80"/>
                <a:gd name="T49" fmla="*/ 86 h 86"/>
                <a:gd name="T50" fmla="*/ 57 w 80"/>
                <a:gd name="T51" fmla="*/ 83 h 86"/>
                <a:gd name="T52" fmla="*/ 69 w 80"/>
                <a:gd name="T53" fmla="*/ 74 h 86"/>
                <a:gd name="T54" fmla="*/ 77 w 80"/>
                <a:gd name="T55" fmla="*/ 60 h 86"/>
                <a:gd name="T56" fmla="*/ 80 w 80"/>
                <a:gd name="T57" fmla="*/ 43 h 86"/>
                <a:gd name="T58" fmla="*/ 77 w 80"/>
                <a:gd name="T59" fmla="*/ 26 h 86"/>
                <a:gd name="T60" fmla="*/ 69 w 80"/>
                <a:gd name="T61" fmla="*/ 13 h 86"/>
                <a:gd name="T62" fmla="*/ 57 w 80"/>
                <a:gd name="T63" fmla="*/ 3 h 86"/>
                <a:gd name="T64" fmla="*/ 40 w 80"/>
                <a:gd name="T65" fmla="*/ 0 h 86"/>
                <a:gd name="T66" fmla="*/ 23 w 80"/>
                <a:gd name="T67" fmla="*/ 3 h 86"/>
                <a:gd name="T68" fmla="*/ 10 w 80"/>
                <a:gd name="T69" fmla="*/ 13 h 86"/>
                <a:gd name="T70" fmla="*/ 2 w 80"/>
                <a:gd name="T71" fmla="*/ 26 h 86"/>
                <a:gd name="T72" fmla="*/ 0 w 80"/>
                <a:gd name="T73" fmla="*/ 43 h 86"/>
                <a:gd name="T74" fmla="*/ 0 w 80"/>
                <a:gd name="T75" fmla="*/ 4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0" h="86">
                  <a:moveTo>
                    <a:pt x="14" y="43"/>
                  </a:moveTo>
                  <a:lnTo>
                    <a:pt x="14" y="43"/>
                  </a:lnTo>
                  <a:cubicBezTo>
                    <a:pt x="14" y="38"/>
                    <a:pt x="15" y="34"/>
                    <a:pt x="16" y="30"/>
                  </a:cubicBezTo>
                  <a:cubicBezTo>
                    <a:pt x="17" y="26"/>
                    <a:pt x="19" y="23"/>
                    <a:pt x="22" y="20"/>
                  </a:cubicBezTo>
                  <a:cubicBezTo>
                    <a:pt x="24" y="18"/>
                    <a:pt x="27" y="16"/>
                    <a:pt x="30" y="14"/>
                  </a:cubicBezTo>
                  <a:cubicBezTo>
                    <a:pt x="33" y="13"/>
                    <a:pt x="36" y="12"/>
                    <a:pt x="40" y="12"/>
                  </a:cubicBezTo>
                  <a:cubicBezTo>
                    <a:pt x="43" y="12"/>
                    <a:pt x="47" y="13"/>
                    <a:pt x="50" y="14"/>
                  </a:cubicBezTo>
                  <a:cubicBezTo>
                    <a:pt x="53" y="16"/>
                    <a:pt x="56" y="18"/>
                    <a:pt x="58" y="20"/>
                  </a:cubicBezTo>
                  <a:cubicBezTo>
                    <a:pt x="60" y="23"/>
                    <a:pt x="62" y="26"/>
                    <a:pt x="63" y="30"/>
                  </a:cubicBezTo>
                  <a:cubicBezTo>
                    <a:pt x="65" y="34"/>
                    <a:pt x="65" y="38"/>
                    <a:pt x="65" y="43"/>
                  </a:cubicBezTo>
                  <a:cubicBezTo>
                    <a:pt x="65" y="48"/>
                    <a:pt x="65" y="53"/>
                    <a:pt x="63" y="57"/>
                  </a:cubicBezTo>
                  <a:cubicBezTo>
                    <a:pt x="62" y="60"/>
                    <a:pt x="60" y="64"/>
                    <a:pt x="58" y="66"/>
                  </a:cubicBezTo>
                  <a:cubicBezTo>
                    <a:pt x="56" y="69"/>
                    <a:pt x="53" y="71"/>
                    <a:pt x="50" y="72"/>
                  </a:cubicBezTo>
                  <a:cubicBezTo>
                    <a:pt x="47" y="74"/>
                    <a:pt x="43" y="74"/>
                    <a:pt x="40" y="74"/>
                  </a:cubicBezTo>
                  <a:cubicBezTo>
                    <a:pt x="36" y="74"/>
                    <a:pt x="33" y="74"/>
                    <a:pt x="30" y="72"/>
                  </a:cubicBezTo>
                  <a:cubicBezTo>
                    <a:pt x="27" y="71"/>
                    <a:pt x="24" y="69"/>
                    <a:pt x="22" y="66"/>
                  </a:cubicBezTo>
                  <a:cubicBezTo>
                    <a:pt x="19" y="64"/>
                    <a:pt x="17" y="60"/>
                    <a:pt x="16" y="57"/>
                  </a:cubicBezTo>
                  <a:cubicBezTo>
                    <a:pt x="15" y="53"/>
                    <a:pt x="14" y="48"/>
                    <a:pt x="14" y="43"/>
                  </a:cubicBezTo>
                  <a:lnTo>
                    <a:pt x="14" y="43"/>
                  </a:lnTo>
                  <a:close/>
                  <a:moveTo>
                    <a:pt x="0" y="43"/>
                  </a:moveTo>
                  <a:lnTo>
                    <a:pt x="0" y="43"/>
                  </a:lnTo>
                  <a:cubicBezTo>
                    <a:pt x="0" y="49"/>
                    <a:pt x="1" y="55"/>
                    <a:pt x="2" y="60"/>
                  </a:cubicBezTo>
                  <a:cubicBezTo>
                    <a:pt x="4" y="65"/>
                    <a:pt x="7" y="70"/>
                    <a:pt x="10" y="74"/>
                  </a:cubicBezTo>
                  <a:cubicBezTo>
                    <a:pt x="13" y="78"/>
                    <a:pt x="18" y="81"/>
                    <a:pt x="23" y="83"/>
                  </a:cubicBezTo>
                  <a:cubicBezTo>
                    <a:pt x="28" y="85"/>
                    <a:pt x="33" y="86"/>
                    <a:pt x="40" y="86"/>
                  </a:cubicBezTo>
                  <a:cubicBezTo>
                    <a:pt x="46" y="86"/>
                    <a:pt x="52" y="85"/>
                    <a:pt x="57" y="83"/>
                  </a:cubicBezTo>
                  <a:cubicBezTo>
                    <a:pt x="62" y="81"/>
                    <a:pt x="66" y="78"/>
                    <a:pt x="69" y="74"/>
                  </a:cubicBezTo>
                  <a:cubicBezTo>
                    <a:pt x="73" y="70"/>
                    <a:pt x="75" y="65"/>
                    <a:pt x="77" y="60"/>
                  </a:cubicBezTo>
                  <a:cubicBezTo>
                    <a:pt x="79" y="55"/>
                    <a:pt x="80" y="49"/>
                    <a:pt x="80" y="43"/>
                  </a:cubicBezTo>
                  <a:cubicBezTo>
                    <a:pt x="80" y="37"/>
                    <a:pt x="79" y="32"/>
                    <a:pt x="77" y="26"/>
                  </a:cubicBezTo>
                  <a:cubicBezTo>
                    <a:pt x="75" y="21"/>
                    <a:pt x="73" y="17"/>
                    <a:pt x="69" y="13"/>
                  </a:cubicBezTo>
                  <a:cubicBezTo>
                    <a:pt x="66" y="9"/>
                    <a:pt x="62" y="6"/>
                    <a:pt x="57" y="3"/>
                  </a:cubicBezTo>
                  <a:cubicBezTo>
                    <a:pt x="52" y="1"/>
                    <a:pt x="46" y="0"/>
                    <a:pt x="40" y="0"/>
                  </a:cubicBezTo>
                  <a:cubicBezTo>
                    <a:pt x="33" y="0"/>
                    <a:pt x="28" y="1"/>
                    <a:pt x="23" y="3"/>
                  </a:cubicBezTo>
                  <a:cubicBezTo>
                    <a:pt x="18" y="6"/>
                    <a:pt x="13" y="9"/>
                    <a:pt x="10" y="13"/>
                  </a:cubicBezTo>
                  <a:cubicBezTo>
                    <a:pt x="7" y="17"/>
                    <a:pt x="4" y="21"/>
                    <a:pt x="2" y="26"/>
                  </a:cubicBezTo>
                  <a:cubicBezTo>
                    <a:pt x="1" y="32"/>
                    <a:pt x="0" y="37"/>
                    <a:pt x="0" y="43"/>
                  </a:cubicBezTo>
                  <a:lnTo>
                    <a:pt x="0" y="4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48" name="Freeform 43">
              <a:extLst>
                <a:ext uri="{FF2B5EF4-FFF2-40B4-BE49-F238E27FC236}">
                  <a16:creationId xmlns:a16="http://schemas.microsoft.com/office/drawing/2014/main" id="{4610FAA4-5073-4D4B-A904-02472C3FFD08}"/>
                </a:ext>
              </a:extLst>
            </p:cNvPr>
            <p:cNvSpPr>
              <a:spLocks noEditPoints="1"/>
            </p:cNvSpPr>
            <p:nvPr/>
          </p:nvSpPr>
          <p:spPr bwMode="auto">
            <a:xfrm>
              <a:off x="3584" y="4036"/>
              <a:ext cx="64" cy="94"/>
            </a:xfrm>
            <a:custGeom>
              <a:avLst/>
              <a:gdLst>
                <a:gd name="T0" fmla="*/ 14 w 78"/>
                <a:gd name="T1" fmla="*/ 73 h 115"/>
                <a:gd name="T2" fmla="*/ 14 w 78"/>
                <a:gd name="T3" fmla="*/ 73 h 115"/>
                <a:gd name="T4" fmla="*/ 15 w 78"/>
                <a:gd name="T5" fmla="*/ 61 h 115"/>
                <a:gd name="T6" fmla="*/ 19 w 78"/>
                <a:gd name="T7" fmla="*/ 51 h 115"/>
                <a:gd name="T8" fmla="*/ 27 w 78"/>
                <a:gd name="T9" fmla="*/ 44 h 115"/>
                <a:gd name="T10" fmla="*/ 39 w 78"/>
                <a:gd name="T11" fmla="*/ 41 h 115"/>
                <a:gd name="T12" fmla="*/ 51 w 78"/>
                <a:gd name="T13" fmla="*/ 44 h 115"/>
                <a:gd name="T14" fmla="*/ 59 w 78"/>
                <a:gd name="T15" fmla="*/ 51 h 115"/>
                <a:gd name="T16" fmla="*/ 63 w 78"/>
                <a:gd name="T17" fmla="*/ 61 h 115"/>
                <a:gd name="T18" fmla="*/ 65 w 78"/>
                <a:gd name="T19" fmla="*/ 72 h 115"/>
                <a:gd name="T20" fmla="*/ 63 w 78"/>
                <a:gd name="T21" fmla="*/ 84 h 115"/>
                <a:gd name="T22" fmla="*/ 59 w 78"/>
                <a:gd name="T23" fmla="*/ 93 h 115"/>
                <a:gd name="T24" fmla="*/ 51 w 78"/>
                <a:gd name="T25" fmla="*/ 101 h 115"/>
                <a:gd name="T26" fmla="*/ 39 w 78"/>
                <a:gd name="T27" fmla="*/ 103 h 115"/>
                <a:gd name="T28" fmla="*/ 28 w 78"/>
                <a:gd name="T29" fmla="*/ 101 h 115"/>
                <a:gd name="T30" fmla="*/ 20 w 78"/>
                <a:gd name="T31" fmla="*/ 94 h 115"/>
                <a:gd name="T32" fmla="*/ 15 w 78"/>
                <a:gd name="T33" fmla="*/ 84 h 115"/>
                <a:gd name="T34" fmla="*/ 14 w 78"/>
                <a:gd name="T35" fmla="*/ 73 h 115"/>
                <a:gd name="T36" fmla="*/ 14 w 78"/>
                <a:gd name="T37" fmla="*/ 73 h 115"/>
                <a:gd name="T38" fmla="*/ 78 w 78"/>
                <a:gd name="T39" fmla="*/ 113 h 115"/>
                <a:gd name="T40" fmla="*/ 78 w 78"/>
                <a:gd name="T41" fmla="*/ 113 h 115"/>
                <a:gd name="T42" fmla="*/ 78 w 78"/>
                <a:gd name="T43" fmla="*/ 0 h 115"/>
                <a:gd name="T44" fmla="*/ 64 w 78"/>
                <a:gd name="T45" fmla="*/ 0 h 115"/>
                <a:gd name="T46" fmla="*/ 64 w 78"/>
                <a:gd name="T47" fmla="*/ 42 h 115"/>
                <a:gd name="T48" fmla="*/ 64 w 78"/>
                <a:gd name="T49" fmla="*/ 42 h 115"/>
                <a:gd name="T50" fmla="*/ 58 w 78"/>
                <a:gd name="T51" fmla="*/ 36 h 115"/>
                <a:gd name="T52" fmla="*/ 51 w 78"/>
                <a:gd name="T53" fmla="*/ 32 h 115"/>
                <a:gd name="T54" fmla="*/ 44 w 78"/>
                <a:gd name="T55" fmla="*/ 30 h 115"/>
                <a:gd name="T56" fmla="*/ 37 w 78"/>
                <a:gd name="T57" fmla="*/ 29 h 115"/>
                <a:gd name="T58" fmla="*/ 21 w 78"/>
                <a:gd name="T59" fmla="*/ 33 h 115"/>
                <a:gd name="T60" fmla="*/ 9 w 78"/>
                <a:gd name="T61" fmla="*/ 42 h 115"/>
                <a:gd name="T62" fmla="*/ 2 w 78"/>
                <a:gd name="T63" fmla="*/ 55 h 115"/>
                <a:gd name="T64" fmla="*/ 0 w 78"/>
                <a:gd name="T65" fmla="*/ 72 h 115"/>
                <a:gd name="T66" fmla="*/ 2 w 78"/>
                <a:gd name="T67" fmla="*/ 88 h 115"/>
                <a:gd name="T68" fmla="*/ 9 w 78"/>
                <a:gd name="T69" fmla="*/ 102 h 115"/>
                <a:gd name="T70" fmla="*/ 21 w 78"/>
                <a:gd name="T71" fmla="*/ 112 h 115"/>
                <a:gd name="T72" fmla="*/ 38 w 78"/>
                <a:gd name="T73" fmla="*/ 115 h 115"/>
                <a:gd name="T74" fmla="*/ 53 w 78"/>
                <a:gd name="T75" fmla="*/ 112 h 115"/>
                <a:gd name="T76" fmla="*/ 64 w 78"/>
                <a:gd name="T77" fmla="*/ 102 h 115"/>
                <a:gd name="T78" fmla="*/ 64 w 78"/>
                <a:gd name="T79" fmla="*/ 102 h 115"/>
                <a:gd name="T80" fmla="*/ 64 w 78"/>
                <a:gd name="T81" fmla="*/ 113 h 115"/>
                <a:gd name="T82" fmla="*/ 78 w 78"/>
                <a:gd name="T83" fmla="*/ 113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115">
                  <a:moveTo>
                    <a:pt x="14" y="73"/>
                  </a:moveTo>
                  <a:lnTo>
                    <a:pt x="14" y="73"/>
                  </a:lnTo>
                  <a:cubicBezTo>
                    <a:pt x="14" y="69"/>
                    <a:pt x="14" y="65"/>
                    <a:pt x="15" y="61"/>
                  </a:cubicBezTo>
                  <a:cubicBezTo>
                    <a:pt x="16" y="57"/>
                    <a:pt x="17" y="54"/>
                    <a:pt x="19" y="51"/>
                  </a:cubicBezTo>
                  <a:cubicBezTo>
                    <a:pt x="21" y="48"/>
                    <a:pt x="24" y="46"/>
                    <a:pt x="27" y="44"/>
                  </a:cubicBezTo>
                  <a:cubicBezTo>
                    <a:pt x="30" y="42"/>
                    <a:pt x="34" y="41"/>
                    <a:pt x="39" y="41"/>
                  </a:cubicBezTo>
                  <a:cubicBezTo>
                    <a:pt x="43" y="41"/>
                    <a:pt x="47" y="42"/>
                    <a:pt x="51" y="44"/>
                  </a:cubicBezTo>
                  <a:cubicBezTo>
                    <a:pt x="54" y="45"/>
                    <a:pt x="57" y="48"/>
                    <a:pt x="59" y="51"/>
                  </a:cubicBezTo>
                  <a:cubicBezTo>
                    <a:pt x="61" y="53"/>
                    <a:pt x="62" y="57"/>
                    <a:pt x="63" y="61"/>
                  </a:cubicBezTo>
                  <a:cubicBezTo>
                    <a:pt x="64" y="64"/>
                    <a:pt x="65" y="68"/>
                    <a:pt x="65" y="72"/>
                  </a:cubicBezTo>
                  <a:cubicBezTo>
                    <a:pt x="65" y="76"/>
                    <a:pt x="64" y="80"/>
                    <a:pt x="63" y="84"/>
                  </a:cubicBezTo>
                  <a:cubicBezTo>
                    <a:pt x="62" y="87"/>
                    <a:pt x="61" y="91"/>
                    <a:pt x="59" y="93"/>
                  </a:cubicBezTo>
                  <a:cubicBezTo>
                    <a:pt x="57" y="96"/>
                    <a:pt x="54" y="99"/>
                    <a:pt x="51" y="101"/>
                  </a:cubicBezTo>
                  <a:cubicBezTo>
                    <a:pt x="48" y="102"/>
                    <a:pt x="44" y="103"/>
                    <a:pt x="39" y="103"/>
                  </a:cubicBezTo>
                  <a:cubicBezTo>
                    <a:pt x="35" y="103"/>
                    <a:pt x="31" y="102"/>
                    <a:pt x="28" y="101"/>
                  </a:cubicBezTo>
                  <a:cubicBezTo>
                    <a:pt x="25" y="99"/>
                    <a:pt x="22" y="97"/>
                    <a:pt x="20" y="94"/>
                  </a:cubicBezTo>
                  <a:cubicBezTo>
                    <a:pt x="18" y="91"/>
                    <a:pt x="16" y="88"/>
                    <a:pt x="15" y="84"/>
                  </a:cubicBezTo>
                  <a:cubicBezTo>
                    <a:pt x="14" y="80"/>
                    <a:pt x="14" y="77"/>
                    <a:pt x="14" y="73"/>
                  </a:cubicBezTo>
                  <a:lnTo>
                    <a:pt x="14" y="73"/>
                  </a:lnTo>
                  <a:close/>
                  <a:moveTo>
                    <a:pt x="78" y="113"/>
                  </a:moveTo>
                  <a:lnTo>
                    <a:pt x="78" y="113"/>
                  </a:lnTo>
                  <a:lnTo>
                    <a:pt x="78" y="0"/>
                  </a:lnTo>
                  <a:lnTo>
                    <a:pt x="64" y="0"/>
                  </a:lnTo>
                  <a:lnTo>
                    <a:pt x="64" y="42"/>
                  </a:lnTo>
                  <a:lnTo>
                    <a:pt x="64" y="42"/>
                  </a:lnTo>
                  <a:cubicBezTo>
                    <a:pt x="62" y="40"/>
                    <a:pt x="60" y="38"/>
                    <a:pt x="58" y="36"/>
                  </a:cubicBezTo>
                  <a:cubicBezTo>
                    <a:pt x="56" y="34"/>
                    <a:pt x="54" y="33"/>
                    <a:pt x="51" y="32"/>
                  </a:cubicBezTo>
                  <a:cubicBezTo>
                    <a:pt x="49" y="31"/>
                    <a:pt x="46" y="30"/>
                    <a:pt x="44" y="30"/>
                  </a:cubicBezTo>
                  <a:cubicBezTo>
                    <a:pt x="42" y="29"/>
                    <a:pt x="39" y="29"/>
                    <a:pt x="37" y="29"/>
                  </a:cubicBezTo>
                  <a:cubicBezTo>
                    <a:pt x="31" y="29"/>
                    <a:pt x="25" y="30"/>
                    <a:pt x="21" y="33"/>
                  </a:cubicBezTo>
                  <a:cubicBezTo>
                    <a:pt x="16" y="35"/>
                    <a:pt x="12" y="38"/>
                    <a:pt x="9" y="42"/>
                  </a:cubicBezTo>
                  <a:cubicBezTo>
                    <a:pt x="6" y="46"/>
                    <a:pt x="3" y="50"/>
                    <a:pt x="2" y="55"/>
                  </a:cubicBezTo>
                  <a:cubicBezTo>
                    <a:pt x="0" y="61"/>
                    <a:pt x="0" y="66"/>
                    <a:pt x="0" y="72"/>
                  </a:cubicBezTo>
                  <a:cubicBezTo>
                    <a:pt x="0" y="78"/>
                    <a:pt x="0" y="83"/>
                    <a:pt x="2" y="88"/>
                  </a:cubicBezTo>
                  <a:cubicBezTo>
                    <a:pt x="4" y="94"/>
                    <a:pt x="6" y="98"/>
                    <a:pt x="9" y="102"/>
                  </a:cubicBezTo>
                  <a:cubicBezTo>
                    <a:pt x="12" y="106"/>
                    <a:pt x="16" y="109"/>
                    <a:pt x="21" y="112"/>
                  </a:cubicBezTo>
                  <a:cubicBezTo>
                    <a:pt x="26" y="114"/>
                    <a:pt x="31" y="115"/>
                    <a:pt x="38" y="115"/>
                  </a:cubicBezTo>
                  <a:cubicBezTo>
                    <a:pt x="43" y="115"/>
                    <a:pt x="48" y="114"/>
                    <a:pt x="53" y="112"/>
                  </a:cubicBezTo>
                  <a:cubicBezTo>
                    <a:pt x="58" y="110"/>
                    <a:pt x="62" y="107"/>
                    <a:pt x="64" y="102"/>
                  </a:cubicBezTo>
                  <a:lnTo>
                    <a:pt x="64" y="102"/>
                  </a:lnTo>
                  <a:lnTo>
                    <a:pt x="64" y="113"/>
                  </a:lnTo>
                  <a:lnTo>
                    <a:pt x="78" y="11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49" name="Freeform 44">
              <a:extLst>
                <a:ext uri="{FF2B5EF4-FFF2-40B4-BE49-F238E27FC236}">
                  <a16:creationId xmlns:a16="http://schemas.microsoft.com/office/drawing/2014/main" id="{C67E54A8-6683-4928-AFF7-F93B8FEDD46A}"/>
                </a:ext>
              </a:extLst>
            </p:cNvPr>
            <p:cNvSpPr>
              <a:spLocks noEditPoints="1"/>
            </p:cNvSpPr>
            <p:nvPr/>
          </p:nvSpPr>
          <p:spPr bwMode="auto">
            <a:xfrm>
              <a:off x="3662" y="4060"/>
              <a:ext cx="63" cy="70"/>
            </a:xfrm>
            <a:custGeom>
              <a:avLst/>
              <a:gdLst>
                <a:gd name="T0" fmla="*/ 77 w 77"/>
                <a:gd name="T1" fmla="*/ 84 h 86"/>
                <a:gd name="T2" fmla="*/ 77 w 77"/>
                <a:gd name="T3" fmla="*/ 84 h 86"/>
                <a:gd name="T4" fmla="*/ 67 w 77"/>
                <a:gd name="T5" fmla="*/ 86 h 86"/>
                <a:gd name="T6" fmla="*/ 59 w 77"/>
                <a:gd name="T7" fmla="*/ 83 h 86"/>
                <a:gd name="T8" fmla="*/ 56 w 77"/>
                <a:gd name="T9" fmla="*/ 73 h 86"/>
                <a:gd name="T10" fmla="*/ 43 w 77"/>
                <a:gd name="T11" fmla="*/ 83 h 86"/>
                <a:gd name="T12" fmla="*/ 27 w 77"/>
                <a:gd name="T13" fmla="*/ 86 h 86"/>
                <a:gd name="T14" fmla="*/ 16 w 77"/>
                <a:gd name="T15" fmla="*/ 85 h 86"/>
                <a:gd name="T16" fmla="*/ 7 w 77"/>
                <a:gd name="T17" fmla="*/ 81 h 86"/>
                <a:gd name="T18" fmla="*/ 2 w 77"/>
                <a:gd name="T19" fmla="*/ 74 h 86"/>
                <a:gd name="T20" fmla="*/ 0 w 77"/>
                <a:gd name="T21" fmla="*/ 63 h 86"/>
                <a:gd name="T22" fmla="*/ 2 w 77"/>
                <a:gd name="T23" fmla="*/ 52 h 86"/>
                <a:gd name="T24" fmla="*/ 8 w 77"/>
                <a:gd name="T25" fmla="*/ 44 h 86"/>
                <a:gd name="T26" fmla="*/ 17 w 77"/>
                <a:gd name="T27" fmla="*/ 40 h 86"/>
                <a:gd name="T28" fmla="*/ 27 w 77"/>
                <a:gd name="T29" fmla="*/ 38 h 86"/>
                <a:gd name="T30" fmla="*/ 38 w 77"/>
                <a:gd name="T31" fmla="*/ 36 h 86"/>
                <a:gd name="T32" fmla="*/ 47 w 77"/>
                <a:gd name="T33" fmla="*/ 35 h 86"/>
                <a:gd name="T34" fmla="*/ 53 w 77"/>
                <a:gd name="T35" fmla="*/ 32 h 86"/>
                <a:gd name="T36" fmla="*/ 55 w 77"/>
                <a:gd name="T37" fmla="*/ 26 h 86"/>
                <a:gd name="T38" fmla="*/ 53 w 77"/>
                <a:gd name="T39" fmla="*/ 19 h 86"/>
                <a:gd name="T40" fmla="*/ 49 w 77"/>
                <a:gd name="T41" fmla="*/ 14 h 86"/>
                <a:gd name="T42" fmla="*/ 43 w 77"/>
                <a:gd name="T43" fmla="*/ 13 h 86"/>
                <a:gd name="T44" fmla="*/ 37 w 77"/>
                <a:gd name="T45" fmla="*/ 12 h 86"/>
                <a:gd name="T46" fmla="*/ 22 w 77"/>
                <a:gd name="T47" fmla="*/ 15 h 86"/>
                <a:gd name="T48" fmla="*/ 16 w 77"/>
                <a:gd name="T49" fmla="*/ 28 h 86"/>
                <a:gd name="T50" fmla="*/ 3 w 77"/>
                <a:gd name="T51" fmla="*/ 28 h 86"/>
                <a:gd name="T52" fmla="*/ 6 w 77"/>
                <a:gd name="T53" fmla="*/ 15 h 86"/>
                <a:gd name="T54" fmla="*/ 14 w 77"/>
                <a:gd name="T55" fmla="*/ 6 h 86"/>
                <a:gd name="T56" fmla="*/ 24 w 77"/>
                <a:gd name="T57" fmla="*/ 2 h 86"/>
                <a:gd name="T58" fmla="*/ 38 w 77"/>
                <a:gd name="T59" fmla="*/ 0 h 86"/>
                <a:gd name="T60" fmla="*/ 49 w 77"/>
                <a:gd name="T61" fmla="*/ 1 h 86"/>
                <a:gd name="T62" fmla="*/ 59 w 77"/>
                <a:gd name="T63" fmla="*/ 4 h 86"/>
                <a:gd name="T64" fmla="*/ 66 w 77"/>
                <a:gd name="T65" fmla="*/ 11 h 86"/>
                <a:gd name="T66" fmla="*/ 68 w 77"/>
                <a:gd name="T67" fmla="*/ 23 h 86"/>
                <a:gd name="T68" fmla="*/ 68 w 77"/>
                <a:gd name="T69" fmla="*/ 65 h 86"/>
                <a:gd name="T70" fmla="*/ 69 w 77"/>
                <a:gd name="T71" fmla="*/ 72 h 86"/>
                <a:gd name="T72" fmla="*/ 73 w 77"/>
                <a:gd name="T73" fmla="*/ 74 h 86"/>
                <a:gd name="T74" fmla="*/ 77 w 77"/>
                <a:gd name="T75" fmla="*/ 73 h 86"/>
                <a:gd name="T76" fmla="*/ 77 w 77"/>
                <a:gd name="T77" fmla="*/ 84 h 86"/>
                <a:gd name="T78" fmla="*/ 55 w 77"/>
                <a:gd name="T79" fmla="*/ 42 h 86"/>
                <a:gd name="T80" fmla="*/ 55 w 77"/>
                <a:gd name="T81" fmla="*/ 42 h 86"/>
                <a:gd name="T82" fmla="*/ 48 w 77"/>
                <a:gd name="T83" fmla="*/ 45 h 86"/>
                <a:gd name="T84" fmla="*/ 40 w 77"/>
                <a:gd name="T85" fmla="*/ 46 h 86"/>
                <a:gd name="T86" fmla="*/ 30 w 77"/>
                <a:gd name="T87" fmla="*/ 47 h 86"/>
                <a:gd name="T88" fmla="*/ 22 w 77"/>
                <a:gd name="T89" fmla="*/ 50 h 86"/>
                <a:gd name="T90" fmla="*/ 16 w 77"/>
                <a:gd name="T91" fmla="*/ 54 h 86"/>
                <a:gd name="T92" fmla="*/ 14 w 77"/>
                <a:gd name="T93" fmla="*/ 62 h 86"/>
                <a:gd name="T94" fmla="*/ 15 w 77"/>
                <a:gd name="T95" fmla="*/ 68 h 86"/>
                <a:gd name="T96" fmla="*/ 19 w 77"/>
                <a:gd name="T97" fmla="*/ 72 h 86"/>
                <a:gd name="T98" fmla="*/ 24 w 77"/>
                <a:gd name="T99" fmla="*/ 74 h 86"/>
                <a:gd name="T100" fmla="*/ 30 w 77"/>
                <a:gd name="T101" fmla="*/ 74 h 86"/>
                <a:gd name="T102" fmla="*/ 41 w 77"/>
                <a:gd name="T103" fmla="*/ 72 h 86"/>
                <a:gd name="T104" fmla="*/ 49 w 77"/>
                <a:gd name="T105" fmla="*/ 68 h 86"/>
                <a:gd name="T106" fmla="*/ 53 w 77"/>
                <a:gd name="T107" fmla="*/ 62 h 86"/>
                <a:gd name="T108" fmla="*/ 55 w 77"/>
                <a:gd name="T109" fmla="*/ 56 h 86"/>
                <a:gd name="T110" fmla="*/ 55 w 77"/>
                <a:gd name="T111" fmla="*/ 4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7" h="86">
                  <a:moveTo>
                    <a:pt x="77" y="84"/>
                  </a:moveTo>
                  <a:lnTo>
                    <a:pt x="77" y="84"/>
                  </a:lnTo>
                  <a:cubicBezTo>
                    <a:pt x="74" y="85"/>
                    <a:pt x="71" y="86"/>
                    <a:pt x="67" y="86"/>
                  </a:cubicBezTo>
                  <a:cubicBezTo>
                    <a:pt x="64" y="86"/>
                    <a:pt x="61" y="85"/>
                    <a:pt x="59" y="83"/>
                  </a:cubicBezTo>
                  <a:cubicBezTo>
                    <a:pt x="57" y="81"/>
                    <a:pt x="56" y="78"/>
                    <a:pt x="56" y="73"/>
                  </a:cubicBezTo>
                  <a:cubicBezTo>
                    <a:pt x="52" y="78"/>
                    <a:pt x="48" y="81"/>
                    <a:pt x="43" y="83"/>
                  </a:cubicBezTo>
                  <a:cubicBezTo>
                    <a:pt x="38" y="85"/>
                    <a:pt x="32" y="86"/>
                    <a:pt x="27" y="86"/>
                  </a:cubicBezTo>
                  <a:cubicBezTo>
                    <a:pt x="23" y="86"/>
                    <a:pt x="19" y="86"/>
                    <a:pt x="16" y="85"/>
                  </a:cubicBezTo>
                  <a:cubicBezTo>
                    <a:pt x="13" y="84"/>
                    <a:pt x="10" y="83"/>
                    <a:pt x="7" y="81"/>
                  </a:cubicBezTo>
                  <a:cubicBezTo>
                    <a:pt x="5" y="79"/>
                    <a:pt x="3" y="77"/>
                    <a:pt x="2" y="74"/>
                  </a:cubicBezTo>
                  <a:cubicBezTo>
                    <a:pt x="0" y="71"/>
                    <a:pt x="0" y="67"/>
                    <a:pt x="0" y="63"/>
                  </a:cubicBezTo>
                  <a:cubicBezTo>
                    <a:pt x="0" y="58"/>
                    <a:pt x="0" y="55"/>
                    <a:pt x="2" y="52"/>
                  </a:cubicBezTo>
                  <a:cubicBezTo>
                    <a:pt x="4" y="49"/>
                    <a:pt x="6" y="46"/>
                    <a:pt x="8" y="44"/>
                  </a:cubicBezTo>
                  <a:cubicBezTo>
                    <a:pt x="11" y="43"/>
                    <a:pt x="14" y="41"/>
                    <a:pt x="17" y="40"/>
                  </a:cubicBezTo>
                  <a:cubicBezTo>
                    <a:pt x="20" y="39"/>
                    <a:pt x="24" y="38"/>
                    <a:pt x="27" y="38"/>
                  </a:cubicBezTo>
                  <a:cubicBezTo>
                    <a:pt x="31" y="37"/>
                    <a:pt x="35" y="37"/>
                    <a:pt x="38" y="36"/>
                  </a:cubicBezTo>
                  <a:cubicBezTo>
                    <a:pt x="41" y="36"/>
                    <a:pt x="44" y="35"/>
                    <a:pt x="47" y="35"/>
                  </a:cubicBezTo>
                  <a:cubicBezTo>
                    <a:pt x="49" y="34"/>
                    <a:pt x="51" y="33"/>
                    <a:pt x="53" y="32"/>
                  </a:cubicBezTo>
                  <a:cubicBezTo>
                    <a:pt x="54" y="30"/>
                    <a:pt x="55" y="28"/>
                    <a:pt x="55" y="26"/>
                  </a:cubicBezTo>
                  <a:cubicBezTo>
                    <a:pt x="55" y="23"/>
                    <a:pt x="54" y="20"/>
                    <a:pt x="53" y="19"/>
                  </a:cubicBezTo>
                  <a:cubicBezTo>
                    <a:pt x="52" y="17"/>
                    <a:pt x="51" y="15"/>
                    <a:pt x="49" y="14"/>
                  </a:cubicBezTo>
                  <a:cubicBezTo>
                    <a:pt x="47" y="14"/>
                    <a:pt x="45" y="13"/>
                    <a:pt x="43" y="13"/>
                  </a:cubicBezTo>
                  <a:cubicBezTo>
                    <a:pt x="41" y="12"/>
                    <a:pt x="39" y="12"/>
                    <a:pt x="37" y="12"/>
                  </a:cubicBezTo>
                  <a:cubicBezTo>
                    <a:pt x="31" y="12"/>
                    <a:pt x="26" y="13"/>
                    <a:pt x="22" y="15"/>
                  </a:cubicBezTo>
                  <a:cubicBezTo>
                    <a:pt x="19" y="18"/>
                    <a:pt x="17" y="22"/>
                    <a:pt x="16" y="28"/>
                  </a:cubicBezTo>
                  <a:lnTo>
                    <a:pt x="3" y="28"/>
                  </a:lnTo>
                  <a:cubicBezTo>
                    <a:pt x="3" y="23"/>
                    <a:pt x="4" y="18"/>
                    <a:pt x="6" y="15"/>
                  </a:cubicBezTo>
                  <a:cubicBezTo>
                    <a:pt x="8" y="11"/>
                    <a:pt x="10" y="8"/>
                    <a:pt x="14" y="6"/>
                  </a:cubicBezTo>
                  <a:cubicBezTo>
                    <a:pt x="17" y="4"/>
                    <a:pt x="20" y="3"/>
                    <a:pt x="24" y="2"/>
                  </a:cubicBezTo>
                  <a:cubicBezTo>
                    <a:pt x="29" y="1"/>
                    <a:pt x="33" y="0"/>
                    <a:pt x="38" y="0"/>
                  </a:cubicBezTo>
                  <a:cubicBezTo>
                    <a:pt x="41" y="0"/>
                    <a:pt x="45" y="0"/>
                    <a:pt x="49" y="1"/>
                  </a:cubicBezTo>
                  <a:cubicBezTo>
                    <a:pt x="52" y="1"/>
                    <a:pt x="56" y="3"/>
                    <a:pt x="59" y="4"/>
                  </a:cubicBezTo>
                  <a:cubicBezTo>
                    <a:pt x="62" y="6"/>
                    <a:pt x="64" y="8"/>
                    <a:pt x="66" y="11"/>
                  </a:cubicBezTo>
                  <a:cubicBezTo>
                    <a:pt x="67" y="14"/>
                    <a:pt x="68" y="18"/>
                    <a:pt x="68" y="23"/>
                  </a:cubicBezTo>
                  <a:lnTo>
                    <a:pt x="68" y="65"/>
                  </a:lnTo>
                  <a:cubicBezTo>
                    <a:pt x="68" y="68"/>
                    <a:pt x="69" y="71"/>
                    <a:pt x="69" y="72"/>
                  </a:cubicBezTo>
                  <a:cubicBezTo>
                    <a:pt x="69" y="74"/>
                    <a:pt x="71" y="74"/>
                    <a:pt x="73" y="74"/>
                  </a:cubicBezTo>
                  <a:cubicBezTo>
                    <a:pt x="74" y="74"/>
                    <a:pt x="75" y="74"/>
                    <a:pt x="77" y="73"/>
                  </a:cubicBezTo>
                  <a:lnTo>
                    <a:pt x="77" y="84"/>
                  </a:lnTo>
                  <a:close/>
                  <a:moveTo>
                    <a:pt x="55" y="42"/>
                  </a:moveTo>
                  <a:lnTo>
                    <a:pt x="55" y="42"/>
                  </a:lnTo>
                  <a:cubicBezTo>
                    <a:pt x="53" y="43"/>
                    <a:pt x="51" y="44"/>
                    <a:pt x="48" y="45"/>
                  </a:cubicBezTo>
                  <a:cubicBezTo>
                    <a:pt x="45" y="45"/>
                    <a:pt x="43" y="46"/>
                    <a:pt x="40" y="46"/>
                  </a:cubicBezTo>
                  <a:cubicBezTo>
                    <a:pt x="37" y="46"/>
                    <a:pt x="33" y="47"/>
                    <a:pt x="30" y="47"/>
                  </a:cubicBezTo>
                  <a:cubicBezTo>
                    <a:pt x="27" y="48"/>
                    <a:pt x="25" y="49"/>
                    <a:pt x="22" y="50"/>
                  </a:cubicBezTo>
                  <a:cubicBezTo>
                    <a:pt x="20" y="51"/>
                    <a:pt x="18" y="52"/>
                    <a:pt x="16" y="54"/>
                  </a:cubicBezTo>
                  <a:cubicBezTo>
                    <a:pt x="15" y="56"/>
                    <a:pt x="14" y="59"/>
                    <a:pt x="14" y="62"/>
                  </a:cubicBezTo>
                  <a:cubicBezTo>
                    <a:pt x="14" y="64"/>
                    <a:pt x="14" y="66"/>
                    <a:pt x="15" y="68"/>
                  </a:cubicBezTo>
                  <a:cubicBezTo>
                    <a:pt x="16" y="69"/>
                    <a:pt x="17" y="71"/>
                    <a:pt x="19" y="72"/>
                  </a:cubicBezTo>
                  <a:cubicBezTo>
                    <a:pt x="20" y="73"/>
                    <a:pt x="22" y="73"/>
                    <a:pt x="24" y="74"/>
                  </a:cubicBezTo>
                  <a:cubicBezTo>
                    <a:pt x="26" y="74"/>
                    <a:pt x="28" y="74"/>
                    <a:pt x="30" y="74"/>
                  </a:cubicBezTo>
                  <a:cubicBezTo>
                    <a:pt x="34" y="74"/>
                    <a:pt x="38" y="74"/>
                    <a:pt x="41" y="72"/>
                  </a:cubicBezTo>
                  <a:cubicBezTo>
                    <a:pt x="44" y="71"/>
                    <a:pt x="47" y="70"/>
                    <a:pt x="49" y="68"/>
                  </a:cubicBezTo>
                  <a:cubicBezTo>
                    <a:pt x="51" y="66"/>
                    <a:pt x="52" y="64"/>
                    <a:pt x="53" y="62"/>
                  </a:cubicBezTo>
                  <a:cubicBezTo>
                    <a:pt x="54" y="60"/>
                    <a:pt x="55" y="58"/>
                    <a:pt x="55" y="56"/>
                  </a:cubicBezTo>
                  <a:lnTo>
                    <a:pt x="55" y="4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50" name="Freeform 45">
              <a:extLst>
                <a:ext uri="{FF2B5EF4-FFF2-40B4-BE49-F238E27FC236}">
                  <a16:creationId xmlns:a16="http://schemas.microsoft.com/office/drawing/2014/main" id="{4F551EC7-CB5E-412E-8715-067B2B410C48}"/>
                </a:ext>
              </a:extLst>
            </p:cNvPr>
            <p:cNvSpPr>
              <a:spLocks/>
            </p:cNvSpPr>
            <p:nvPr/>
          </p:nvSpPr>
          <p:spPr bwMode="auto">
            <a:xfrm>
              <a:off x="3737" y="4036"/>
              <a:ext cx="10" cy="92"/>
            </a:xfrm>
            <a:custGeom>
              <a:avLst/>
              <a:gdLst>
                <a:gd name="T0" fmla="*/ 0 w 13"/>
                <a:gd name="T1" fmla="*/ 0 h 113"/>
                <a:gd name="T2" fmla="*/ 0 w 13"/>
                <a:gd name="T3" fmla="*/ 0 h 113"/>
                <a:gd name="T4" fmla="*/ 0 w 13"/>
                <a:gd name="T5" fmla="*/ 113 h 113"/>
                <a:gd name="T6" fmla="*/ 13 w 13"/>
                <a:gd name="T7" fmla="*/ 113 h 113"/>
                <a:gd name="T8" fmla="*/ 13 w 13"/>
                <a:gd name="T9" fmla="*/ 0 h 113"/>
                <a:gd name="T10" fmla="*/ 0 w 13"/>
                <a:gd name="T11" fmla="*/ 0 h 113"/>
              </a:gdLst>
              <a:ahLst/>
              <a:cxnLst>
                <a:cxn ang="0">
                  <a:pos x="T0" y="T1"/>
                </a:cxn>
                <a:cxn ang="0">
                  <a:pos x="T2" y="T3"/>
                </a:cxn>
                <a:cxn ang="0">
                  <a:pos x="T4" y="T5"/>
                </a:cxn>
                <a:cxn ang="0">
                  <a:pos x="T6" y="T7"/>
                </a:cxn>
                <a:cxn ang="0">
                  <a:pos x="T8" y="T9"/>
                </a:cxn>
                <a:cxn ang="0">
                  <a:pos x="T10" y="T11"/>
                </a:cxn>
              </a:cxnLst>
              <a:rect l="0" t="0" r="r" b="b"/>
              <a:pathLst>
                <a:path w="13" h="113">
                  <a:moveTo>
                    <a:pt x="0" y="0"/>
                  </a:moveTo>
                  <a:lnTo>
                    <a:pt x="0" y="0"/>
                  </a:lnTo>
                  <a:lnTo>
                    <a:pt x="0" y="113"/>
                  </a:lnTo>
                  <a:lnTo>
                    <a:pt x="13" y="113"/>
                  </a:lnTo>
                  <a:lnTo>
                    <a:pt x="13" y="0"/>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51" name="Freeform 46">
              <a:extLst>
                <a:ext uri="{FF2B5EF4-FFF2-40B4-BE49-F238E27FC236}">
                  <a16:creationId xmlns:a16="http://schemas.microsoft.com/office/drawing/2014/main" id="{8E80D088-01FB-47F9-9D66-34A2F6FD1C86}"/>
                </a:ext>
              </a:extLst>
            </p:cNvPr>
            <p:cNvSpPr>
              <a:spLocks noEditPoints="1"/>
            </p:cNvSpPr>
            <p:nvPr/>
          </p:nvSpPr>
          <p:spPr bwMode="auto">
            <a:xfrm>
              <a:off x="3765" y="4036"/>
              <a:ext cx="12" cy="92"/>
            </a:xfrm>
            <a:custGeom>
              <a:avLst/>
              <a:gdLst>
                <a:gd name="T0" fmla="*/ 14 w 14"/>
                <a:gd name="T1" fmla="*/ 16 h 113"/>
                <a:gd name="T2" fmla="*/ 14 w 14"/>
                <a:gd name="T3" fmla="*/ 16 h 113"/>
                <a:gd name="T4" fmla="*/ 14 w 14"/>
                <a:gd name="T5" fmla="*/ 0 h 113"/>
                <a:gd name="T6" fmla="*/ 0 w 14"/>
                <a:gd name="T7" fmla="*/ 0 h 113"/>
                <a:gd name="T8" fmla="*/ 0 w 14"/>
                <a:gd name="T9" fmla="*/ 16 h 113"/>
                <a:gd name="T10" fmla="*/ 14 w 14"/>
                <a:gd name="T11" fmla="*/ 16 h 113"/>
                <a:gd name="T12" fmla="*/ 0 w 14"/>
                <a:gd name="T13" fmla="*/ 31 h 113"/>
                <a:gd name="T14" fmla="*/ 0 w 14"/>
                <a:gd name="T15" fmla="*/ 31 h 113"/>
                <a:gd name="T16" fmla="*/ 0 w 14"/>
                <a:gd name="T17" fmla="*/ 113 h 113"/>
                <a:gd name="T18" fmla="*/ 14 w 14"/>
                <a:gd name="T19" fmla="*/ 113 h 113"/>
                <a:gd name="T20" fmla="*/ 14 w 14"/>
                <a:gd name="T21" fmla="*/ 31 h 113"/>
                <a:gd name="T22" fmla="*/ 0 w 14"/>
                <a:gd name="T23" fmla="*/ 31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 h="113">
                  <a:moveTo>
                    <a:pt x="14" y="16"/>
                  </a:moveTo>
                  <a:lnTo>
                    <a:pt x="14" y="16"/>
                  </a:lnTo>
                  <a:lnTo>
                    <a:pt x="14" y="0"/>
                  </a:lnTo>
                  <a:lnTo>
                    <a:pt x="0" y="0"/>
                  </a:lnTo>
                  <a:lnTo>
                    <a:pt x="0" y="16"/>
                  </a:lnTo>
                  <a:lnTo>
                    <a:pt x="14" y="16"/>
                  </a:lnTo>
                  <a:close/>
                  <a:moveTo>
                    <a:pt x="0" y="31"/>
                  </a:moveTo>
                  <a:lnTo>
                    <a:pt x="0" y="31"/>
                  </a:lnTo>
                  <a:lnTo>
                    <a:pt x="0" y="113"/>
                  </a:lnTo>
                  <a:lnTo>
                    <a:pt x="14" y="113"/>
                  </a:lnTo>
                  <a:lnTo>
                    <a:pt x="14" y="31"/>
                  </a:lnTo>
                  <a:lnTo>
                    <a:pt x="0" y="3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52" name="Freeform 47">
              <a:extLst>
                <a:ext uri="{FF2B5EF4-FFF2-40B4-BE49-F238E27FC236}">
                  <a16:creationId xmlns:a16="http://schemas.microsoft.com/office/drawing/2014/main" id="{C81000CB-4A8C-4F95-B153-E3D414B1D24C}"/>
                </a:ext>
              </a:extLst>
            </p:cNvPr>
            <p:cNvSpPr>
              <a:spLocks noEditPoints="1"/>
            </p:cNvSpPr>
            <p:nvPr/>
          </p:nvSpPr>
          <p:spPr bwMode="auto">
            <a:xfrm>
              <a:off x="3791" y="4036"/>
              <a:ext cx="63" cy="94"/>
            </a:xfrm>
            <a:custGeom>
              <a:avLst/>
              <a:gdLst>
                <a:gd name="T0" fmla="*/ 14 w 77"/>
                <a:gd name="T1" fmla="*/ 73 h 115"/>
                <a:gd name="T2" fmla="*/ 14 w 77"/>
                <a:gd name="T3" fmla="*/ 73 h 115"/>
                <a:gd name="T4" fmla="*/ 15 w 77"/>
                <a:gd name="T5" fmla="*/ 61 h 115"/>
                <a:gd name="T6" fmla="*/ 19 w 77"/>
                <a:gd name="T7" fmla="*/ 51 h 115"/>
                <a:gd name="T8" fmla="*/ 27 w 77"/>
                <a:gd name="T9" fmla="*/ 44 h 115"/>
                <a:gd name="T10" fmla="*/ 38 w 77"/>
                <a:gd name="T11" fmla="*/ 41 h 115"/>
                <a:gd name="T12" fmla="*/ 50 w 77"/>
                <a:gd name="T13" fmla="*/ 44 h 115"/>
                <a:gd name="T14" fmla="*/ 58 w 77"/>
                <a:gd name="T15" fmla="*/ 51 h 115"/>
                <a:gd name="T16" fmla="*/ 63 w 77"/>
                <a:gd name="T17" fmla="*/ 61 h 115"/>
                <a:gd name="T18" fmla="*/ 64 w 77"/>
                <a:gd name="T19" fmla="*/ 72 h 115"/>
                <a:gd name="T20" fmla="*/ 63 w 77"/>
                <a:gd name="T21" fmla="*/ 84 h 115"/>
                <a:gd name="T22" fmla="*/ 59 w 77"/>
                <a:gd name="T23" fmla="*/ 93 h 115"/>
                <a:gd name="T24" fmla="*/ 51 w 77"/>
                <a:gd name="T25" fmla="*/ 101 h 115"/>
                <a:gd name="T26" fmla="*/ 39 w 77"/>
                <a:gd name="T27" fmla="*/ 103 h 115"/>
                <a:gd name="T28" fmla="*/ 28 w 77"/>
                <a:gd name="T29" fmla="*/ 101 h 115"/>
                <a:gd name="T30" fmla="*/ 20 w 77"/>
                <a:gd name="T31" fmla="*/ 94 h 115"/>
                <a:gd name="T32" fmla="*/ 15 w 77"/>
                <a:gd name="T33" fmla="*/ 84 h 115"/>
                <a:gd name="T34" fmla="*/ 14 w 77"/>
                <a:gd name="T35" fmla="*/ 73 h 115"/>
                <a:gd name="T36" fmla="*/ 14 w 77"/>
                <a:gd name="T37" fmla="*/ 73 h 115"/>
                <a:gd name="T38" fmla="*/ 77 w 77"/>
                <a:gd name="T39" fmla="*/ 113 h 115"/>
                <a:gd name="T40" fmla="*/ 77 w 77"/>
                <a:gd name="T41" fmla="*/ 113 h 115"/>
                <a:gd name="T42" fmla="*/ 77 w 77"/>
                <a:gd name="T43" fmla="*/ 0 h 115"/>
                <a:gd name="T44" fmla="*/ 64 w 77"/>
                <a:gd name="T45" fmla="*/ 0 h 115"/>
                <a:gd name="T46" fmla="*/ 64 w 77"/>
                <a:gd name="T47" fmla="*/ 42 h 115"/>
                <a:gd name="T48" fmla="*/ 64 w 77"/>
                <a:gd name="T49" fmla="*/ 42 h 115"/>
                <a:gd name="T50" fmla="*/ 58 w 77"/>
                <a:gd name="T51" fmla="*/ 36 h 115"/>
                <a:gd name="T52" fmla="*/ 51 w 77"/>
                <a:gd name="T53" fmla="*/ 32 h 115"/>
                <a:gd name="T54" fmla="*/ 44 w 77"/>
                <a:gd name="T55" fmla="*/ 30 h 115"/>
                <a:gd name="T56" fmla="*/ 37 w 77"/>
                <a:gd name="T57" fmla="*/ 29 h 115"/>
                <a:gd name="T58" fmla="*/ 21 w 77"/>
                <a:gd name="T59" fmla="*/ 33 h 115"/>
                <a:gd name="T60" fmla="*/ 9 w 77"/>
                <a:gd name="T61" fmla="*/ 42 h 115"/>
                <a:gd name="T62" fmla="*/ 2 w 77"/>
                <a:gd name="T63" fmla="*/ 55 h 115"/>
                <a:gd name="T64" fmla="*/ 0 w 77"/>
                <a:gd name="T65" fmla="*/ 72 h 115"/>
                <a:gd name="T66" fmla="*/ 2 w 77"/>
                <a:gd name="T67" fmla="*/ 88 h 115"/>
                <a:gd name="T68" fmla="*/ 9 w 77"/>
                <a:gd name="T69" fmla="*/ 102 h 115"/>
                <a:gd name="T70" fmla="*/ 21 w 77"/>
                <a:gd name="T71" fmla="*/ 112 h 115"/>
                <a:gd name="T72" fmla="*/ 37 w 77"/>
                <a:gd name="T73" fmla="*/ 115 h 115"/>
                <a:gd name="T74" fmla="*/ 53 w 77"/>
                <a:gd name="T75" fmla="*/ 112 h 115"/>
                <a:gd name="T76" fmla="*/ 64 w 77"/>
                <a:gd name="T77" fmla="*/ 102 h 115"/>
                <a:gd name="T78" fmla="*/ 64 w 77"/>
                <a:gd name="T79" fmla="*/ 102 h 115"/>
                <a:gd name="T80" fmla="*/ 64 w 77"/>
                <a:gd name="T81" fmla="*/ 113 h 115"/>
                <a:gd name="T82" fmla="*/ 77 w 77"/>
                <a:gd name="T83" fmla="*/ 113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7" h="115">
                  <a:moveTo>
                    <a:pt x="14" y="73"/>
                  </a:moveTo>
                  <a:lnTo>
                    <a:pt x="14" y="73"/>
                  </a:lnTo>
                  <a:cubicBezTo>
                    <a:pt x="14" y="69"/>
                    <a:pt x="14" y="65"/>
                    <a:pt x="15" y="61"/>
                  </a:cubicBezTo>
                  <a:cubicBezTo>
                    <a:pt x="16" y="57"/>
                    <a:pt x="17" y="54"/>
                    <a:pt x="19" y="51"/>
                  </a:cubicBezTo>
                  <a:cubicBezTo>
                    <a:pt x="21" y="48"/>
                    <a:pt x="24" y="46"/>
                    <a:pt x="27" y="44"/>
                  </a:cubicBezTo>
                  <a:cubicBezTo>
                    <a:pt x="30" y="42"/>
                    <a:pt x="34" y="41"/>
                    <a:pt x="38" y="41"/>
                  </a:cubicBezTo>
                  <a:cubicBezTo>
                    <a:pt x="43" y="41"/>
                    <a:pt x="47" y="42"/>
                    <a:pt x="50" y="44"/>
                  </a:cubicBezTo>
                  <a:cubicBezTo>
                    <a:pt x="54" y="45"/>
                    <a:pt x="56" y="48"/>
                    <a:pt x="58" y="51"/>
                  </a:cubicBezTo>
                  <a:cubicBezTo>
                    <a:pt x="60" y="53"/>
                    <a:pt x="62" y="57"/>
                    <a:pt x="63" y="61"/>
                  </a:cubicBezTo>
                  <a:cubicBezTo>
                    <a:pt x="64" y="64"/>
                    <a:pt x="64" y="68"/>
                    <a:pt x="64" y="72"/>
                  </a:cubicBezTo>
                  <a:cubicBezTo>
                    <a:pt x="64" y="76"/>
                    <a:pt x="64" y="80"/>
                    <a:pt x="63" y="84"/>
                  </a:cubicBezTo>
                  <a:cubicBezTo>
                    <a:pt x="62" y="87"/>
                    <a:pt x="61" y="91"/>
                    <a:pt x="59" y="93"/>
                  </a:cubicBezTo>
                  <a:cubicBezTo>
                    <a:pt x="57" y="96"/>
                    <a:pt x="54" y="99"/>
                    <a:pt x="51" y="101"/>
                  </a:cubicBezTo>
                  <a:cubicBezTo>
                    <a:pt x="48" y="102"/>
                    <a:pt x="44" y="103"/>
                    <a:pt x="39" y="103"/>
                  </a:cubicBezTo>
                  <a:cubicBezTo>
                    <a:pt x="35" y="103"/>
                    <a:pt x="31" y="102"/>
                    <a:pt x="28" y="101"/>
                  </a:cubicBezTo>
                  <a:cubicBezTo>
                    <a:pt x="25" y="99"/>
                    <a:pt x="22" y="97"/>
                    <a:pt x="20" y="94"/>
                  </a:cubicBezTo>
                  <a:cubicBezTo>
                    <a:pt x="18" y="91"/>
                    <a:pt x="16" y="88"/>
                    <a:pt x="15" y="84"/>
                  </a:cubicBezTo>
                  <a:cubicBezTo>
                    <a:pt x="14" y="80"/>
                    <a:pt x="14" y="77"/>
                    <a:pt x="14" y="73"/>
                  </a:cubicBezTo>
                  <a:lnTo>
                    <a:pt x="14" y="73"/>
                  </a:lnTo>
                  <a:close/>
                  <a:moveTo>
                    <a:pt x="77" y="113"/>
                  </a:moveTo>
                  <a:lnTo>
                    <a:pt x="77" y="113"/>
                  </a:lnTo>
                  <a:lnTo>
                    <a:pt x="77" y="0"/>
                  </a:lnTo>
                  <a:lnTo>
                    <a:pt x="64" y="0"/>
                  </a:lnTo>
                  <a:lnTo>
                    <a:pt x="64" y="42"/>
                  </a:lnTo>
                  <a:lnTo>
                    <a:pt x="64" y="42"/>
                  </a:lnTo>
                  <a:cubicBezTo>
                    <a:pt x="62" y="40"/>
                    <a:pt x="60" y="38"/>
                    <a:pt x="58" y="36"/>
                  </a:cubicBezTo>
                  <a:cubicBezTo>
                    <a:pt x="56" y="34"/>
                    <a:pt x="54" y="33"/>
                    <a:pt x="51" y="32"/>
                  </a:cubicBezTo>
                  <a:cubicBezTo>
                    <a:pt x="49" y="31"/>
                    <a:pt x="46" y="30"/>
                    <a:pt x="44" y="30"/>
                  </a:cubicBezTo>
                  <a:cubicBezTo>
                    <a:pt x="41" y="29"/>
                    <a:pt x="39" y="29"/>
                    <a:pt x="37" y="29"/>
                  </a:cubicBezTo>
                  <a:cubicBezTo>
                    <a:pt x="31" y="29"/>
                    <a:pt x="25" y="30"/>
                    <a:pt x="21" y="33"/>
                  </a:cubicBezTo>
                  <a:cubicBezTo>
                    <a:pt x="16" y="35"/>
                    <a:pt x="12" y="38"/>
                    <a:pt x="9" y="42"/>
                  </a:cubicBezTo>
                  <a:cubicBezTo>
                    <a:pt x="6" y="46"/>
                    <a:pt x="3" y="50"/>
                    <a:pt x="2" y="55"/>
                  </a:cubicBezTo>
                  <a:cubicBezTo>
                    <a:pt x="0" y="61"/>
                    <a:pt x="0" y="66"/>
                    <a:pt x="0" y="72"/>
                  </a:cubicBezTo>
                  <a:cubicBezTo>
                    <a:pt x="0" y="78"/>
                    <a:pt x="0" y="83"/>
                    <a:pt x="2" y="88"/>
                  </a:cubicBezTo>
                  <a:cubicBezTo>
                    <a:pt x="3" y="94"/>
                    <a:pt x="6" y="98"/>
                    <a:pt x="9" y="102"/>
                  </a:cubicBezTo>
                  <a:cubicBezTo>
                    <a:pt x="12" y="106"/>
                    <a:pt x="16" y="109"/>
                    <a:pt x="21" y="112"/>
                  </a:cubicBezTo>
                  <a:cubicBezTo>
                    <a:pt x="25" y="114"/>
                    <a:pt x="31" y="115"/>
                    <a:pt x="37" y="115"/>
                  </a:cubicBezTo>
                  <a:cubicBezTo>
                    <a:pt x="43" y="115"/>
                    <a:pt x="48" y="114"/>
                    <a:pt x="53" y="112"/>
                  </a:cubicBezTo>
                  <a:cubicBezTo>
                    <a:pt x="58" y="110"/>
                    <a:pt x="61" y="107"/>
                    <a:pt x="64" y="102"/>
                  </a:cubicBezTo>
                  <a:lnTo>
                    <a:pt x="64" y="102"/>
                  </a:lnTo>
                  <a:lnTo>
                    <a:pt x="64" y="113"/>
                  </a:lnTo>
                  <a:lnTo>
                    <a:pt x="77" y="11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53" name="Freeform 48">
              <a:extLst>
                <a:ext uri="{FF2B5EF4-FFF2-40B4-BE49-F238E27FC236}">
                  <a16:creationId xmlns:a16="http://schemas.microsoft.com/office/drawing/2014/main" id="{BBA2258E-BD03-452F-8CAE-C08613951DC6}"/>
                </a:ext>
              </a:extLst>
            </p:cNvPr>
            <p:cNvSpPr>
              <a:spLocks noEditPoints="1"/>
            </p:cNvSpPr>
            <p:nvPr/>
          </p:nvSpPr>
          <p:spPr bwMode="auto">
            <a:xfrm>
              <a:off x="3868" y="4060"/>
              <a:ext cx="63" cy="70"/>
            </a:xfrm>
            <a:custGeom>
              <a:avLst/>
              <a:gdLst>
                <a:gd name="T0" fmla="*/ 78 w 78"/>
                <a:gd name="T1" fmla="*/ 84 h 86"/>
                <a:gd name="T2" fmla="*/ 78 w 78"/>
                <a:gd name="T3" fmla="*/ 84 h 86"/>
                <a:gd name="T4" fmla="*/ 68 w 78"/>
                <a:gd name="T5" fmla="*/ 86 h 86"/>
                <a:gd name="T6" fmla="*/ 60 w 78"/>
                <a:gd name="T7" fmla="*/ 83 h 86"/>
                <a:gd name="T8" fmla="*/ 57 w 78"/>
                <a:gd name="T9" fmla="*/ 73 h 86"/>
                <a:gd name="T10" fmla="*/ 44 w 78"/>
                <a:gd name="T11" fmla="*/ 83 h 86"/>
                <a:gd name="T12" fmla="*/ 28 w 78"/>
                <a:gd name="T13" fmla="*/ 86 h 86"/>
                <a:gd name="T14" fmla="*/ 17 w 78"/>
                <a:gd name="T15" fmla="*/ 85 h 86"/>
                <a:gd name="T16" fmla="*/ 8 w 78"/>
                <a:gd name="T17" fmla="*/ 81 h 86"/>
                <a:gd name="T18" fmla="*/ 3 w 78"/>
                <a:gd name="T19" fmla="*/ 74 h 86"/>
                <a:gd name="T20" fmla="*/ 0 w 78"/>
                <a:gd name="T21" fmla="*/ 63 h 86"/>
                <a:gd name="T22" fmla="*/ 3 w 78"/>
                <a:gd name="T23" fmla="*/ 52 h 86"/>
                <a:gd name="T24" fmla="*/ 9 w 78"/>
                <a:gd name="T25" fmla="*/ 44 h 86"/>
                <a:gd name="T26" fmla="*/ 18 w 78"/>
                <a:gd name="T27" fmla="*/ 40 h 86"/>
                <a:gd name="T28" fmla="*/ 28 w 78"/>
                <a:gd name="T29" fmla="*/ 38 h 86"/>
                <a:gd name="T30" fmla="*/ 39 w 78"/>
                <a:gd name="T31" fmla="*/ 36 h 86"/>
                <a:gd name="T32" fmla="*/ 48 w 78"/>
                <a:gd name="T33" fmla="*/ 35 h 86"/>
                <a:gd name="T34" fmla="*/ 54 w 78"/>
                <a:gd name="T35" fmla="*/ 32 h 86"/>
                <a:gd name="T36" fmla="*/ 56 w 78"/>
                <a:gd name="T37" fmla="*/ 26 h 86"/>
                <a:gd name="T38" fmla="*/ 54 w 78"/>
                <a:gd name="T39" fmla="*/ 19 h 86"/>
                <a:gd name="T40" fmla="*/ 50 w 78"/>
                <a:gd name="T41" fmla="*/ 14 h 86"/>
                <a:gd name="T42" fmla="*/ 44 w 78"/>
                <a:gd name="T43" fmla="*/ 13 h 86"/>
                <a:gd name="T44" fmla="*/ 38 w 78"/>
                <a:gd name="T45" fmla="*/ 12 h 86"/>
                <a:gd name="T46" fmla="*/ 23 w 78"/>
                <a:gd name="T47" fmla="*/ 15 h 86"/>
                <a:gd name="T48" fmla="*/ 17 w 78"/>
                <a:gd name="T49" fmla="*/ 28 h 86"/>
                <a:gd name="T50" fmla="*/ 4 w 78"/>
                <a:gd name="T51" fmla="*/ 28 h 86"/>
                <a:gd name="T52" fmla="*/ 7 w 78"/>
                <a:gd name="T53" fmla="*/ 15 h 86"/>
                <a:gd name="T54" fmla="*/ 14 w 78"/>
                <a:gd name="T55" fmla="*/ 6 h 86"/>
                <a:gd name="T56" fmla="*/ 25 w 78"/>
                <a:gd name="T57" fmla="*/ 2 h 86"/>
                <a:gd name="T58" fmla="*/ 38 w 78"/>
                <a:gd name="T59" fmla="*/ 0 h 86"/>
                <a:gd name="T60" fmla="*/ 49 w 78"/>
                <a:gd name="T61" fmla="*/ 1 h 86"/>
                <a:gd name="T62" fmla="*/ 59 w 78"/>
                <a:gd name="T63" fmla="*/ 4 h 86"/>
                <a:gd name="T64" fmla="*/ 67 w 78"/>
                <a:gd name="T65" fmla="*/ 11 h 86"/>
                <a:gd name="T66" fmla="*/ 69 w 78"/>
                <a:gd name="T67" fmla="*/ 23 h 86"/>
                <a:gd name="T68" fmla="*/ 69 w 78"/>
                <a:gd name="T69" fmla="*/ 65 h 86"/>
                <a:gd name="T70" fmla="*/ 70 w 78"/>
                <a:gd name="T71" fmla="*/ 72 h 86"/>
                <a:gd name="T72" fmla="*/ 74 w 78"/>
                <a:gd name="T73" fmla="*/ 74 h 86"/>
                <a:gd name="T74" fmla="*/ 78 w 78"/>
                <a:gd name="T75" fmla="*/ 73 h 86"/>
                <a:gd name="T76" fmla="*/ 78 w 78"/>
                <a:gd name="T77" fmla="*/ 84 h 86"/>
                <a:gd name="T78" fmla="*/ 56 w 78"/>
                <a:gd name="T79" fmla="*/ 42 h 86"/>
                <a:gd name="T80" fmla="*/ 56 w 78"/>
                <a:gd name="T81" fmla="*/ 42 h 86"/>
                <a:gd name="T82" fmla="*/ 49 w 78"/>
                <a:gd name="T83" fmla="*/ 45 h 86"/>
                <a:gd name="T84" fmla="*/ 40 w 78"/>
                <a:gd name="T85" fmla="*/ 46 h 86"/>
                <a:gd name="T86" fmla="*/ 31 w 78"/>
                <a:gd name="T87" fmla="*/ 47 h 86"/>
                <a:gd name="T88" fmla="*/ 23 w 78"/>
                <a:gd name="T89" fmla="*/ 50 h 86"/>
                <a:gd name="T90" fmla="*/ 17 w 78"/>
                <a:gd name="T91" fmla="*/ 54 h 86"/>
                <a:gd name="T92" fmla="*/ 15 w 78"/>
                <a:gd name="T93" fmla="*/ 62 h 86"/>
                <a:gd name="T94" fmla="*/ 16 w 78"/>
                <a:gd name="T95" fmla="*/ 68 h 86"/>
                <a:gd name="T96" fmla="*/ 20 w 78"/>
                <a:gd name="T97" fmla="*/ 72 h 86"/>
                <a:gd name="T98" fmla="*/ 25 w 78"/>
                <a:gd name="T99" fmla="*/ 74 h 86"/>
                <a:gd name="T100" fmla="*/ 31 w 78"/>
                <a:gd name="T101" fmla="*/ 74 h 86"/>
                <a:gd name="T102" fmla="*/ 42 w 78"/>
                <a:gd name="T103" fmla="*/ 72 h 86"/>
                <a:gd name="T104" fmla="*/ 50 w 78"/>
                <a:gd name="T105" fmla="*/ 68 h 86"/>
                <a:gd name="T106" fmla="*/ 54 w 78"/>
                <a:gd name="T107" fmla="*/ 62 h 86"/>
                <a:gd name="T108" fmla="*/ 56 w 78"/>
                <a:gd name="T109" fmla="*/ 56 h 86"/>
                <a:gd name="T110" fmla="*/ 56 w 78"/>
                <a:gd name="T111" fmla="*/ 4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8" h="86">
                  <a:moveTo>
                    <a:pt x="78" y="84"/>
                  </a:moveTo>
                  <a:lnTo>
                    <a:pt x="78" y="84"/>
                  </a:lnTo>
                  <a:cubicBezTo>
                    <a:pt x="75" y="85"/>
                    <a:pt x="72" y="86"/>
                    <a:pt x="68" y="86"/>
                  </a:cubicBezTo>
                  <a:cubicBezTo>
                    <a:pt x="64" y="86"/>
                    <a:pt x="62" y="85"/>
                    <a:pt x="60" y="83"/>
                  </a:cubicBezTo>
                  <a:cubicBezTo>
                    <a:pt x="58" y="81"/>
                    <a:pt x="57" y="78"/>
                    <a:pt x="57" y="73"/>
                  </a:cubicBezTo>
                  <a:cubicBezTo>
                    <a:pt x="53" y="78"/>
                    <a:pt x="48" y="81"/>
                    <a:pt x="44" y="83"/>
                  </a:cubicBezTo>
                  <a:cubicBezTo>
                    <a:pt x="39" y="85"/>
                    <a:pt x="33" y="86"/>
                    <a:pt x="28" y="86"/>
                  </a:cubicBezTo>
                  <a:cubicBezTo>
                    <a:pt x="24" y="86"/>
                    <a:pt x="20" y="86"/>
                    <a:pt x="17" y="85"/>
                  </a:cubicBezTo>
                  <a:cubicBezTo>
                    <a:pt x="14" y="84"/>
                    <a:pt x="11" y="83"/>
                    <a:pt x="8" y="81"/>
                  </a:cubicBezTo>
                  <a:cubicBezTo>
                    <a:pt x="6" y="79"/>
                    <a:pt x="4" y="77"/>
                    <a:pt x="3" y="74"/>
                  </a:cubicBezTo>
                  <a:cubicBezTo>
                    <a:pt x="1" y="71"/>
                    <a:pt x="0" y="67"/>
                    <a:pt x="0" y="63"/>
                  </a:cubicBezTo>
                  <a:cubicBezTo>
                    <a:pt x="0" y="58"/>
                    <a:pt x="1" y="55"/>
                    <a:pt x="3" y="52"/>
                  </a:cubicBezTo>
                  <a:cubicBezTo>
                    <a:pt x="4" y="49"/>
                    <a:pt x="6" y="46"/>
                    <a:pt x="9" y="44"/>
                  </a:cubicBezTo>
                  <a:cubicBezTo>
                    <a:pt x="12" y="43"/>
                    <a:pt x="15" y="41"/>
                    <a:pt x="18" y="40"/>
                  </a:cubicBezTo>
                  <a:cubicBezTo>
                    <a:pt x="21" y="39"/>
                    <a:pt x="25" y="38"/>
                    <a:pt x="28" y="38"/>
                  </a:cubicBezTo>
                  <a:cubicBezTo>
                    <a:pt x="32" y="37"/>
                    <a:pt x="35" y="37"/>
                    <a:pt x="39" y="36"/>
                  </a:cubicBezTo>
                  <a:cubicBezTo>
                    <a:pt x="42" y="36"/>
                    <a:pt x="45" y="35"/>
                    <a:pt x="48" y="35"/>
                  </a:cubicBezTo>
                  <a:cubicBezTo>
                    <a:pt x="50" y="34"/>
                    <a:pt x="52" y="33"/>
                    <a:pt x="54" y="32"/>
                  </a:cubicBezTo>
                  <a:cubicBezTo>
                    <a:pt x="55" y="30"/>
                    <a:pt x="56" y="28"/>
                    <a:pt x="56" y="26"/>
                  </a:cubicBezTo>
                  <a:cubicBezTo>
                    <a:pt x="56" y="23"/>
                    <a:pt x="55" y="20"/>
                    <a:pt x="54" y="19"/>
                  </a:cubicBezTo>
                  <a:cubicBezTo>
                    <a:pt x="53" y="17"/>
                    <a:pt x="52" y="15"/>
                    <a:pt x="50" y="14"/>
                  </a:cubicBezTo>
                  <a:cubicBezTo>
                    <a:pt x="48" y="14"/>
                    <a:pt x="46" y="13"/>
                    <a:pt x="44" y="13"/>
                  </a:cubicBezTo>
                  <a:cubicBezTo>
                    <a:pt x="42" y="12"/>
                    <a:pt x="40" y="12"/>
                    <a:pt x="38" y="12"/>
                  </a:cubicBezTo>
                  <a:cubicBezTo>
                    <a:pt x="32" y="12"/>
                    <a:pt x="27" y="13"/>
                    <a:pt x="23" y="15"/>
                  </a:cubicBezTo>
                  <a:cubicBezTo>
                    <a:pt x="19" y="18"/>
                    <a:pt x="17" y="22"/>
                    <a:pt x="17" y="28"/>
                  </a:cubicBezTo>
                  <a:lnTo>
                    <a:pt x="4" y="28"/>
                  </a:lnTo>
                  <a:cubicBezTo>
                    <a:pt x="4" y="23"/>
                    <a:pt x="5" y="18"/>
                    <a:pt x="7" y="15"/>
                  </a:cubicBezTo>
                  <a:cubicBezTo>
                    <a:pt x="9" y="11"/>
                    <a:pt x="11" y="8"/>
                    <a:pt x="14" y="6"/>
                  </a:cubicBezTo>
                  <a:cubicBezTo>
                    <a:pt x="18" y="4"/>
                    <a:pt x="21" y="3"/>
                    <a:pt x="25" y="2"/>
                  </a:cubicBezTo>
                  <a:cubicBezTo>
                    <a:pt x="29" y="1"/>
                    <a:pt x="34" y="0"/>
                    <a:pt x="38" y="0"/>
                  </a:cubicBezTo>
                  <a:cubicBezTo>
                    <a:pt x="42" y="0"/>
                    <a:pt x="46" y="0"/>
                    <a:pt x="49" y="1"/>
                  </a:cubicBezTo>
                  <a:cubicBezTo>
                    <a:pt x="53" y="1"/>
                    <a:pt x="56" y="3"/>
                    <a:pt x="59" y="4"/>
                  </a:cubicBezTo>
                  <a:cubicBezTo>
                    <a:pt x="62" y="6"/>
                    <a:pt x="65" y="8"/>
                    <a:pt x="67" y="11"/>
                  </a:cubicBezTo>
                  <a:cubicBezTo>
                    <a:pt x="68" y="14"/>
                    <a:pt x="69" y="18"/>
                    <a:pt x="69" y="23"/>
                  </a:cubicBezTo>
                  <a:lnTo>
                    <a:pt x="69" y="65"/>
                  </a:lnTo>
                  <a:cubicBezTo>
                    <a:pt x="69" y="68"/>
                    <a:pt x="69" y="71"/>
                    <a:pt x="70" y="72"/>
                  </a:cubicBezTo>
                  <a:cubicBezTo>
                    <a:pt x="70" y="74"/>
                    <a:pt x="71" y="74"/>
                    <a:pt x="74" y="74"/>
                  </a:cubicBezTo>
                  <a:cubicBezTo>
                    <a:pt x="75" y="74"/>
                    <a:pt x="76" y="74"/>
                    <a:pt x="78" y="73"/>
                  </a:cubicBezTo>
                  <a:lnTo>
                    <a:pt x="78" y="84"/>
                  </a:lnTo>
                  <a:close/>
                  <a:moveTo>
                    <a:pt x="56" y="42"/>
                  </a:moveTo>
                  <a:lnTo>
                    <a:pt x="56" y="42"/>
                  </a:lnTo>
                  <a:cubicBezTo>
                    <a:pt x="54" y="43"/>
                    <a:pt x="52" y="44"/>
                    <a:pt x="49" y="45"/>
                  </a:cubicBezTo>
                  <a:cubicBezTo>
                    <a:pt x="46" y="45"/>
                    <a:pt x="43" y="46"/>
                    <a:pt x="40" y="46"/>
                  </a:cubicBezTo>
                  <a:cubicBezTo>
                    <a:pt x="37" y="46"/>
                    <a:pt x="34" y="47"/>
                    <a:pt x="31" y="47"/>
                  </a:cubicBezTo>
                  <a:cubicBezTo>
                    <a:pt x="28" y="48"/>
                    <a:pt x="25" y="49"/>
                    <a:pt x="23" y="50"/>
                  </a:cubicBezTo>
                  <a:cubicBezTo>
                    <a:pt x="21" y="51"/>
                    <a:pt x="19" y="52"/>
                    <a:pt x="17" y="54"/>
                  </a:cubicBezTo>
                  <a:cubicBezTo>
                    <a:pt x="15" y="56"/>
                    <a:pt x="15" y="59"/>
                    <a:pt x="15" y="62"/>
                  </a:cubicBezTo>
                  <a:cubicBezTo>
                    <a:pt x="15" y="64"/>
                    <a:pt x="15" y="66"/>
                    <a:pt x="16" y="68"/>
                  </a:cubicBezTo>
                  <a:cubicBezTo>
                    <a:pt x="17" y="69"/>
                    <a:pt x="18" y="71"/>
                    <a:pt x="20" y="72"/>
                  </a:cubicBezTo>
                  <a:cubicBezTo>
                    <a:pt x="21" y="73"/>
                    <a:pt x="23" y="73"/>
                    <a:pt x="25" y="74"/>
                  </a:cubicBezTo>
                  <a:cubicBezTo>
                    <a:pt x="26" y="74"/>
                    <a:pt x="28" y="74"/>
                    <a:pt x="31" y="74"/>
                  </a:cubicBezTo>
                  <a:cubicBezTo>
                    <a:pt x="35" y="74"/>
                    <a:pt x="39" y="74"/>
                    <a:pt x="42" y="72"/>
                  </a:cubicBezTo>
                  <a:cubicBezTo>
                    <a:pt x="45" y="71"/>
                    <a:pt x="48" y="70"/>
                    <a:pt x="50" y="68"/>
                  </a:cubicBezTo>
                  <a:cubicBezTo>
                    <a:pt x="52" y="66"/>
                    <a:pt x="53" y="64"/>
                    <a:pt x="54" y="62"/>
                  </a:cubicBezTo>
                  <a:cubicBezTo>
                    <a:pt x="55" y="60"/>
                    <a:pt x="56" y="58"/>
                    <a:pt x="56" y="56"/>
                  </a:cubicBezTo>
                  <a:lnTo>
                    <a:pt x="56" y="4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54" name="Freeform 49">
              <a:extLst>
                <a:ext uri="{FF2B5EF4-FFF2-40B4-BE49-F238E27FC236}">
                  <a16:creationId xmlns:a16="http://schemas.microsoft.com/office/drawing/2014/main" id="{4BCE34F2-0280-4FA6-BCB7-56798EDB0A3F}"/>
                </a:ext>
              </a:extLst>
            </p:cNvPr>
            <p:cNvSpPr>
              <a:spLocks noEditPoints="1"/>
            </p:cNvSpPr>
            <p:nvPr/>
          </p:nvSpPr>
          <p:spPr bwMode="auto">
            <a:xfrm>
              <a:off x="3938" y="4036"/>
              <a:ext cx="64" cy="94"/>
            </a:xfrm>
            <a:custGeom>
              <a:avLst/>
              <a:gdLst>
                <a:gd name="T0" fmla="*/ 15 w 78"/>
                <a:gd name="T1" fmla="*/ 73 h 115"/>
                <a:gd name="T2" fmla="*/ 15 w 78"/>
                <a:gd name="T3" fmla="*/ 73 h 115"/>
                <a:gd name="T4" fmla="*/ 16 w 78"/>
                <a:gd name="T5" fmla="*/ 61 h 115"/>
                <a:gd name="T6" fmla="*/ 20 w 78"/>
                <a:gd name="T7" fmla="*/ 51 h 115"/>
                <a:gd name="T8" fmla="*/ 28 w 78"/>
                <a:gd name="T9" fmla="*/ 44 h 115"/>
                <a:gd name="T10" fmla="*/ 39 w 78"/>
                <a:gd name="T11" fmla="*/ 41 h 115"/>
                <a:gd name="T12" fmla="*/ 51 w 78"/>
                <a:gd name="T13" fmla="*/ 44 h 115"/>
                <a:gd name="T14" fmla="*/ 59 w 78"/>
                <a:gd name="T15" fmla="*/ 51 h 115"/>
                <a:gd name="T16" fmla="*/ 64 w 78"/>
                <a:gd name="T17" fmla="*/ 61 h 115"/>
                <a:gd name="T18" fmla="*/ 65 w 78"/>
                <a:gd name="T19" fmla="*/ 72 h 115"/>
                <a:gd name="T20" fmla="*/ 64 w 78"/>
                <a:gd name="T21" fmla="*/ 84 h 115"/>
                <a:gd name="T22" fmla="*/ 59 w 78"/>
                <a:gd name="T23" fmla="*/ 93 h 115"/>
                <a:gd name="T24" fmla="*/ 52 w 78"/>
                <a:gd name="T25" fmla="*/ 101 h 115"/>
                <a:gd name="T26" fmla="*/ 40 w 78"/>
                <a:gd name="T27" fmla="*/ 103 h 115"/>
                <a:gd name="T28" fmla="*/ 29 w 78"/>
                <a:gd name="T29" fmla="*/ 101 h 115"/>
                <a:gd name="T30" fmla="*/ 21 w 78"/>
                <a:gd name="T31" fmla="*/ 94 h 115"/>
                <a:gd name="T32" fmla="*/ 16 w 78"/>
                <a:gd name="T33" fmla="*/ 84 h 115"/>
                <a:gd name="T34" fmla="*/ 15 w 78"/>
                <a:gd name="T35" fmla="*/ 73 h 115"/>
                <a:gd name="T36" fmla="*/ 15 w 78"/>
                <a:gd name="T37" fmla="*/ 73 h 115"/>
                <a:gd name="T38" fmla="*/ 78 w 78"/>
                <a:gd name="T39" fmla="*/ 113 h 115"/>
                <a:gd name="T40" fmla="*/ 78 w 78"/>
                <a:gd name="T41" fmla="*/ 113 h 115"/>
                <a:gd name="T42" fmla="*/ 78 w 78"/>
                <a:gd name="T43" fmla="*/ 0 h 115"/>
                <a:gd name="T44" fmla="*/ 65 w 78"/>
                <a:gd name="T45" fmla="*/ 0 h 115"/>
                <a:gd name="T46" fmla="*/ 65 w 78"/>
                <a:gd name="T47" fmla="*/ 42 h 115"/>
                <a:gd name="T48" fmla="*/ 64 w 78"/>
                <a:gd name="T49" fmla="*/ 42 h 115"/>
                <a:gd name="T50" fmla="*/ 59 w 78"/>
                <a:gd name="T51" fmla="*/ 36 h 115"/>
                <a:gd name="T52" fmla="*/ 52 w 78"/>
                <a:gd name="T53" fmla="*/ 32 h 115"/>
                <a:gd name="T54" fmla="*/ 45 w 78"/>
                <a:gd name="T55" fmla="*/ 30 h 115"/>
                <a:gd name="T56" fmla="*/ 38 w 78"/>
                <a:gd name="T57" fmla="*/ 29 h 115"/>
                <a:gd name="T58" fmla="*/ 21 w 78"/>
                <a:gd name="T59" fmla="*/ 33 h 115"/>
                <a:gd name="T60" fmla="*/ 10 w 78"/>
                <a:gd name="T61" fmla="*/ 42 h 115"/>
                <a:gd name="T62" fmla="*/ 3 w 78"/>
                <a:gd name="T63" fmla="*/ 55 h 115"/>
                <a:gd name="T64" fmla="*/ 0 w 78"/>
                <a:gd name="T65" fmla="*/ 72 h 115"/>
                <a:gd name="T66" fmla="*/ 3 w 78"/>
                <a:gd name="T67" fmla="*/ 88 h 115"/>
                <a:gd name="T68" fmla="*/ 10 w 78"/>
                <a:gd name="T69" fmla="*/ 102 h 115"/>
                <a:gd name="T70" fmla="*/ 22 w 78"/>
                <a:gd name="T71" fmla="*/ 112 h 115"/>
                <a:gd name="T72" fmla="*/ 38 w 78"/>
                <a:gd name="T73" fmla="*/ 115 h 115"/>
                <a:gd name="T74" fmla="*/ 54 w 78"/>
                <a:gd name="T75" fmla="*/ 112 h 115"/>
                <a:gd name="T76" fmla="*/ 64 w 78"/>
                <a:gd name="T77" fmla="*/ 102 h 115"/>
                <a:gd name="T78" fmla="*/ 65 w 78"/>
                <a:gd name="T79" fmla="*/ 102 h 115"/>
                <a:gd name="T80" fmla="*/ 65 w 78"/>
                <a:gd name="T81" fmla="*/ 113 h 115"/>
                <a:gd name="T82" fmla="*/ 78 w 78"/>
                <a:gd name="T83" fmla="*/ 113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115">
                  <a:moveTo>
                    <a:pt x="15" y="73"/>
                  </a:moveTo>
                  <a:lnTo>
                    <a:pt x="15" y="73"/>
                  </a:lnTo>
                  <a:cubicBezTo>
                    <a:pt x="15" y="69"/>
                    <a:pt x="15" y="65"/>
                    <a:pt x="16" y="61"/>
                  </a:cubicBezTo>
                  <a:cubicBezTo>
                    <a:pt x="17" y="57"/>
                    <a:pt x="18" y="54"/>
                    <a:pt x="20" y="51"/>
                  </a:cubicBezTo>
                  <a:cubicBezTo>
                    <a:pt x="22" y="48"/>
                    <a:pt x="24" y="46"/>
                    <a:pt x="28" y="44"/>
                  </a:cubicBezTo>
                  <a:cubicBezTo>
                    <a:pt x="31" y="42"/>
                    <a:pt x="35" y="41"/>
                    <a:pt x="39" y="41"/>
                  </a:cubicBezTo>
                  <a:cubicBezTo>
                    <a:pt x="44" y="41"/>
                    <a:pt x="48" y="42"/>
                    <a:pt x="51" y="44"/>
                  </a:cubicBezTo>
                  <a:cubicBezTo>
                    <a:pt x="54" y="45"/>
                    <a:pt x="57" y="48"/>
                    <a:pt x="59" y="51"/>
                  </a:cubicBezTo>
                  <a:cubicBezTo>
                    <a:pt x="61" y="53"/>
                    <a:pt x="63" y="57"/>
                    <a:pt x="64" y="61"/>
                  </a:cubicBezTo>
                  <a:cubicBezTo>
                    <a:pt x="65" y="64"/>
                    <a:pt x="65" y="68"/>
                    <a:pt x="65" y="72"/>
                  </a:cubicBezTo>
                  <a:cubicBezTo>
                    <a:pt x="65" y="76"/>
                    <a:pt x="65" y="80"/>
                    <a:pt x="64" y="84"/>
                  </a:cubicBezTo>
                  <a:cubicBezTo>
                    <a:pt x="63" y="87"/>
                    <a:pt x="61" y="91"/>
                    <a:pt x="59" y="93"/>
                  </a:cubicBezTo>
                  <a:cubicBezTo>
                    <a:pt x="57" y="96"/>
                    <a:pt x="55" y="99"/>
                    <a:pt x="52" y="101"/>
                  </a:cubicBezTo>
                  <a:cubicBezTo>
                    <a:pt x="48" y="102"/>
                    <a:pt x="45" y="103"/>
                    <a:pt x="40" y="103"/>
                  </a:cubicBezTo>
                  <a:cubicBezTo>
                    <a:pt x="36" y="103"/>
                    <a:pt x="32" y="102"/>
                    <a:pt x="29" y="101"/>
                  </a:cubicBezTo>
                  <a:cubicBezTo>
                    <a:pt x="25" y="99"/>
                    <a:pt x="23" y="97"/>
                    <a:pt x="21" y="94"/>
                  </a:cubicBezTo>
                  <a:cubicBezTo>
                    <a:pt x="19" y="91"/>
                    <a:pt x="17" y="88"/>
                    <a:pt x="16" y="84"/>
                  </a:cubicBezTo>
                  <a:cubicBezTo>
                    <a:pt x="15" y="80"/>
                    <a:pt x="15" y="77"/>
                    <a:pt x="15" y="73"/>
                  </a:cubicBezTo>
                  <a:lnTo>
                    <a:pt x="15" y="73"/>
                  </a:lnTo>
                  <a:close/>
                  <a:moveTo>
                    <a:pt x="78" y="113"/>
                  </a:moveTo>
                  <a:lnTo>
                    <a:pt x="78" y="113"/>
                  </a:lnTo>
                  <a:lnTo>
                    <a:pt x="78" y="0"/>
                  </a:lnTo>
                  <a:lnTo>
                    <a:pt x="65" y="0"/>
                  </a:lnTo>
                  <a:lnTo>
                    <a:pt x="65" y="42"/>
                  </a:lnTo>
                  <a:lnTo>
                    <a:pt x="64" y="42"/>
                  </a:lnTo>
                  <a:cubicBezTo>
                    <a:pt x="63" y="40"/>
                    <a:pt x="61" y="38"/>
                    <a:pt x="59" y="36"/>
                  </a:cubicBezTo>
                  <a:cubicBezTo>
                    <a:pt x="57" y="34"/>
                    <a:pt x="54" y="33"/>
                    <a:pt x="52" y="32"/>
                  </a:cubicBezTo>
                  <a:cubicBezTo>
                    <a:pt x="50" y="31"/>
                    <a:pt x="47" y="30"/>
                    <a:pt x="45" y="30"/>
                  </a:cubicBezTo>
                  <a:cubicBezTo>
                    <a:pt x="42" y="29"/>
                    <a:pt x="40" y="29"/>
                    <a:pt x="38" y="29"/>
                  </a:cubicBezTo>
                  <a:cubicBezTo>
                    <a:pt x="32" y="29"/>
                    <a:pt x="26" y="30"/>
                    <a:pt x="21" y="33"/>
                  </a:cubicBezTo>
                  <a:cubicBezTo>
                    <a:pt x="17" y="35"/>
                    <a:pt x="13" y="38"/>
                    <a:pt x="10" y="42"/>
                  </a:cubicBezTo>
                  <a:cubicBezTo>
                    <a:pt x="6" y="46"/>
                    <a:pt x="4" y="50"/>
                    <a:pt x="3" y="55"/>
                  </a:cubicBezTo>
                  <a:cubicBezTo>
                    <a:pt x="1" y="61"/>
                    <a:pt x="0" y="66"/>
                    <a:pt x="0" y="72"/>
                  </a:cubicBezTo>
                  <a:cubicBezTo>
                    <a:pt x="0" y="78"/>
                    <a:pt x="1" y="83"/>
                    <a:pt x="3" y="88"/>
                  </a:cubicBezTo>
                  <a:cubicBezTo>
                    <a:pt x="4" y="94"/>
                    <a:pt x="7" y="98"/>
                    <a:pt x="10" y="102"/>
                  </a:cubicBezTo>
                  <a:cubicBezTo>
                    <a:pt x="13" y="106"/>
                    <a:pt x="17" y="109"/>
                    <a:pt x="22" y="112"/>
                  </a:cubicBezTo>
                  <a:cubicBezTo>
                    <a:pt x="26" y="114"/>
                    <a:pt x="32" y="115"/>
                    <a:pt x="38" y="115"/>
                  </a:cubicBezTo>
                  <a:cubicBezTo>
                    <a:pt x="44" y="115"/>
                    <a:pt x="49" y="114"/>
                    <a:pt x="54" y="112"/>
                  </a:cubicBezTo>
                  <a:cubicBezTo>
                    <a:pt x="59" y="110"/>
                    <a:pt x="62" y="107"/>
                    <a:pt x="64" y="102"/>
                  </a:cubicBezTo>
                  <a:lnTo>
                    <a:pt x="65" y="102"/>
                  </a:lnTo>
                  <a:lnTo>
                    <a:pt x="65" y="113"/>
                  </a:lnTo>
                  <a:lnTo>
                    <a:pt x="78" y="11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CO"/>
            </a:p>
          </p:txBody>
        </p:sp>
        <p:sp>
          <p:nvSpPr>
            <p:cNvPr id="55" name="Freeform 50">
              <a:extLst>
                <a:ext uri="{FF2B5EF4-FFF2-40B4-BE49-F238E27FC236}">
                  <a16:creationId xmlns:a16="http://schemas.microsoft.com/office/drawing/2014/main" id="{AFE834C2-5EC9-4C13-8FD4-96FAEFE16F01}"/>
                </a:ext>
              </a:extLst>
            </p:cNvPr>
            <p:cNvSpPr>
              <a:spLocks/>
            </p:cNvSpPr>
            <p:nvPr/>
          </p:nvSpPr>
          <p:spPr bwMode="auto">
            <a:xfrm>
              <a:off x="2434" y="3373"/>
              <a:ext cx="812" cy="317"/>
            </a:xfrm>
            <a:custGeom>
              <a:avLst/>
              <a:gdLst>
                <a:gd name="T0" fmla="*/ 0 w 993"/>
                <a:gd name="T1" fmla="*/ 0 h 388"/>
                <a:gd name="T2" fmla="*/ 0 w 993"/>
                <a:gd name="T3" fmla="*/ 0 h 388"/>
                <a:gd name="T4" fmla="*/ 993 w 993"/>
                <a:gd name="T5" fmla="*/ 388 h 388"/>
              </a:gdLst>
              <a:ahLst/>
              <a:cxnLst>
                <a:cxn ang="0">
                  <a:pos x="T0" y="T1"/>
                </a:cxn>
                <a:cxn ang="0">
                  <a:pos x="T2" y="T3"/>
                </a:cxn>
                <a:cxn ang="0">
                  <a:pos x="T4" y="T5"/>
                </a:cxn>
              </a:cxnLst>
              <a:rect l="0" t="0" r="r" b="b"/>
              <a:pathLst>
                <a:path w="993" h="388">
                  <a:moveTo>
                    <a:pt x="0" y="0"/>
                  </a:moveTo>
                  <a:lnTo>
                    <a:pt x="0" y="0"/>
                  </a:lnTo>
                  <a:lnTo>
                    <a:pt x="993" y="388"/>
                  </a:lnTo>
                </a:path>
              </a:pathLst>
            </a:custGeom>
            <a:noFill/>
            <a:ln w="17463"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a:p>
          </p:txBody>
        </p:sp>
      </p:grpSp>
      <p:graphicFrame>
        <p:nvGraphicFramePr>
          <p:cNvPr id="57" name="Tabla 7">
            <a:extLst>
              <a:ext uri="{FF2B5EF4-FFF2-40B4-BE49-F238E27FC236}">
                <a16:creationId xmlns:a16="http://schemas.microsoft.com/office/drawing/2014/main" id="{FF0638AC-D2FD-4690-957C-7B4D805BBA34}"/>
              </a:ext>
            </a:extLst>
          </p:cNvPr>
          <p:cNvGraphicFramePr>
            <a:graphicFrameLocks noGrp="1"/>
          </p:cNvGraphicFramePr>
          <p:nvPr>
            <p:extLst/>
          </p:nvPr>
        </p:nvGraphicFramePr>
        <p:xfrm>
          <a:off x="324247" y="2044610"/>
          <a:ext cx="8514954" cy="4536378"/>
        </p:xfrm>
        <a:graphic>
          <a:graphicData uri="http://schemas.openxmlformats.org/drawingml/2006/table">
            <a:tbl>
              <a:tblPr>
                <a:tableStyleId>{793D81CF-94F2-401A-BA57-92F5A7B2D0C5}</a:tableStyleId>
              </a:tblPr>
              <a:tblGrid>
                <a:gridCol w="1920997">
                  <a:extLst>
                    <a:ext uri="{9D8B030D-6E8A-4147-A177-3AD203B41FA5}">
                      <a16:colId xmlns:a16="http://schemas.microsoft.com/office/drawing/2014/main" val="20000"/>
                    </a:ext>
                  </a:extLst>
                </a:gridCol>
                <a:gridCol w="6593957">
                  <a:extLst>
                    <a:ext uri="{9D8B030D-6E8A-4147-A177-3AD203B41FA5}">
                      <a16:colId xmlns:a16="http://schemas.microsoft.com/office/drawing/2014/main" val="20001"/>
                    </a:ext>
                  </a:extLst>
                </a:gridCol>
              </a:tblGrid>
              <a:tr h="474049">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s-ES_tradnl" sz="1600" b="1" u="none" strike="noStrike" kern="0" cap="none" spc="0" normalizeH="0" baseline="0" noProof="0" dirty="0">
                          <a:ln>
                            <a:noFill/>
                          </a:ln>
                          <a:effectLst/>
                          <a:uLnTx/>
                          <a:uFillTx/>
                          <a:latin typeface="Arial" panose="020B0604020202020204" pitchFamily="34" charset="0"/>
                          <a:cs typeface="Arial" panose="020B0604020202020204" pitchFamily="34" charset="0"/>
                          <a:sym typeface="Arial"/>
                        </a:rPr>
                        <a:t>Nombre del CU</a:t>
                      </a:r>
                      <a:endParaRPr lang="es-ES_tradnl" sz="1600" b="1" dirty="0">
                        <a:latin typeface="Arial" panose="020B0604020202020204" pitchFamily="34" charset="0"/>
                        <a:cs typeface="Arial" panose="020B0604020202020204" pitchFamily="34" charset="0"/>
                      </a:endParaRPr>
                    </a:p>
                  </a:txBody>
                  <a:tcPr anchor="ctr"/>
                </a:tc>
                <a:tc>
                  <a:txBody>
                    <a:bodyPr/>
                    <a:lstStyle/>
                    <a:p>
                      <a:pPr algn="l"/>
                      <a:r>
                        <a:rPr lang="es-ES_tradnl" sz="1400" b="0" dirty="0">
                          <a:latin typeface="Arial" panose="020B0604020202020204" pitchFamily="34" charset="0"/>
                          <a:cs typeface="Arial" panose="020B0604020202020204" pitchFamily="34" charset="0"/>
                        </a:rPr>
                        <a:t>Definir Modalidad </a:t>
                      </a:r>
                    </a:p>
                  </a:txBody>
                  <a:tcPr anchor="ctr"/>
                </a:tc>
                <a:extLst>
                  <a:ext uri="{0D108BD9-81ED-4DB2-BD59-A6C34878D82A}">
                    <a16:rowId xmlns:a16="http://schemas.microsoft.com/office/drawing/2014/main" val="10000"/>
                  </a:ext>
                </a:extLst>
              </a:tr>
              <a:tr h="374249">
                <a:tc>
                  <a:txBody>
                    <a:bodyPr/>
                    <a:lstStyle/>
                    <a:p>
                      <a:pPr algn="ctr"/>
                      <a:r>
                        <a:rPr lang="es-ES_tradnl" sz="1600" b="1" dirty="0">
                          <a:latin typeface="Arial" panose="020B0604020202020204" pitchFamily="34" charset="0"/>
                          <a:cs typeface="Arial" panose="020B0604020202020204" pitchFamily="34" charset="0"/>
                        </a:rPr>
                        <a:t>Actor Principal</a:t>
                      </a:r>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s-ES_tradnl" sz="1400" b="0" dirty="0">
                          <a:latin typeface="Arial" panose="020B0604020202020204" pitchFamily="34" charset="0"/>
                          <a:cs typeface="Arial" panose="020B0604020202020204" pitchFamily="34" charset="0"/>
                        </a:rPr>
                        <a:t>Socio</a:t>
                      </a:r>
                    </a:p>
                  </a:txBody>
                  <a:tcPr anchor="ctr"/>
                </a:tc>
                <a:extLst>
                  <a:ext uri="{0D108BD9-81ED-4DB2-BD59-A6C34878D82A}">
                    <a16:rowId xmlns:a16="http://schemas.microsoft.com/office/drawing/2014/main" val="10001"/>
                  </a:ext>
                </a:extLst>
              </a:tr>
              <a:tr h="374249">
                <a:tc>
                  <a:txBody>
                    <a:bodyPr/>
                    <a:lstStyle/>
                    <a:p>
                      <a:pPr algn="ctr"/>
                      <a:r>
                        <a:rPr lang="es-ES_tradnl" sz="1600" b="1" dirty="0">
                          <a:latin typeface="Arial" panose="020B0604020202020204" pitchFamily="34" charset="0"/>
                          <a:cs typeface="Arial" panose="020B0604020202020204" pitchFamily="34" charset="0"/>
                        </a:rPr>
                        <a:t>Descripción Breve</a:t>
                      </a:r>
                    </a:p>
                  </a:txBody>
                  <a:tcPr anchor="ctr"/>
                </a:tc>
                <a:tc>
                  <a:txBody>
                    <a:bodyPr/>
                    <a:lstStyle/>
                    <a:p>
                      <a:pPr algn="l"/>
                      <a:r>
                        <a:rPr lang="es-ES_tradnl" sz="1400" b="0" dirty="0">
                          <a:latin typeface="Arial" panose="020B0604020202020204" pitchFamily="34" charset="0"/>
                          <a:cs typeface="Arial" panose="020B0604020202020204" pitchFamily="34" charset="0"/>
                        </a:rPr>
                        <a:t>Este caso de uso permite que un socio pueda seleccionar la modalidad en la que asiste a la pileta de natación. </a:t>
                      </a:r>
                    </a:p>
                  </a:txBody>
                  <a:tcPr anchor="ctr"/>
                </a:tc>
                <a:extLst>
                  <a:ext uri="{0D108BD9-81ED-4DB2-BD59-A6C34878D82A}">
                    <a16:rowId xmlns:a16="http://schemas.microsoft.com/office/drawing/2014/main" val="10002"/>
                  </a:ext>
                </a:extLst>
              </a:tr>
              <a:tr h="374249">
                <a:tc>
                  <a:txBody>
                    <a:bodyPr/>
                    <a:lstStyle/>
                    <a:p>
                      <a:pPr algn="ctr"/>
                      <a:r>
                        <a:rPr lang="es-ES_tradnl" sz="1600" b="1" dirty="0">
                          <a:latin typeface="Arial" panose="020B0604020202020204" pitchFamily="34" charset="0"/>
                          <a:cs typeface="Arial" panose="020B0604020202020204" pitchFamily="34" charset="0"/>
                        </a:rPr>
                        <a:t>Flujo</a:t>
                      </a:r>
                      <a:r>
                        <a:rPr lang="es-ES_tradnl" sz="1600" b="1" baseline="0" dirty="0">
                          <a:latin typeface="Arial" panose="020B0604020202020204" pitchFamily="34" charset="0"/>
                          <a:cs typeface="Arial" panose="020B0604020202020204" pitchFamily="34" charset="0"/>
                        </a:rPr>
                        <a:t> </a:t>
                      </a:r>
                      <a:r>
                        <a:rPr lang="es-ES_tradnl" sz="1600" b="1" dirty="0">
                          <a:latin typeface="Arial" panose="020B0604020202020204" pitchFamily="34" charset="0"/>
                          <a:cs typeface="Arial" panose="020B0604020202020204" pitchFamily="34" charset="0"/>
                        </a:rPr>
                        <a:t>Básico</a:t>
                      </a:r>
                    </a:p>
                  </a:txBody>
                  <a:tcPr anchor="ctr"/>
                </a:tc>
                <a:tc>
                  <a:txBody>
                    <a:bodyPr/>
                    <a:lstStyle/>
                    <a:p>
                      <a:pPr algn="l"/>
                      <a:r>
                        <a:rPr lang="es-ES_tradnl" sz="1400" b="0" dirty="0">
                          <a:latin typeface="Arial" panose="020B0604020202020204" pitchFamily="34" charset="0"/>
                          <a:cs typeface="Arial" panose="020B0604020202020204" pitchFamily="34" charset="0"/>
                        </a:rPr>
                        <a:t>El caso de uso comienza cuando un socio desea modificar la modalidad de asistencia a la pileta.</a:t>
                      </a:r>
                    </a:p>
                    <a:p>
                      <a:pPr algn="l"/>
                      <a:r>
                        <a:rPr lang="es-ES_tradnl" sz="1400" b="0" dirty="0">
                          <a:latin typeface="Arial" panose="020B0604020202020204" pitchFamily="34" charset="0"/>
                          <a:cs typeface="Arial" panose="020B0604020202020204" pitchFamily="34" charset="0"/>
                        </a:rPr>
                        <a:t> 1. El sistema presenta las modalidades de asistencia a la pileta disponibles:</a:t>
                      </a:r>
                      <a:r>
                        <a:rPr lang="es-ES_tradnl" sz="1400" b="0" baseline="0" dirty="0">
                          <a:latin typeface="Arial" panose="020B0604020202020204" pitchFamily="34" charset="0"/>
                          <a:cs typeface="Arial" panose="020B0604020202020204" pitchFamily="34" charset="0"/>
                        </a:rPr>
                        <a:t> (i) c</a:t>
                      </a:r>
                      <a:r>
                        <a:rPr lang="es-ES_tradnl" sz="1400" b="0" dirty="0">
                          <a:latin typeface="Arial" panose="020B0604020202020204" pitchFamily="34" charset="0"/>
                          <a:cs typeface="Arial" panose="020B0604020202020204" pitchFamily="34" charset="0"/>
                        </a:rPr>
                        <a:t>urso de </a:t>
                      </a:r>
                      <a:r>
                        <a:rPr lang="es-ES_tradnl" sz="1400" b="0" dirty="0" err="1">
                          <a:latin typeface="Arial" panose="020B0604020202020204" pitchFamily="34" charset="0"/>
                          <a:cs typeface="Arial" panose="020B0604020202020204" pitchFamily="34" charset="0"/>
                        </a:rPr>
                        <a:t>natación</a:t>
                      </a:r>
                      <a:r>
                        <a:rPr lang="es-ES_tradnl" sz="1400" b="0" baseline="0" dirty="0">
                          <a:latin typeface="Arial" panose="020B0604020202020204" pitchFamily="34" charset="0"/>
                          <a:cs typeface="Arial" panose="020B0604020202020204" pitchFamily="34" charset="0"/>
                        </a:rPr>
                        <a:t> y (ii) p</a:t>
                      </a:r>
                      <a:r>
                        <a:rPr lang="es-ES_tradnl" sz="1400" b="0" dirty="0">
                          <a:latin typeface="Arial" panose="020B0604020202020204" pitchFamily="34" charset="0"/>
                          <a:cs typeface="Arial" panose="020B0604020202020204" pitchFamily="34" charset="0"/>
                        </a:rPr>
                        <a:t>ileta libre</a:t>
                      </a:r>
                    </a:p>
                    <a:p>
                      <a:pPr algn="l"/>
                      <a:r>
                        <a:rPr lang="es-ES_tradnl" sz="1400" b="0" dirty="0">
                          <a:latin typeface="Arial" panose="020B0604020202020204" pitchFamily="34" charset="0"/>
                          <a:cs typeface="Arial" panose="020B0604020202020204" pitchFamily="34" charset="0"/>
                        </a:rPr>
                        <a:t>2. El socio selecciona una modalidad de asistencia. </a:t>
                      </a:r>
                    </a:p>
                    <a:p>
                      <a:pPr algn="l"/>
                      <a:r>
                        <a:rPr lang="es-ES_tradnl" sz="1400" b="0" dirty="0">
                          <a:latin typeface="Arial" panose="020B0604020202020204" pitchFamily="34" charset="0"/>
                          <a:cs typeface="Arial" panose="020B0604020202020204" pitchFamily="34" charset="0"/>
                        </a:rPr>
                        <a:t>3. El sistema verifica la existencia de datos previos.</a:t>
                      </a:r>
                    </a:p>
                    <a:p>
                      <a:pPr algn="l"/>
                      <a:r>
                        <a:rPr lang="es-ES_tradnl" sz="1400" b="0" dirty="0">
                          <a:latin typeface="Arial" panose="020B0604020202020204" pitchFamily="34" charset="0"/>
                          <a:cs typeface="Arial" panose="020B0604020202020204" pitchFamily="34" charset="0"/>
                        </a:rPr>
                        <a:t>4. El sistema actualiza la nueva modalidad</a:t>
                      </a:r>
                      <a:r>
                        <a:rPr lang="es-ES_tradnl" sz="1400" b="0" baseline="0" dirty="0">
                          <a:latin typeface="Arial" panose="020B0604020202020204" pitchFamily="34" charset="0"/>
                          <a:cs typeface="Arial" panose="020B0604020202020204" pitchFamily="34" charset="0"/>
                        </a:rPr>
                        <a:t> y el</a:t>
                      </a:r>
                      <a:r>
                        <a:rPr lang="es-ES_tradnl" sz="1400" b="0" dirty="0">
                          <a:latin typeface="Arial" panose="020B0604020202020204" pitchFamily="34" charset="0"/>
                          <a:cs typeface="Arial" panose="020B0604020202020204" pitchFamily="34" charset="0"/>
                        </a:rPr>
                        <a:t> caso de uso finaliza.</a:t>
                      </a:r>
                    </a:p>
                  </a:txBody>
                  <a:tcPr anchor="ctr"/>
                </a:tc>
                <a:extLst>
                  <a:ext uri="{0D108BD9-81ED-4DB2-BD59-A6C34878D82A}">
                    <a16:rowId xmlns:a16="http://schemas.microsoft.com/office/drawing/2014/main" val="10003"/>
                  </a:ext>
                </a:extLst>
              </a:tr>
              <a:tr h="374249">
                <a:tc>
                  <a:txBody>
                    <a:bodyPr/>
                    <a:lstStyle/>
                    <a:p>
                      <a:pPr algn="ctr"/>
                      <a:r>
                        <a:rPr lang="es-ES_tradnl" sz="1600" b="1" dirty="0">
                          <a:latin typeface="Arial" panose="020B0604020202020204" pitchFamily="34" charset="0"/>
                          <a:cs typeface="Arial" panose="020B0604020202020204" pitchFamily="34" charset="0"/>
                        </a:rPr>
                        <a:t>Pre- y post-condiciones</a:t>
                      </a:r>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s-ES_tradnl" sz="1400" b="0" dirty="0">
                          <a:latin typeface="Arial" panose="020B0604020202020204" pitchFamily="34" charset="0"/>
                          <a:cs typeface="Arial" panose="020B0604020202020204" pitchFamily="34" charset="0"/>
                        </a:rPr>
                        <a:t>[PRE] El socio se encuentra identificado. </a:t>
                      </a:r>
                    </a:p>
                    <a:p>
                      <a:pPr marL="0" marR="0" indent="0" algn="l" defTabSz="914400" rtl="0" eaLnBrk="1" fontAlgn="auto" latinLnBrk="0" hangingPunct="1">
                        <a:lnSpc>
                          <a:spcPct val="100000"/>
                        </a:lnSpc>
                        <a:spcBef>
                          <a:spcPts val="0"/>
                        </a:spcBef>
                        <a:spcAft>
                          <a:spcPts val="0"/>
                        </a:spcAft>
                        <a:buClrTx/>
                        <a:buSzTx/>
                        <a:buFontTx/>
                        <a:buNone/>
                        <a:tabLst/>
                        <a:defRPr/>
                      </a:pPr>
                      <a:r>
                        <a:rPr lang="es-ES_tradnl" sz="1400" b="0" dirty="0">
                          <a:latin typeface="Arial" panose="020B0604020202020204" pitchFamily="34" charset="0"/>
                          <a:cs typeface="Arial" panose="020B0604020202020204" pitchFamily="34" charset="0"/>
                        </a:rPr>
                        <a:t>[POST] La modalidad de asistencia queda almacenada en el sistema.</a:t>
                      </a:r>
                    </a:p>
                  </a:txBody>
                  <a:tcPr anchor="ctr"/>
                </a:tc>
                <a:extLst>
                  <a:ext uri="{0D108BD9-81ED-4DB2-BD59-A6C34878D82A}">
                    <a16:rowId xmlns:a16="http://schemas.microsoft.com/office/drawing/2014/main" val="10004"/>
                  </a:ext>
                </a:extLst>
              </a:tr>
              <a:tr h="374249">
                <a:tc>
                  <a:txBody>
                    <a:bodyPr/>
                    <a:lstStyle/>
                    <a:p>
                      <a:pPr algn="ctr"/>
                      <a:r>
                        <a:rPr lang="es-ES_tradnl" sz="1600" b="1" dirty="0">
                          <a:latin typeface="Arial" panose="020B0604020202020204" pitchFamily="34" charset="0"/>
                          <a:cs typeface="Arial" panose="020B0604020202020204" pitchFamily="34" charset="0"/>
                        </a:rPr>
                        <a:t>Casos de uso extendidos</a:t>
                      </a:r>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s-ES_tradnl" sz="1400" b="0" dirty="0">
                          <a:latin typeface="Arial" panose="020B0604020202020204" pitchFamily="34" charset="0"/>
                          <a:cs typeface="Arial" panose="020B0604020202020204" pitchFamily="34" charset="0"/>
                        </a:rPr>
                        <a:t>Extiende el caso de uso Registrar socio. Es insertado en el punto de extensión ANTES_DE_REGISTRAR_EL_SOCIO cuando se cumple la condición [</a:t>
                      </a:r>
                      <a:r>
                        <a:rPr lang="es-ES_tradnl" sz="1400" b="0" dirty="0" err="1">
                          <a:latin typeface="Arial" panose="020B0604020202020204" pitchFamily="34" charset="0"/>
                          <a:cs typeface="Arial" panose="020B0604020202020204" pitchFamily="34" charset="0"/>
                        </a:rPr>
                        <a:t>decide.ahora</a:t>
                      </a:r>
                      <a:r>
                        <a:rPr lang="es-ES_tradnl" sz="1400" b="0" dirty="0">
                          <a:latin typeface="Arial" panose="020B0604020202020204" pitchFamily="34" charset="0"/>
                          <a:cs typeface="Arial" panose="020B0604020202020204" pitchFamily="34" charset="0"/>
                        </a:rPr>
                        <a:t>==true]. </a:t>
                      </a:r>
                    </a:p>
                    <a:p>
                      <a:pPr marL="0" marR="0" indent="0" algn="l" defTabSz="914400" rtl="0" eaLnBrk="1" fontAlgn="auto" latinLnBrk="0" hangingPunct="1">
                        <a:lnSpc>
                          <a:spcPct val="100000"/>
                        </a:lnSpc>
                        <a:spcBef>
                          <a:spcPts val="0"/>
                        </a:spcBef>
                        <a:spcAft>
                          <a:spcPts val="0"/>
                        </a:spcAft>
                        <a:buClrTx/>
                        <a:buSzTx/>
                        <a:buFontTx/>
                        <a:buNone/>
                        <a:tabLst/>
                        <a:defRPr/>
                      </a:pPr>
                      <a:endParaRPr lang="es-ES_tradnl" sz="1400" b="0"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205868636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221AA8-6D9E-4257-8F12-9A8F063D0BB0}"/>
              </a:ext>
            </a:extLst>
          </p:cNvPr>
          <p:cNvSpPr>
            <a:spLocks noGrp="1"/>
          </p:cNvSpPr>
          <p:nvPr>
            <p:ph type="title"/>
          </p:nvPr>
        </p:nvSpPr>
        <p:spPr/>
        <p:txBody>
          <a:bodyPr/>
          <a:lstStyle/>
          <a:p>
            <a:r>
              <a:rPr lang="es-ES_tradnl" b="1" dirty="0"/>
              <a:t>Caso de Estudio</a:t>
            </a:r>
            <a:br>
              <a:rPr lang="es-ES_tradnl" b="1" dirty="0"/>
            </a:br>
            <a:r>
              <a:rPr lang="es-ES_tradnl" sz="2800" i="1" dirty="0"/>
              <a:t>Pileta "El Renacuajo" </a:t>
            </a:r>
            <a:endParaRPr lang="es-CO" sz="2800" dirty="0"/>
          </a:p>
        </p:txBody>
      </p:sp>
      <p:sp>
        <p:nvSpPr>
          <p:cNvPr id="3" name="Content Placeholder 2">
            <a:extLst>
              <a:ext uri="{FF2B5EF4-FFF2-40B4-BE49-F238E27FC236}">
                <a16:creationId xmlns:a16="http://schemas.microsoft.com/office/drawing/2014/main" id="{6FA39CE2-AB68-4E6E-962E-D1B6A3B823BE}"/>
              </a:ext>
            </a:extLst>
          </p:cNvPr>
          <p:cNvSpPr>
            <a:spLocks noGrp="1"/>
          </p:cNvSpPr>
          <p:nvPr>
            <p:ph idx="1"/>
          </p:nvPr>
        </p:nvSpPr>
        <p:spPr/>
        <p:txBody>
          <a:bodyPr>
            <a:normAutofit fontScale="70000" lnSpcReduction="20000"/>
          </a:bodyPr>
          <a:lstStyle/>
          <a:p>
            <a:pPr marL="0" indent="0" algn="just">
              <a:lnSpc>
                <a:spcPct val="120000"/>
              </a:lnSpc>
              <a:buNone/>
            </a:pPr>
            <a:r>
              <a:rPr lang="es-ES_tradnl" sz="2600" dirty="0"/>
              <a:t>La inscripción a un </a:t>
            </a:r>
            <a:r>
              <a:rPr lang="es-ES_tradnl" sz="2600" b="1" dirty="0"/>
              <a:t>curso de natación </a:t>
            </a:r>
            <a:r>
              <a:rPr lang="es-ES_tradnl" sz="2600" dirty="0"/>
              <a:t>es </a:t>
            </a:r>
            <a:r>
              <a:rPr lang="es-ES_tradnl" sz="2600" b="1" dirty="0"/>
              <a:t>abierta</a:t>
            </a:r>
            <a:r>
              <a:rPr lang="es-ES_tradnl" sz="2600" dirty="0"/>
              <a:t> por </a:t>
            </a:r>
            <a:r>
              <a:rPr lang="es-ES_tradnl" sz="2600" b="1" dirty="0"/>
              <a:t>Josefa</a:t>
            </a:r>
            <a:r>
              <a:rPr lang="es-ES_tradnl" sz="2600" dirty="0"/>
              <a:t>. Cuando realiza esta actividad define andariveles y horarios en los que se llevará a cabo; el profesor que lo dictará y la fecha de comienzo del curso.</a:t>
            </a:r>
            <a:br>
              <a:rPr lang="es-ES_tradnl" sz="2600" dirty="0"/>
            </a:br>
            <a:r>
              <a:rPr lang="es-ES_tradnl" sz="2600" dirty="0"/>
              <a:t>Una vez efectuada esta operación por </a:t>
            </a:r>
            <a:r>
              <a:rPr lang="es-ES_tradnl" sz="2600" b="1" dirty="0"/>
              <a:t>Josefa</a:t>
            </a:r>
            <a:r>
              <a:rPr lang="es-ES_tradnl" sz="2600" dirty="0"/>
              <a:t>, los </a:t>
            </a:r>
            <a:r>
              <a:rPr lang="es-ES_tradnl" sz="2600" b="1" dirty="0"/>
              <a:t>socios</a:t>
            </a:r>
            <a:r>
              <a:rPr lang="es-ES_tradnl" sz="2600" dirty="0"/>
              <a:t> pueden comenzar a inscribirse. Cuando un socio se </a:t>
            </a:r>
            <a:r>
              <a:rPr lang="es-ES_tradnl" sz="2600" b="1" dirty="0"/>
              <a:t>inscribe a un curso</a:t>
            </a:r>
            <a:r>
              <a:rPr lang="es-ES_tradnl" sz="2600" dirty="0"/>
              <a:t>, </a:t>
            </a:r>
            <a:r>
              <a:rPr lang="es-ES_tradnl" sz="2600" b="1" dirty="0"/>
              <a:t>Josefa</a:t>
            </a:r>
            <a:r>
              <a:rPr lang="es-ES_tradnl" sz="2600" dirty="0"/>
              <a:t> controla que este haya optado previamente por la modalidad curso de natación. Además </a:t>
            </a:r>
            <a:r>
              <a:rPr lang="es-ES_tradnl" sz="2600" b="1" dirty="0"/>
              <a:t>controla que no hubiera más de 15 inscriptos </a:t>
            </a:r>
            <a:r>
              <a:rPr lang="es-ES_tradnl" sz="2600" dirty="0"/>
              <a:t>en el curso. Si esta situación ocurre, Josefa </a:t>
            </a:r>
            <a:r>
              <a:rPr lang="es-ES_tradnl" sz="2600" b="1" dirty="0"/>
              <a:t>abre un nuevo </a:t>
            </a:r>
            <a:r>
              <a:rPr lang="es-ES_tradnl" sz="2600" dirty="0"/>
              <a:t>curso y lo inscribe en este. </a:t>
            </a:r>
          </a:p>
          <a:p>
            <a:pPr marL="0" indent="0" algn="just">
              <a:lnSpc>
                <a:spcPct val="120000"/>
              </a:lnSpc>
              <a:buNone/>
            </a:pPr>
            <a:r>
              <a:rPr lang="es-ES_tradnl" sz="2600" dirty="0"/>
              <a:t>Para concurrir al complejo un socio de pileta libre debe </a:t>
            </a:r>
            <a:r>
              <a:rPr lang="es-ES_tradnl" sz="2600" b="1" dirty="0"/>
              <a:t>solicitar un turno </a:t>
            </a:r>
            <a:r>
              <a:rPr lang="es-ES_tradnl" sz="2600" dirty="0"/>
              <a:t>indicando un día y horario. Cuando esto ocurre, </a:t>
            </a:r>
            <a:r>
              <a:rPr lang="es-ES_tradnl" sz="2600" b="1" dirty="0"/>
              <a:t>Josefa</a:t>
            </a:r>
            <a:r>
              <a:rPr lang="es-ES_tradnl" sz="2600" dirty="0"/>
              <a:t> verifica que exista un andarivel disponible. Se considera que un andarivel se encuentra disponible cuando en esa fecha y horario no se dicta ningún curso ni existen más de 4 socios con reserva.</a:t>
            </a:r>
          </a:p>
          <a:p>
            <a:pPr marL="0" indent="0">
              <a:buNone/>
            </a:pPr>
            <a:endParaRPr lang="es-CO" dirty="0"/>
          </a:p>
        </p:txBody>
      </p:sp>
      <p:sp>
        <p:nvSpPr>
          <p:cNvPr id="4" name="Footer Placeholder 3">
            <a:extLst>
              <a:ext uri="{FF2B5EF4-FFF2-40B4-BE49-F238E27FC236}">
                <a16:creationId xmlns:a16="http://schemas.microsoft.com/office/drawing/2014/main" id="{A479BE00-AEDE-454F-9D33-E4121AF8BF54}"/>
              </a:ext>
            </a:extLst>
          </p:cNvPr>
          <p:cNvSpPr>
            <a:spLocks noGrp="1"/>
          </p:cNvSpPr>
          <p:nvPr>
            <p:ph type="ftr" sz="quarter" idx="11"/>
          </p:nvPr>
        </p:nvSpPr>
        <p:spPr/>
        <p:txBody>
          <a:bodyPr/>
          <a:lstStyle/>
          <a:p>
            <a:r>
              <a:rPr lang="es-ES" dirty="0"/>
              <a:t>Módulo 2: Programación Orientada a Objetos</a:t>
            </a:r>
            <a:endParaRPr lang="es-ES_tradnl" dirty="0"/>
          </a:p>
        </p:txBody>
      </p:sp>
      <p:sp>
        <p:nvSpPr>
          <p:cNvPr id="5" name="Slide Number Placeholder 4">
            <a:extLst>
              <a:ext uri="{FF2B5EF4-FFF2-40B4-BE49-F238E27FC236}">
                <a16:creationId xmlns:a16="http://schemas.microsoft.com/office/drawing/2014/main" id="{F3C828F7-C20A-4509-9341-A7F924F58CC8}"/>
              </a:ext>
            </a:extLst>
          </p:cNvPr>
          <p:cNvSpPr>
            <a:spLocks noGrp="1"/>
          </p:cNvSpPr>
          <p:nvPr>
            <p:ph type="sldNum" sz="quarter" idx="12"/>
          </p:nvPr>
        </p:nvSpPr>
        <p:spPr/>
        <p:txBody>
          <a:bodyPr/>
          <a:lstStyle/>
          <a:p>
            <a:fld id="{D802D9E1-0DDA-174F-9155-A972C397A999}" type="slidenum">
              <a:rPr lang="es-ES_tradnl" smtClean="0"/>
              <a:pPr/>
              <a:t>32</a:t>
            </a:fld>
            <a:endParaRPr lang="es-ES_tradnl" dirty="0"/>
          </a:p>
        </p:txBody>
      </p:sp>
    </p:spTree>
    <p:extLst>
      <p:ext uri="{BB962C8B-B14F-4D97-AF65-F5344CB8AC3E}">
        <p14:creationId xmlns:p14="http://schemas.microsoft.com/office/powerpoint/2010/main" val="35532288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221AA8-6D9E-4257-8F12-9A8F063D0BB0}"/>
              </a:ext>
            </a:extLst>
          </p:cNvPr>
          <p:cNvSpPr>
            <a:spLocks noGrp="1"/>
          </p:cNvSpPr>
          <p:nvPr>
            <p:ph type="title"/>
          </p:nvPr>
        </p:nvSpPr>
        <p:spPr/>
        <p:txBody>
          <a:bodyPr/>
          <a:lstStyle/>
          <a:p>
            <a:r>
              <a:rPr lang="es-ES_tradnl" b="1" dirty="0"/>
              <a:t>Caso de Estudio</a:t>
            </a:r>
            <a:br>
              <a:rPr lang="es-ES_tradnl" b="1" dirty="0"/>
            </a:br>
            <a:r>
              <a:rPr lang="es-ES_tradnl" sz="2800" i="1" dirty="0"/>
              <a:t>Pileta "El Renacuajo" </a:t>
            </a:r>
            <a:endParaRPr lang="es-CO" sz="2800" dirty="0"/>
          </a:p>
        </p:txBody>
      </p:sp>
      <p:sp>
        <p:nvSpPr>
          <p:cNvPr id="4" name="Footer Placeholder 3">
            <a:extLst>
              <a:ext uri="{FF2B5EF4-FFF2-40B4-BE49-F238E27FC236}">
                <a16:creationId xmlns:a16="http://schemas.microsoft.com/office/drawing/2014/main" id="{A479BE00-AEDE-454F-9D33-E4121AF8BF54}"/>
              </a:ext>
            </a:extLst>
          </p:cNvPr>
          <p:cNvSpPr>
            <a:spLocks noGrp="1"/>
          </p:cNvSpPr>
          <p:nvPr>
            <p:ph type="ftr" sz="quarter" idx="11"/>
          </p:nvPr>
        </p:nvSpPr>
        <p:spPr/>
        <p:txBody>
          <a:bodyPr/>
          <a:lstStyle/>
          <a:p>
            <a:r>
              <a:rPr lang="es-ES" dirty="0"/>
              <a:t>Módulo 2: Programación Orientada a Objetos</a:t>
            </a:r>
            <a:endParaRPr lang="es-ES_tradnl" dirty="0"/>
          </a:p>
        </p:txBody>
      </p:sp>
      <p:sp>
        <p:nvSpPr>
          <p:cNvPr id="5" name="Slide Number Placeholder 4">
            <a:extLst>
              <a:ext uri="{FF2B5EF4-FFF2-40B4-BE49-F238E27FC236}">
                <a16:creationId xmlns:a16="http://schemas.microsoft.com/office/drawing/2014/main" id="{F3C828F7-C20A-4509-9341-A7F924F58CC8}"/>
              </a:ext>
            </a:extLst>
          </p:cNvPr>
          <p:cNvSpPr>
            <a:spLocks noGrp="1"/>
          </p:cNvSpPr>
          <p:nvPr>
            <p:ph type="sldNum" sz="quarter" idx="12"/>
          </p:nvPr>
        </p:nvSpPr>
        <p:spPr/>
        <p:txBody>
          <a:bodyPr/>
          <a:lstStyle/>
          <a:p>
            <a:fld id="{D802D9E1-0DDA-174F-9155-A972C397A999}" type="slidenum">
              <a:rPr lang="es-ES_tradnl" smtClean="0"/>
              <a:pPr/>
              <a:t>33</a:t>
            </a:fld>
            <a:endParaRPr lang="es-ES_tradnl" dirty="0"/>
          </a:p>
        </p:txBody>
      </p:sp>
      <p:pic>
        <p:nvPicPr>
          <p:cNvPr id="8" name="Imagen 1">
            <a:extLst>
              <a:ext uri="{FF2B5EF4-FFF2-40B4-BE49-F238E27FC236}">
                <a16:creationId xmlns:a16="http://schemas.microsoft.com/office/drawing/2014/main" id="{E8925592-6FF2-4324-9EA2-E1CDBA4FA057}"/>
              </a:ext>
            </a:extLst>
          </p:cNvPr>
          <p:cNvPicPr>
            <a:picLocks noChangeAspect="1"/>
          </p:cNvPicPr>
          <p:nvPr/>
        </p:nvPicPr>
        <p:blipFill>
          <a:blip r:embed="rId2"/>
          <a:stretch>
            <a:fillRect/>
          </a:stretch>
        </p:blipFill>
        <p:spPr>
          <a:xfrm>
            <a:off x="298082" y="2308045"/>
            <a:ext cx="8547836" cy="4079649"/>
          </a:xfrm>
          <a:prstGeom prst="rect">
            <a:avLst/>
          </a:prstGeom>
        </p:spPr>
      </p:pic>
    </p:spTree>
    <p:extLst>
      <p:ext uri="{BB962C8B-B14F-4D97-AF65-F5344CB8AC3E}">
        <p14:creationId xmlns:p14="http://schemas.microsoft.com/office/powerpoint/2010/main" val="320239583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221AA8-6D9E-4257-8F12-9A8F063D0BB0}"/>
              </a:ext>
            </a:extLst>
          </p:cNvPr>
          <p:cNvSpPr>
            <a:spLocks noGrp="1"/>
          </p:cNvSpPr>
          <p:nvPr>
            <p:ph type="title"/>
          </p:nvPr>
        </p:nvSpPr>
        <p:spPr/>
        <p:txBody>
          <a:bodyPr/>
          <a:lstStyle/>
          <a:p>
            <a:r>
              <a:rPr lang="es-ES_tradnl" b="1" dirty="0"/>
              <a:t>Caso de Estudio</a:t>
            </a:r>
            <a:br>
              <a:rPr lang="es-ES_tradnl" b="1" dirty="0"/>
            </a:br>
            <a:r>
              <a:rPr lang="es-ES_tradnl" sz="2800" i="1" dirty="0"/>
              <a:t>Pileta "El Renacuajo" </a:t>
            </a:r>
            <a:endParaRPr lang="es-CO" sz="2800" dirty="0"/>
          </a:p>
        </p:txBody>
      </p:sp>
      <p:sp>
        <p:nvSpPr>
          <p:cNvPr id="4" name="Footer Placeholder 3">
            <a:extLst>
              <a:ext uri="{FF2B5EF4-FFF2-40B4-BE49-F238E27FC236}">
                <a16:creationId xmlns:a16="http://schemas.microsoft.com/office/drawing/2014/main" id="{A479BE00-AEDE-454F-9D33-E4121AF8BF54}"/>
              </a:ext>
            </a:extLst>
          </p:cNvPr>
          <p:cNvSpPr>
            <a:spLocks noGrp="1"/>
          </p:cNvSpPr>
          <p:nvPr>
            <p:ph type="ftr" sz="quarter" idx="11"/>
          </p:nvPr>
        </p:nvSpPr>
        <p:spPr/>
        <p:txBody>
          <a:bodyPr/>
          <a:lstStyle/>
          <a:p>
            <a:r>
              <a:rPr lang="es-ES" dirty="0"/>
              <a:t>Módulo 2: Programación Orientada a Objetos</a:t>
            </a:r>
            <a:endParaRPr lang="es-ES_tradnl" dirty="0"/>
          </a:p>
        </p:txBody>
      </p:sp>
      <p:sp>
        <p:nvSpPr>
          <p:cNvPr id="5" name="Slide Number Placeholder 4">
            <a:extLst>
              <a:ext uri="{FF2B5EF4-FFF2-40B4-BE49-F238E27FC236}">
                <a16:creationId xmlns:a16="http://schemas.microsoft.com/office/drawing/2014/main" id="{F3C828F7-C20A-4509-9341-A7F924F58CC8}"/>
              </a:ext>
            </a:extLst>
          </p:cNvPr>
          <p:cNvSpPr>
            <a:spLocks noGrp="1"/>
          </p:cNvSpPr>
          <p:nvPr>
            <p:ph type="sldNum" sz="quarter" idx="12"/>
          </p:nvPr>
        </p:nvSpPr>
        <p:spPr/>
        <p:txBody>
          <a:bodyPr/>
          <a:lstStyle/>
          <a:p>
            <a:fld id="{D802D9E1-0DDA-174F-9155-A972C397A999}" type="slidenum">
              <a:rPr lang="es-ES_tradnl" smtClean="0"/>
              <a:pPr/>
              <a:t>34</a:t>
            </a:fld>
            <a:endParaRPr lang="es-ES_tradnl" dirty="0"/>
          </a:p>
        </p:txBody>
      </p:sp>
      <p:graphicFrame>
        <p:nvGraphicFramePr>
          <p:cNvPr id="6" name="Tabla 7">
            <a:extLst>
              <a:ext uri="{FF2B5EF4-FFF2-40B4-BE49-F238E27FC236}">
                <a16:creationId xmlns:a16="http://schemas.microsoft.com/office/drawing/2014/main" id="{FE58CF1B-1468-4C14-924F-2FAC9CD483CF}"/>
              </a:ext>
            </a:extLst>
          </p:cNvPr>
          <p:cNvGraphicFramePr>
            <a:graphicFrameLocks noGrp="1"/>
          </p:cNvGraphicFramePr>
          <p:nvPr>
            <p:extLst>
              <p:ext uri="{D42A27DB-BD31-4B8C-83A1-F6EECF244321}">
                <p14:modId xmlns:p14="http://schemas.microsoft.com/office/powerpoint/2010/main" val="1454144764"/>
              </p:ext>
            </p:extLst>
          </p:nvPr>
        </p:nvGraphicFramePr>
        <p:xfrm>
          <a:off x="234694" y="1947288"/>
          <a:ext cx="8674611" cy="4711647"/>
        </p:xfrm>
        <a:graphic>
          <a:graphicData uri="http://schemas.openxmlformats.org/drawingml/2006/table">
            <a:tbl>
              <a:tblPr>
                <a:tableStyleId>{793D81CF-94F2-401A-BA57-92F5A7B2D0C5}</a:tableStyleId>
              </a:tblPr>
              <a:tblGrid>
                <a:gridCol w="1957016">
                  <a:extLst>
                    <a:ext uri="{9D8B030D-6E8A-4147-A177-3AD203B41FA5}">
                      <a16:colId xmlns:a16="http://schemas.microsoft.com/office/drawing/2014/main" val="20000"/>
                    </a:ext>
                  </a:extLst>
                </a:gridCol>
                <a:gridCol w="6717595">
                  <a:extLst>
                    <a:ext uri="{9D8B030D-6E8A-4147-A177-3AD203B41FA5}">
                      <a16:colId xmlns:a16="http://schemas.microsoft.com/office/drawing/2014/main" val="20001"/>
                    </a:ext>
                  </a:extLst>
                </a:gridCol>
              </a:tblGrid>
              <a:tr h="374998">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s-ES_tradnl" sz="1600" b="1" u="none" strike="noStrike" kern="0" cap="none" spc="0" normalizeH="0" baseline="0" noProof="0" dirty="0">
                          <a:ln>
                            <a:noFill/>
                          </a:ln>
                          <a:effectLst/>
                          <a:uLnTx/>
                          <a:uFillTx/>
                          <a:latin typeface="Arial" panose="020B0604020202020204" pitchFamily="34" charset="0"/>
                          <a:cs typeface="Arial" panose="020B0604020202020204" pitchFamily="34" charset="0"/>
                          <a:sym typeface="Arial"/>
                        </a:rPr>
                        <a:t>Nombre del CU</a:t>
                      </a:r>
                      <a:endParaRPr lang="es-ES_tradnl" sz="1600" b="1" dirty="0">
                        <a:latin typeface="Arial" panose="020B0604020202020204" pitchFamily="34" charset="0"/>
                        <a:cs typeface="Arial" panose="020B0604020202020204" pitchFamily="34" charset="0"/>
                      </a:endParaRPr>
                    </a:p>
                  </a:txBody>
                  <a:tcPr anchor="ctr"/>
                </a:tc>
                <a:tc>
                  <a:txBody>
                    <a:bodyPr/>
                    <a:lstStyle/>
                    <a:p>
                      <a:pPr algn="l"/>
                      <a:r>
                        <a:rPr lang="es-ES_tradnl" sz="1400" b="0" dirty="0">
                          <a:latin typeface="Arial" panose="020B0604020202020204" pitchFamily="34" charset="0"/>
                          <a:cs typeface="Arial" panose="020B0604020202020204" pitchFamily="34" charset="0"/>
                        </a:rPr>
                        <a:t>Inscribir a Curso de Natación</a:t>
                      </a:r>
                    </a:p>
                  </a:txBody>
                  <a:tcPr anchor="ctr"/>
                </a:tc>
                <a:extLst>
                  <a:ext uri="{0D108BD9-81ED-4DB2-BD59-A6C34878D82A}">
                    <a16:rowId xmlns:a16="http://schemas.microsoft.com/office/drawing/2014/main" val="10000"/>
                  </a:ext>
                </a:extLst>
              </a:tr>
              <a:tr h="374249">
                <a:tc>
                  <a:txBody>
                    <a:bodyPr/>
                    <a:lstStyle/>
                    <a:p>
                      <a:pPr algn="ctr"/>
                      <a:r>
                        <a:rPr lang="es-ES_tradnl" sz="1600" b="1" dirty="0">
                          <a:latin typeface="Arial" panose="020B0604020202020204" pitchFamily="34" charset="0"/>
                          <a:cs typeface="Arial" panose="020B0604020202020204" pitchFamily="34" charset="0"/>
                        </a:rPr>
                        <a:t>Actor Principal</a:t>
                      </a:r>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s-ES_tradnl" sz="1400" b="0" dirty="0">
                          <a:latin typeface="Arial" panose="020B0604020202020204" pitchFamily="34" charset="0"/>
                          <a:cs typeface="Arial" panose="020B0604020202020204" pitchFamily="34" charset="0"/>
                        </a:rPr>
                        <a:t>Socio</a:t>
                      </a:r>
                    </a:p>
                  </a:txBody>
                  <a:tcPr anchor="ctr"/>
                </a:tc>
                <a:extLst>
                  <a:ext uri="{0D108BD9-81ED-4DB2-BD59-A6C34878D82A}">
                    <a16:rowId xmlns:a16="http://schemas.microsoft.com/office/drawing/2014/main" val="10001"/>
                  </a:ext>
                </a:extLst>
              </a:tr>
              <a:tr h="374249">
                <a:tc>
                  <a:txBody>
                    <a:bodyPr/>
                    <a:lstStyle/>
                    <a:p>
                      <a:pPr algn="ctr"/>
                      <a:r>
                        <a:rPr lang="es-ES_tradnl" sz="1600" b="1" dirty="0">
                          <a:latin typeface="Arial" panose="020B0604020202020204" pitchFamily="34" charset="0"/>
                          <a:cs typeface="Arial" panose="020B0604020202020204" pitchFamily="34" charset="0"/>
                        </a:rPr>
                        <a:t>Descripción Breve</a:t>
                      </a:r>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s-ES_tradnl" sz="1400" b="0" dirty="0">
                          <a:latin typeface="Arial" panose="020B0604020202020204" pitchFamily="34" charset="0"/>
                          <a:cs typeface="Arial" panose="020B0604020202020204" pitchFamily="34" charset="0"/>
                        </a:rPr>
                        <a:t>Este caso de uso permite los que socios se inscriban a los cursos de natación dictados en la pileta.</a:t>
                      </a:r>
                    </a:p>
                  </a:txBody>
                  <a:tcPr anchor="ctr"/>
                </a:tc>
                <a:extLst>
                  <a:ext uri="{0D108BD9-81ED-4DB2-BD59-A6C34878D82A}">
                    <a16:rowId xmlns:a16="http://schemas.microsoft.com/office/drawing/2014/main" val="10002"/>
                  </a:ext>
                </a:extLst>
              </a:tr>
              <a:tr h="374249">
                <a:tc>
                  <a:txBody>
                    <a:bodyPr/>
                    <a:lstStyle/>
                    <a:p>
                      <a:pPr algn="ctr"/>
                      <a:r>
                        <a:rPr lang="es-ES_tradnl" sz="1600" b="1" dirty="0">
                          <a:latin typeface="Arial" panose="020B0604020202020204" pitchFamily="34" charset="0"/>
                          <a:cs typeface="Arial" panose="020B0604020202020204" pitchFamily="34" charset="0"/>
                        </a:rPr>
                        <a:t>Flujo</a:t>
                      </a:r>
                      <a:r>
                        <a:rPr lang="es-ES_tradnl" sz="1600" b="1" baseline="0" dirty="0">
                          <a:latin typeface="Arial" panose="020B0604020202020204" pitchFamily="34" charset="0"/>
                          <a:cs typeface="Arial" panose="020B0604020202020204" pitchFamily="34" charset="0"/>
                        </a:rPr>
                        <a:t> </a:t>
                      </a:r>
                      <a:r>
                        <a:rPr lang="es-ES_tradnl" sz="1600" b="1" dirty="0">
                          <a:latin typeface="Arial" panose="020B0604020202020204" pitchFamily="34" charset="0"/>
                          <a:cs typeface="Arial" panose="020B0604020202020204" pitchFamily="34" charset="0"/>
                        </a:rPr>
                        <a:t>Básico</a:t>
                      </a:r>
                    </a:p>
                  </a:txBody>
                  <a:tcPr anchor="ctr"/>
                </a:tc>
                <a:tc>
                  <a:txBody>
                    <a:bodyPr/>
                    <a:lstStyle/>
                    <a:p>
                      <a:pPr algn="l"/>
                      <a:r>
                        <a:rPr lang="es-ES_tradnl" sz="1400" b="0" dirty="0">
                          <a:latin typeface="Arial" panose="020B0604020202020204" pitchFamily="34" charset="0"/>
                          <a:cs typeface="Arial" panose="020B0604020202020204" pitchFamily="34" charset="0"/>
                        </a:rPr>
                        <a:t>El caso de uso comienza cuando un socio quiere inscribirse en un curso de natación. </a:t>
                      </a:r>
                    </a:p>
                    <a:p>
                      <a:pPr algn="l"/>
                      <a:r>
                        <a:rPr lang="es-ES_tradnl" sz="1400" b="0" dirty="0">
                          <a:latin typeface="Arial" panose="020B0604020202020204" pitchFamily="34" charset="0"/>
                          <a:cs typeface="Arial" panose="020B0604020202020204" pitchFamily="34" charset="0"/>
                        </a:rPr>
                        <a:t>1. [INCLUDE] Verificar Modalidad.</a:t>
                      </a:r>
                      <a:br>
                        <a:rPr lang="es-ES_tradnl" sz="1400" b="0" dirty="0">
                          <a:latin typeface="Arial" panose="020B0604020202020204" pitchFamily="34" charset="0"/>
                          <a:cs typeface="Arial" panose="020B0604020202020204" pitchFamily="34" charset="0"/>
                        </a:rPr>
                      </a:br>
                      <a:r>
                        <a:rPr lang="es-ES_tradnl" sz="1400" b="0" dirty="0">
                          <a:latin typeface="Arial" panose="020B0604020202020204" pitchFamily="34" charset="0"/>
                          <a:cs typeface="Arial" panose="020B0604020202020204" pitchFamily="34" charset="0"/>
                        </a:rPr>
                        <a:t>2. El sistema lista los cursos disponibles. Por cada curso se detallan los horarios de asistencia, el profesor que lo dicta y la fecha de comienzo del curso.</a:t>
                      </a:r>
                      <a:br>
                        <a:rPr lang="es-ES_tradnl" sz="1400" b="0" dirty="0">
                          <a:latin typeface="Arial" panose="020B0604020202020204" pitchFamily="34" charset="0"/>
                          <a:cs typeface="Arial" panose="020B0604020202020204" pitchFamily="34" charset="0"/>
                        </a:rPr>
                      </a:br>
                      <a:r>
                        <a:rPr lang="es-ES_tradnl" sz="1400" b="0" dirty="0">
                          <a:latin typeface="Arial" panose="020B0604020202020204" pitchFamily="34" charset="0"/>
                          <a:cs typeface="Arial" panose="020B0604020202020204" pitchFamily="34" charset="0"/>
                        </a:rPr>
                        <a:t>3. El socio selecciona uno de los cursos.</a:t>
                      </a:r>
                      <a:br>
                        <a:rPr lang="es-ES_tradnl" sz="1400" b="0" dirty="0">
                          <a:latin typeface="Arial" panose="020B0604020202020204" pitchFamily="34" charset="0"/>
                          <a:cs typeface="Arial" panose="020B0604020202020204" pitchFamily="34" charset="0"/>
                        </a:rPr>
                      </a:br>
                      <a:r>
                        <a:rPr lang="es-ES_tradnl" sz="1400" b="0" dirty="0">
                          <a:latin typeface="Arial" panose="020B0604020202020204" pitchFamily="34" charset="0"/>
                          <a:cs typeface="Arial" panose="020B0604020202020204" pitchFamily="34" charset="0"/>
                        </a:rPr>
                        <a:t>4. El sistema verifica que el curso todavía no haya comenzado.</a:t>
                      </a:r>
                      <a:br>
                        <a:rPr lang="es-ES_tradnl" sz="1400" b="0" dirty="0">
                          <a:latin typeface="Arial" panose="020B0604020202020204" pitchFamily="34" charset="0"/>
                          <a:cs typeface="Arial" panose="020B0604020202020204" pitchFamily="34" charset="0"/>
                        </a:rPr>
                      </a:br>
                      <a:r>
                        <a:rPr lang="es-ES_tradnl" sz="1400" b="0" dirty="0">
                          <a:latin typeface="Arial" panose="020B0604020202020204" pitchFamily="34" charset="0"/>
                          <a:cs typeface="Arial" panose="020B0604020202020204" pitchFamily="34" charset="0"/>
                        </a:rPr>
                        <a:t>5. El sistema controla la cantidad de inscriptos en el curso.</a:t>
                      </a:r>
                      <a:br>
                        <a:rPr lang="es-ES_tradnl" sz="1400" b="0" dirty="0">
                          <a:latin typeface="Arial" panose="020B0604020202020204" pitchFamily="34" charset="0"/>
                          <a:cs typeface="Arial" panose="020B0604020202020204" pitchFamily="34" charset="0"/>
                        </a:rPr>
                      </a:br>
                      <a:r>
                        <a:rPr lang="es-ES_tradnl" sz="1400" b="0" dirty="0">
                          <a:latin typeface="Arial" panose="020B0604020202020204" pitchFamily="34" charset="0"/>
                          <a:cs typeface="Arial" panose="020B0604020202020204" pitchFamily="34" charset="0"/>
                        </a:rPr>
                        <a:t>6. [PTO. EXT.] DESPUES</a:t>
                      </a:r>
                      <a:r>
                        <a:rPr lang="es-ES_tradnl" sz="1400" b="0" baseline="0" dirty="0">
                          <a:latin typeface="Arial" panose="020B0604020202020204" pitchFamily="34" charset="0"/>
                          <a:cs typeface="Arial" panose="020B0604020202020204" pitchFamily="34" charset="0"/>
                        </a:rPr>
                        <a:t>_CONTROL_INSCRIPTOS</a:t>
                      </a:r>
                      <a:r>
                        <a:rPr lang="es-ES_tradnl" sz="1400" b="0" dirty="0">
                          <a:latin typeface="Arial" panose="020B0604020202020204" pitchFamily="34" charset="0"/>
                          <a:cs typeface="Arial" panose="020B0604020202020204" pitchFamily="34" charset="0"/>
                        </a:rPr>
                        <a:t>.</a:t>
                      </a:r>
                      <a:br>
                        <a:rPr lang="es-ES_tradnl" sz="1400" b="0" dirty="0">
                          <a:latin typeface="Arial" panose="020B0604020202020204" pitchFamily="34" charset="0"/>
                          <a:cs typeface="Arial" panose="020B0604020202020204" pitchFamily="34" charset="0"/>
                        </a:rPr>
                      </a:br>
                      <a:r>
                        <a:rPr lang="es-ES_tradnl" sz="1400" b="0" dirty="0">
                          <a:latin typeface="Arial" panose="020B0604020202020204" pitchFamily="34" charset="0"/>
                          <a:cs typeface="Arial" panose="020B0604020202020204" pitchFamily="34" charset="0"/>
                        </a:rPr>
                        <a:t>7. El sistema registra la inscripción al curso</a:t>
                      </a:r>
                      <a:r>
                        <a:rPr lang="es-ES_tradnl" sz="1400" b="0" baseline="0" dirty="0">
                          <a:latin typeface="Arial" panose="020B0604020202020204" pitchFamily="34" charset="0"/>
                          <a:cs typeface="Arial" panose="020B0604020202020204" pitchFamily="34" charset="0"/>
                        </a:rPr>
                        <a:t> y el cas</a:t>
                      </a:r>
                      <a:r>
                        <a:rPr lang="es-ES_tradnl" sz="1400" b="0" dirty="0">
                          <a:latin typeface="Arial" panose="020B0604020202020204" pitchFamily="34" charset="0"/>
                          <a:cs typeface="Arial" panose="020B0604020202020204" pitchFamily="34" charset="0"/>
                        </a:rPr>
                        <a:t>o de uso finaliza. </a:t>
                      </a:r>
                    </a:p>
                  </a:txBody>
                  <a:tcPr anchor="ctr"/>
                </a:tc>
                <a:extLst>
                  <a:ext uri="{0D108BD9-81ED-4DB2-BD59-A6C34878D82A}">
                    <a16:rowId xmlns:a16="http://schemas.microsoft.com/office/drawing/2014/main" val="10003"/>
                  </a:ext>
                </a:extLst>
              </a:tr>
              <a:tr h="374249">
                <a:tc>
                  <a:txBody>
                    <a:bodyPr/>
                    <a:lstStyle/>
                    <a:p>
                      <a:pPr algn="ctr"/>
                      <a:r>
                        <a:rPr lang="es-ES_tradnl" sz="1600" b="1" dirty="0">
                          <a:latin typeface="Arial" panose="020B0604020202020204" pitchFamily="34" charset="0"/>
                          <a:cs typeface="Arial" panose="020B0604020202020204" pitchFamily="34" charset="0"/>
                        </a:rPr>
                        <a:t>Flujos</a:t>
                      </a:r>
                      <a:r>
                        <a:rPr lang="es-ES_tradnl" sz="1600" b="1" baseline="0" dirty="0">
                          <a:latin typeface="Arial" panose="020B0604020202020204" pitchFamily="34" charset="0"/>
                          <a:cs typeface="Arial" panose="020B0604020202020204" pitchFamily="34" charset="0"/>
                        </a:rPr>
                        <a:t> Alternativos</a:t>
                      </a:r>
                      <a:endParaRPr lang="es-ES_tradnl" sz="1600" b="1" dirty="0">
                        <a:latin typeface="Arial" panose="020B0604020202020204" pitchFamily="34" charset="0"/>
                        <a:cs typeface="Arial" panose="020B0604020202020204" pitchFamily="34" charset="0"/>
                      </a:endParaRPr>
                    </a:p>
                  </a:txBody>
                  <a:tcPr anchor="ctr"/>
                </a:tc>
                <a:tc>
                  <a:txBody>
                    <a:bodyPr/>
                    <a:lstStyle/>
                    <a:p>
                      <a:pPr algn="l"/>
                      <a:endParaRPr lang="es-ES_tradnl" sz="1400" b="0"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val="10004"/>
                  </a:ext>
                </a:extLst>
              </a:tr>
              <a:tr h="374249">
                <a:tc>
                  <a:txBody>
                    <a:bodyPr/>
                    <a:lstStyle/>
                    <a:p>
                      <a:pPr algn="ctr"/>
                      <a:r>
                        <a:rPr lang="es-ES_tradnl" sz="1600" b="1" dirty="0">
                          <a:latin typeface="Arial" panose="020B0604020202020204" pitchFamily="34" charset="0"/>
                          <a:cs typeface="Arial" panose="020B0604020202020204" pitchFamily="34" charset="0"/>
                        </a:rPr>
                        <a:t>Pre- y post-condiciones</a:t>
                      </a:r>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s-ES_tradnl" sz="1400" b="0" dirty="0">
                          <a:latin typeface="Arial" panose="020B0604020202020204" pitchFamily="34" charset="0"/>
                          <a:cs typeface="Arial" panose="020B0604020202020204" pitchFamily="34" charset="0"/>
                        </a:rPr>
                        <a:t>[PRE] El socio ha ingresado al sistema.</a:t>
                      </a:r>
                    </a:p>
                    <a:p>
                      <a:pPr marL="0" marR="0" indent="0" algn="l" defTabSz="914400" rtl="0" eaLnBrk="1" fontAlgn="auto" latinLnBrk="0" hangingPunct="1">
                        <a:lnSpc>
                          <a:spcPct val="100000"/>
                        </a:lnSpc>
                        <a:spcBef>
                          <a:spcPts val="0"/>
                        </a:spcBef>
                        <a:spcAft>
                          <a:spcPts val="0"/>
                        </a:spcAft>
                        <a:buClrTx/>
                        <a:buSzTx/>
                        <a:buFontTx/>
                        <a:buNone/>
                        <a:tabLst/>
                        <a:defRPr/>
                      </a:pPr>
                      <a:r>
                        <a:rPr lang="es-ES_tradnl" sz="1400" b="0" dirty="0">
                          <a:latin typeface="Arial" panose="020B0604020202020204" pitchFamily="34" charset="0"/>
                          <a:cs typeface="Arial" panose="020B0604020202020204" pitchFamily="34" charset="0"/>
                        </a:rPr>
                        <a:t>[POST]</a:t>
                      </a:r>
                      <a:r>
                        <a:rPr lang="es-ES_tradnl" sz="1400" b="0" baseline="0" dirty="0">
                          <a:latin typeface="Arial" panose="020B0604020202020204" pitchFamily="34" charset="0"/>
                          <a:cs typeface="Arial" panose="020B0604020202020204" pitchFamily="34" charset="0"/>
                        </a:rPr>
                        <a:t> La inscripción se almacena en el sistema.</a:t>
                      </a:r>
                    </a:p>
                  </a:txBody>
                  <a:tcPr anchor="ct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318631051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221AA8-6D9E-4257-8F12-9A8F063D0BB0}"/>
              </a:ext>
            </a:extLst>
          </p:cNvPr>
          <p:cNvSpPr>
            <a:spLocks noGrp="1"/>
          </p:cNvSpPr>
          <p:nvPr>
            <p:ph type="title"/>
          </p:nvPr>
        </p:nvSpPr>
        <p:spPr/>
        <p:txBody>
          <a:bodyPr/>
          <a:lstStyle/>
          <a:p>
            <a:r>
              <a:rPr lang="es-ES_tradnl" b="1" dirty="0"/>
              <a:t>Caso de Estudio</a:t>
            </a:r>
            <a:br>
              <a:rPr lang="es-ES_tradnl" b="1" dirty="0"/>
            </a:br>
            <a:r>
              <a:rPr lang="es-ES_tradnl" sz="2800" i="1" dirty="0"/>
              <a:t>Pileta "El Renacuajo" </a:t>
            </a:r>
            <a:endParaRPr lang="es-CO" sz="2800" dirty="0"/>
          </a:p>
        </p:txBody>
      </p:sp>
      <p:sp>
        <p:nvSpPr>
          <p:cNvPr id="4" name="Footer Placeholder 3">
            <a:extLst>
              <a:ext uri="{FF2B5EF4-FFF2-40B4-BE49-F238E27FC236}">
                <a16:creationId xmlns:a16="http://schemas.microsoft.com/office/drawing/2014/main" id="{A479BE00-AEDE-454F-9D33-E4121AF8BF54}"/>
              </a:ext>
            </a:extLst>
          </p:cNvPr>
          <p:cNvSpPr>
            <a:spLocks noGrp="1"/>
          </p:cNvSpPr>
          <p:nvPr>
            <p:ph type="ftr" sz="quarter" idx="11"/>
          </p:nvPr>
        </p:nvSpPr>
        <p:spPr/>
        <p:txBody>
          <a:bodyPr/>
          <a:lstStyle/>
          <a:p>
            <a:r>
              <a:rPr lang="es-ES" dirty="0"/>
              <a:t>Módulo 2: Programación Orientada a Objetos</a:t>
            </a:r>
            <a:endParaRPr lang="es-ES_tradnl" dirty="0"/>
          </a:p>
        </p:txBody>
      </p:sp>
      <p:sp>
        <p:nvSpPr>
          <p:cNvPr id="5" name="Slide Number Placeholder 4">
            <a:extLst>
              <a:ext uri="{FF2B5EF4-FFF2-40B4-BE49-F238E27FC236}">
                <a16:creationId xmlns:a16="http://schemas.microsoft.com/office/drawing/2014/main" id="{F3C828F7-C20A-4509-9341-A7F924F58CC8}"/>
              </a:ext>
            </a:extLst>
          </p:cNvPr>
          <p:cNvSpPr>
            <a:spLocks noGrp="1"/>
          </p:cNvSpPr>
          <p:nvPr>
            <p:ph type="sldNum" sz="quarter" idx="12"/>
          </p:nvPr>
        </p:nvSpPr>
        <p:spPr/>
        <p:txBody>
          <a:bodyPr/>
          <a:lstStyle/>
          <a:p>
            <a:fld id="{D802D9E1-0DDA-174F-9155-A972C397A999}" type="slidenum">
              <a:rPr lang="es-ES_tradnl" smtClean="0"/>
              <a:pPr/>
              <a:t>35</a:t>
            </a:fld>
            <a:endParaRPr lang="es-ES_tradnl" dirty="0"/>
          </a:p>
        </p:txBody>
      </p:sp>
      <p:graphicFrame>
        <p:nvGraphicFramePr>
          <p:cNvPr id="7" name="Tabla 7">
            <a:extLst>
              <a:ext uri="{FF2B5EF4-FFF2-40B4-BE49-F238E27FC236}">
                <a16:creationId xmlns:a16="http://schemas.microsoft.com/office/drawing/2014/main" id="{EF9A09CC-F564-4DF1-A8CD-A184674EFF39}"/>
              </a:ext>
            </a:extLst>
          </p:cNvPr>
          <p:cNvGraphicFramePr>
            <a:graphicFrameLocks noGrp="1"/>
          </p:cNvGraphicFramePr>
          <p:nvPr>
            <p:extLst>
              <p:ext uri="{D42A27DB-BD31-4B8C-83A1-F6EECF244321}">
                <p14:modId xmlns:p14="http://schemas.microsoft.com/office/powerpoint/2010/main" val="1848203500"/>
              </p:ext>
            </p:extLst>
          </p:nvPr>
        </p:nvGraphicFramePr>
        <p:xfrm>
          <a:off x="324247" y="2044610"/>
          <a:ext cx="8529468" cy="3256218"/>
        </p:xfrm>
        <a:graphic>
          <a:graphicData uri="http://schemas.openxmlformats.org/drawingml/2006/table">
            <a:tbl>
              <a:tblPr>
                <a:tableStyleId>{793D81CF-94F2-401A-BA57-92F5A7B2D0C5}</a:tableStyleId>
              </a:tblPr>
              <a:tblGrid>
                <a:gridCol w="1924271">
                  <a:extLst>
                    <a:ext uri="{9D8B030D-6E8A-4147-A177-3AD203B41FA5}">
                      <a16:colId xmlns:a16="http://schemas.microsoft.com/office/drawing/2014/main" val="20000"/>
                    </a:ext>
                  </a:extLst>
                </a:gridCol>
                <a:gridCol w="6605197">
                  <a:extLst>
                    <a:ext uri="{9D8B030D-6E8A-4147-A177-3AD203B41FA5}">
                      <a16:colId xmlns:a16="http://schemas.microsoft.com/office/drawing/2014/main" val="20001"/>
                    </a:ext>
                  </a:extLst>
                </a:gridCol>
              </a:tblGrid>
              <a:tr h="474049">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s-ES_tradnl" sz="1600" b="1" u="none" strike="noStrike" kern="0" cap="none" spc="0" normalizeH="0" baseline="0" noProof="0" dirty="0">
                          <a:ln>
                            <a:noFill/>
                          </a:ln>
                          <a:effectLst/>
                          <a:uLnTx/>
                          <a:uFillTx/>
                          <a:latin typeface="Arial" panose="020B0604020202020204" pitchFamily="34" charset="0"/>
                          <a:cs typeface="Arial" panose="020B0604020202020204" pitchFamily="34" charset="0"/>
                          <a:sym typeface="Arial"/>
                        </a:rPr>
                        <a:t>Nombre del CU</a:t>
                      </a:r>
                      <a:endParaRPr lang="es-ES_tradnl" sz="1600" b="1" dirty="0">
                        <a:latin typeface="Arial" panose="020B0604020202020204" pitchFamily="34" charset="0"/>
                        <a:cs typeface="Arial" panose="020B0604020202020204" pitchFamily="34" charset="0"/>
                      </a:endParaRPr>
                    </a:p>
                  </a:txBody>
                  <a:tcPr anchor="ctr"/>
                </a:tc>
                <a:tc>
                  <a:txBody>
                    <a:bodyPr/>
                    <a:lstStyle/>
                    <a:p>
                      <a:pPr algn="l"/>
                      <a:r>
                        <a:rPr lang="es-ES_tradnl" sz="1400" b="0" dirty="0">
                          <a:latin typeface="Arial" panose="020B0604020202020204" pitchFamily="34" charset="0"/>
                          <a:cs typeface="Arial" panose="020B0604020202020204" pitchFamily="34" charset="0"/>
                        </a:rPr>
                        <a:t>Verificar Modalidad</a:t>
                      </a:r>
                    </a:p>
                  </a:txBody>
                  <a:tcPr anchor="ctr"/>
                </a:tc>
                <a:extLst>
                  <a:ext uri="{0D108BD9-81ED-4DB2-BD59-A6C34878D82A}">
                    <a16:rowId xmlns:a16="http://schemas.microsoft.com/office/drawing/2014/main" val="10000"/>
                  </a:ext>
                </a:extLst>
              </a:tr>
              <a:tr h="374249">
                <a:tc>
                  <a:txBody>
                    <a:bodyPr/>
                    <a:lstStyle/>
                    <a:p>
                      <a:pPr algn="ctr"/>
                      <a:r>
                        <a:rPr lang="es-ES_tradnl" sz="1600" b="1" dirty="0">
                          <a:latin typeface="Arial" panose="020B0604020202020204" pitchFamily="34" charset="0"/>
                          <a:cs typeface="Arial" panose="020B0604020202020204" pitchFamily="34" charset="0"/>
                        </a:rPr>
                        <a:t>Actor Principal</a:t>
                      </a:r>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s-ES_tradnl" sz="1400" b="0" dirty="0">
                          <a:latin typeface="Arial" panose="020B0604020202020204" pitchFamily="34" charset="0"/>
                          <a:cs typeface="Arial" panose="020B0604020202020204" pitchFamily="34" charset="0"/>
                        </a:rPr>
                        <a:t>Socio</a:t>
                      </a:r>
                    </a:p>
                  </a:txBody>
                  <a:tcPr anchor="ctr"/>
                </a:tc>
                <a:extLst>
                  <a:ext uri="{0D108BD9-81ED-4DB2-BD59-A6C34878D82A}">
                    <a16:rowId xmlns:a16="http://schemas.microsoft.com/office/drawing/2014/main" val="10001"/>
                  </a:ext>
                </a:extLst>
              </a:tr>
              <a:tr h="374249">
                <a:tc>
                  <a:txBody>
                    <a:bodyPr/>
                    <a:lstStyle/>
                    <a:p>
                      <a:pPr algn="ctr"/>
                      <a:r>
                        <a:rPr lang="es-ES_tradnl" sz="1600" b="1" dirty="0">
                          <a:latin typeface="Arial" panose="020B0604020202020204" pitchFamily="34" charset="0"/>
                          <a:cs typeface="Arial" panose="020B0604020202020204" pitchFamily="34" charset="0"/>
                        </a:rPr>
                        <a:t>Descripción Breve</a:t>
                      </a:r>
                    </a:p>
                  </a:txBody>
                  <a:tcPr anchor="ctr"/>
                </a:tc>
                <a:tc>
                  <a:txBody>
                    <a:bodyPr/>
                    <a:lstStyle/>
                    <a:p>
                      <a:pPr marR="0" algn="l" rtl="0">
                        <a:lnSpc>
                          <a:spcPct val="100000"/>
                        </a:lnSpc>
                        <a:spcBef>
                          <a:spcPts val="0"/>
                        </a:spcBef>
                        <a:spcAft>
                          <a:spcPts val="0"/>
                        </a:spcAft>
                        <a:buNone/>
                      </a:pPr>
                      <a:r>
                        <a:rPr lang="es-ES_tradnl" sz="1400" b="0" i="0" u="none" strike="noStrike" cap="none" dirty="0">
                          <a:solidFill>
                            <a:schemeClr val="dk1"/>
                          </a:solidFill>
                          <a:latin typeface="Arial" panose="020B0604020202020204" pitchFamily="34" charset="0"/>
                          <a:ea typeface="+mn-ea"/>
                          <a:cs typeface="Arial" panose="020B0604020202020204" pitchFamily="34" charset="0"/>
                          <a:sym typeface="Arial"/>
                        </a:rPr>
                        <a:t>Este caso de uso se utiliza para verificar que la modalidad del socio se corresponda con las actividades que realiza. </a:t>
                      </a:r>
                    </a:p>
                    <a:p>
                      <a:pPr marR="0" algn="l" rtl="0">
                        <a:lnSpc>
                          <a:spcPct val="100000"/>
                        </a:lnSpc>
                        <a:spcBef>
                          <a:spcPts val="0"/>
                        </a:spcBef>
                        <a:spcAft>
                          <a:spcPts val="0"/>
                        </a:spcAft>
                        <a:buNone/>
                      </a:pPr>
                      <a:r>
                        <a:rPr lang="es-ES_tradnl" sz="1400" b="0" i="0" u="none" strike="noStrike" cap="none" dirty="0">
                          <a:solidFill>
                            <a:schemeClr val="dk1"/>
                          </a:solidFill>
                          <a:latin typeface="Arial" panose="020B0604020202020204" pitchFamily="34" charset="0"/>
                          <a:ea typeface="+mn-ea"/>
                          <a:cs typeface="Arial" panose="020B0604020202020204" pitchFamily="34" charset="0"/>
                          <a:sym typeface="Arial"/>
                        </a:rPr>
                        <a:t>Un socio de modalidad “curso de </a:t>
                      </a:r>
                      <a:r>
                        <a:rPr lang="es-ES_tradnl" sz="1400" b="0" i="0" u="none" strike="noStrike" cap="none" dirty="0" err="1">
                          <a:solidFill>
                            <a:schemeClr val="dk1"/>
                          </a:solidFill>
                          <a:latin typeface="Arial" panose="020B0604020202020204" pitchFamily="34" charset="0"/>
                          <a:ea typeface="+mn-ea"/>
                          <a:cs typeface="Arial" panose="020B0604020202020204" pitchFamily="34" charset="0"/>
                          <a:sym typeface="Arial"/>
                        </a:rPr>
                        <a:t>natación</a:t>
                      </a:r>
                      <a:r>
                        <a:rPr lang="es-ES_tradnl" sz="1400" b="0" i="0" u="none" strike="noStrike" cap="none" dirty="0">
                          <a:solidFill>
                            <a:schemeClr val="dk1"/>
                          </a:solidFill>
                          <a:latin typeface="Arial" panose="020B0604020202020204" pitchFamily="34" charset="0"/>
                          <a:ea typeface="+mn-ea"/>
                          <a:cs typeface="Arial" panose="020B0604020202020204" pitchFamily="34" charset="0"/>
                          <a:sym typeface="Arial"/>
                        </a:rPr>
                        <a:t>” tiene permitido a inscribirse a cursos, mientras que un socio de modalidad “pileta libre” tiene permitido solicitar turnos.</a:t>
                      </a:r>
                    </a:p>
                  </a:txBody>
                  <a:tcPr anchor="ctr"/>
                </a:tc>
                <a:extLst>
                  <a:ext uri="{0D108BD9-81ED-4DB2-BD59-A6C34878D82A}">
                    <a16:rowId xmlns:a16="http://schemas.microsoft.com/office/drawing/2014/main" val="10002"/>
                  </a:ext>
                </a:extLst>
              </a:tr>
              <a:tr h="477309">
                <a:tc>
                  <a:txBody>
                    <a:bodyPr/>
                    <a:lstStyle/>
                    <a:p>
                      <a:pPr algn="ctr"/>
                      <a:r>
                        <a:rPr lang="es-ES_tradnl" sz="1600" b="1" dirty="0">
                          <a:latin typeface="Arial" panose="020B0604020202020204" pitchFamily="34" charset="0"/>
                          <a:cs typeface="Arial" panose="020B0604020202020204" pitchFamily="34" charset="0"/>
                        </a:rPr>
                        <a:t>Flujo</a:t>
                      </a:r>
                      <a:r>
                        <a:rPr lang="es-ES_tradnl" sz="1600" b="1" baseline="0" dirty="0">
                          <a:latin typeface="Arial" panose="020B0604020202020204" pitchFamily="34" charset="0"/>
                          <a:cs typeface="Arial" panose="020B0604020202020204" pitchFamily="34" charset="0"/>
                        </a:rPr>
                        <a:t> </a:t>
                      </a:r>
                      <a:r>
                        <a:rPr lang="es-ES_tradnl" sz="1600" b="1" dirty="0">
                          <a:latin typeface="Arial" panose="020B0604020202020204" pitchFamily="34" charset="0"/>
                          <a:cs typeface="Arial" panose="020B0604020202020204" pitchFamily="34" charset="0"/>
                        </a:rPr>
                        <a:t>Básico</a:t>
                      </a:r>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s-ES_tradnl" sz="1400" b="0" i="0" u="none" strike="noStrike" cap="none" dirty="0">
                          <a:solidFill>
                            <a:schemeClr val="dk1"/>
                          </a:solidFill>
                          <a:latin typeface="Arial" panose="020B0604020202020204" pitchFamily="34" charset="0"/>
                          <a:ea typeface="+mn-ea"/>
                          <a:cs typeface="Arial" panose="020B0604020202020204" pitchFamily="34" charset="0"/>
                          <a:sym typeface="Arial"/>
                        </a:rPr>
                        <a:t>1. El sistema verifica la modalidad del socio con la actividad que quiere realizar.</a:t>
                      </a:r>
                    </a:p>
                    <a:p>
                      <a:pPr marL="0" marR="0" indent="0" algn="l" defTabSz="914400" rtl="0" eaLnBrk="1" fontAlgn="auto" latinLnBrk="0" hangingPunct="1">
                        <a:lnSpc>
                          <a:spcPct val="100000"/>
                        </a:lnSpc>
                        <a:spcBef>
                          <a:spcPts val="0"/>
                        </a:spcBef>
                        <a:spcAft>
                          <a:spcPts val="0"/>
                        </a:spcAft>
                        <a:buClrTx/>
                        <a:buSzTx/>
                        <a:buFontTx/>
                        <a:buNone/>
                        <a:tabLst/>
                        <a:defRPr/>
                      </a:pPr>
                      <a:r>
                        <a:rPr lang="es-ES_tradnl" sz="1400" b="0" i="0" u="none" strike="noStrike" cap="none" dirty="0">
                          <a:solidFill>
                            <a:schemeClr val="dk1"/>
                          </a:solidFill>
                          <a:latin typeface="Arial" panose="020B0604020202020204" pitchFamily="34" charset="0"/>
                          <a:ea typeface="+mn-ea"/>
                          <a:cs typeface="Arial" panose="020B0604020202020204" pitchFamily="34" charset="0"/>
                          <a:sym typeface="Arial"/>
                        </a:rPr>
                        <a:t>2. El caso de uso finaliza.</a:t>
                      </a:r>
                    </a:p>
                  </a:txBody>
                  <a:tcPr anchor="ctr"/>
                </a:tc>
                <a:extLst>
                  <a:ext uri="{0D108BD9-81ED-4DB2-BD59-A6C34878D82A}">
                    <a16:rowId xmlns:a16="http://schemas.microsoft.com/office/drawing/2014/main" val="10003"/>
                  </a:ext>
                </a:extLst>
              </a:tr>
              <a:tr h="0">
                <a:tc>
                  <a:txBody>
                    <a:bodyPr/>
                    <a:lstStyle/>
                    <a:p>
                      <a:pPr algn="ctr"/>
                      <a:r>
                        <a:rPr lang="es-ES_tradnl" sz="1600" b="1" dirty="0">
                          <a:latin typeface="Arial" panose="020B0604020202020204" pitchFamily="34" charset="0"/>
                          <a:cs typeface="Arial" panose="020B0604020202020204" pitchFamily="34" charset="0"/>
                        </a:rPr>
                        <a:t>Flujos</a:t>
                      </a:r>
                      <a:r>
                        <a:rPr lang="es-ES_tradnl" sz="1600" b="1" baseline="0" dirty="0">
                          <a:latin typeface="Arial" panose="020B0604020202020204" pitchFamily="34" charset="0"/>
                          <a:cs typeface="Arial" panose="020B0604020202020204" pitchFamily="34" charset="0"/>
                        </a:rPr>
                        <a:t> Alternativos</a:t>
                      </a:r>
                      <a:endParaRPr lang="es-ES_tradnl" sz="1600" b="1" dirty="0">
                        <a:latin typeface="Arial" panose="020B0604020202020204" pitchFamily="34" charset="0"/>
                        <a:cs typeface="Arial" panose="020B0604020202020204" pitchFamily="34" charset="0"/>
                      </a:endParaRPr>
                    </a:p>
                  </a:txBody>
                  <a:tcPr anchor="ctr"/>
                </a:tc>
                <a:tc>
                  <a:txBody>
                    <a:bodyPr/>
                    <a:lstStyle/>
                    <a:p>
                      <a:pPr algn="l"/>
                      <a:r>
                        <a:rPr lang="es-ES_tradnl" sz="1400" b="0" dirty="0">
                          <a:latin typeface="Arial" panose="020B0604020202020204" pitchFamily="34" charset="0"/>
                          <a:cs typeface="Arial" panose="020B0604020202020204" pitchFamily="34" charset="0"/>
                        </a:rPr>
                        <a:t>1. La modalidad es incompatible</a:t>
                      </a:r>
                      <a:br>
                        <a:rPr lang="es-ES_tradnl" sz="1400" b="0" dirty="0">
                          <a:latin typeface="Arial" panose="020B0604020202020204" pitchFamily="34" charset="0"/>
                          <a:cs typeface="Arial" panose="020B0604020202020204" pitchFamily="34" charset="0"/>
                        </a:rPr>
                      </a:br>
                      <a:r>
                        <a:rPr lang="es-ES_tradnl" sz="1400" b="0" dirty="0">
                          <a:latin typeface="Arial" panose="020B0604020202020204" pitchFamily="34" charset="0"/>
                          <a:cs typeface="Arial" panose="020B0604020202020204" pitchFamily="34" charset="0"/>
                        </a:rPr>
                        <a:t>1.1. El sistema muestra un error.</a:t>
                      </a:r>
                      <a:br>
                        <a:rPr lang="es-ES_tradnl" sz="1400" b="0" dirty="0">
                          <a:latin typeface="Arial" panose="020B0604020202020204" pitchFamily="34" charset="0"/>
                          <a:cs typeface="Arial" panose="020B0604020202020204" pitchFamily="34" charset="0"/>
                        </a:rPr>
                      </a:br>
                      <a:r>
                        <a:rPr lang="es-ES_tradnl" sz="1400" b="0" dirty="0">
                          <a:latin typeface="Arial" panose="020B0604020202020204" pitchFamily="34" charset="0"/>
                          <a:cs typeface="Arial" panose="020B0604020202020204" pitchFamily="34" charset="0"/>
                        </a:rPr>
                        <a:t>1.2. El sistema informa acerca de la incompatibilidad.</a:t>
                      </a:r>
                    </a:p>
                    <a:p>
                      <a:pPr algn="l"/>
                      <a:r>
                        <a:rPr lang="es-ES_tradnl" sz="1400" b="0" dirty="0">
                          <a:latin typeface="Arial" panose="020B0604020202020204" pitchFamily="34" charset="0"/>
                          <a:cs typeface="Arial" panose="020B0604020202020204" pitchFamily="34" charset="0"/>
                        </a:rPr>
                        <a:t>1.3. El caso de uso finaliza.</a:t>
                      </a:r>
                    </a:p>
                  </a:txBody>
                  <a:tcPr anchor="ctr"/>
                </a:tc>
                <a:extLst>
                  <a:ext uri="{0D108BD9-81ED-4DB2-BD59-A6C34878D82A}">
                    <a16:rowId xmlns:a16="http://schemas.microsoft.com/office/drawing/2014/main" val="10004"/>
                  </a:ext>
                </a:extLst>
              </a:tr>
            </a:tbl>
          </a:graphicData>
        </a:graphic>
      </p:graphicFrame>
      <p:sp>
        <p:nvSpPr>
          <p:cNvPr id="8" name="Esquina doblada 1">
            <a:extLst>
              <a:ext uri="{FF2B5EF4-FFF2-40B4-BE49-F238E27FC236}">
                <a16:creationId xmlns:a16="http://schemas.microsoft.com/office/drawing/2014/main" id="{67280D15-74DD-4D0E-8E42-1AFBF60AE1E2}"/>
              </a:ext>
            </a:extLst>
          </p:cNvPr>
          <p:cNvSpPr/>
          <p:nvPr/>
        </p:nvSpPr>
        <p:spPr>
          <a:xfrm>
            <a:off x="3773714" y="5429930"/>
            <a:ext cx="5037931" cy="1145494"/>
          </a:xfrm>
          <a:prstGeom prst="foldedCorner">
            <a:avLst/>
          </a:prstGeom>
          <a:solidFill>
            <a:schemeClr val="accent2">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800" dirty="0">
                <a:solidFill>
                  <a:schemeClr val="tx1"/>
                </a:solidFill>
                <a:latin typeface="Arial" panose="020B0604020202020204" pitchFamily="34" charset="0"/>
                <a:cs typeface="Arial" panose="020B0604020202020204" pitchFamily="34" charset="0"/>
              </a:rPr>
              <a:t>¿Algún problema con este caso de uso?</a:t>
            </a:r>
          </a:p>
          <a:p>
            <a:pPr algn="ctr"/>
            <a:r>
              <a:rPr lang="es-ES_tradnl" sz="1800" dirty="0">
                <a:solidFill>
                  <a:schemeClr val="tx1"/>
                </a:solidFill>
                <a:latin typeface="Arial" panose="020B0604020202020204" pitchFamily="34" charset="0"/>
                <a:cs typeface="Arial" panose="020B0604020202020204" pitchFamily="34" charset="0"/>
              </a:rPr>
              <a:t>¿Qué diferencia tiene con los otros casos de uso que se especificaron? </a:t>
            </a:r>
          </a:p>
        </p:txBody>
      </p:sp>
    </p:spTree>
    <p:extLst>
      <p:ext uri="{BB962C8B-B14F-4D97-AF65-F5344CB8AC3E}">
        <p14:creationId xmlns:p14="http://schemas.microsoft.com/office/powerpoint/2010/main" val="68723354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221AA8-6D9E-4257-8F12-9A8F063D0BB0}"/>
              </a:ext>
            </a:extLst>
          </p:cNvPr>
          <p:cNvSpPr>
            <a:spLocks noGrp="1"/>
          </p:cNvSpPr>
          <p:nvPr>
            <p:ph type="title"/>
          </p:nvPr>
        </p:nvSpPr>
        <p:spPr/>
        <p:txBody>
          <a:bodyPr/>
          <a:lstStyle/>
          <a:p>
            <a:r>
              <a:rPr lang="es-ES_tradnl" b="1" dirty="0"/>
              <a:t>Caso de Estudio</a:t>
            </a:r>
            <a:br>
              <a:rPr lang="es-ES_tradnl" b="1" dirty="0"/>
            </a:br>
            <a:r>
              <a:rPr lang="es-ES_tradnl" sz="2800" i="1" dirty="0"/>
              <a:t>Pileta "El Renacuajo" </a:t>
            </a:r>
            <a:endParaRPr lang="es-CO" sz="2800" dirty="0"/>
          </a:p>
        </p:txBody>
      </p:sp>
      <p:sp>
        <p:nvSpPr>
          <p:cNvPr id="4" name="Footer Placeholder 3">
            <a:extLst>
              <a:ext uri="{FF2B5EF4-FFF2-40B4-BE49-F238E27FC236}">
                <a16:creationId xmlns:a16="http://schemas.microsoft.com/office/drawing/2014/main" id="{A479BE00-AEDE-454F-9D33-E4121AF8BF54}"/>
              </a:ext>
            </a:extLst>
          </p:cNvPr>
          <p:cNvSpPr>
            <a:spLocks noGrp="1"/>
          </p:cNvSpPr>
          <p:nvPr>
            <p:ph type="ftr" sz="quarter" idx="11"/>
          </p:nvPr>
        </p:nvSpPr>
        <p:spPr/>
        <p:txBody>
          <a:bodyPr/>
          <a:lstStyle/>
          <a:p>
            <a:r>
              <a:rPr lang="es-ES" dirty="0"/>
              <a:t>Módulo 2: Programación Orientada a Objetos</a:t>
            </a:r>
            <a:endParaRPr lang="es-ES_tradnl" dirty="0"/>
          </a:p>
        </p:txBody>
      </p:sp>
      <p:sp>
        <p:nvSpPr>
          <p:cNvPr id="5" name="Slide Number Placeholder 4">
            <a:extLst>
              <a:ext uri="{FF2B5EF4-FFF2-40B4-BE49-F238E27FC236}">
                <a16:creationId xmlns:a16="http://schemas.microsoft.com/office/drawing/2014/main" id="{F3C828F7-C20A-4509-9341-A7F924F58CC8}"/>
              </a:ext>
            </a:extLst>
          </p:cNvPr>
          <p:cNvSpPr>
            <a:spLocks noGrp="1"/>
          </p:cNvSpPr>
          <p:nvPr>
            <p:ph type="sldNum" sz="quarter" idx="12"/>
          </p:nvPr>
        </p:nvSpPr>
        <p:spPr/>
        <p:txBody>
          <a:bodyPr/>
          <a:lstStyle/>
          <a:p>
            <a:fld id="{D802D9E1-0DDA-174F-9155-A972C397A999}" type="slidenum">
              <a:rPr lang="es-ES_tradnl" smtClean="0"/>
              <a:pPr/>
              <a:t>36</a:t>
            </a:fld>
            <a:endParaRPr lang="es-ES_tradnl" dirty="0"/>
          </a:p>
        </p:txBody>
      </p:sp>
      <p:pic>
        <p:nvPicPr>
          <p:cNvPr id="9" name="Imagen 1">
            <a:extLst>
              <a:ext uri="{FF2B5EF4-FFF2-40B4-BE49-F238E27FC236}">
                <a16:creationId xmlns:a16="http://schemas.microsoft.com/office/drawing/2014/main" id="{0A4E06B7-4DC7-4560-9180-6E2AEA0572B8}"/>
              </a:ext>
            </a:extLst>
          </p:cNvPr>
          <p:cNvPicPr>
            <a:picLocks noChangeAspect="1"/>
          </p:cNvPicPr>
          <p:nvPr/>
        </p:nvPicPr>
        <p:blipFill>
          <a:blip r:embed="rId2"/>
          <a:stretch>
            <a:fillRect/>
          </a:stretch>
        </p:blipFill>
        <p:spPr>
          <a:xfrm>
            <a:off x="1204005" y="1912977"/>
            <a:ext cx="7311345" cy="3489506"/>
          </a:xfrm>
          <a:prstGeom prst="rect">
            <a:avLst/>
          </a:prstGeom>
        </p:spPr>
      </p:pic>
      <p:sp>
        <p:nvSpPr>
          <p:cNvPr id="10" name="Esquina doblada 7">
            <a:extLst>
              <a:ext uri="{FF2B5EF4-FFF2-40B4-BE49-F238E27FC236}">
                <a16:creationId xmlns:a16="http://schemas.microsoft.com/office/drawing/2014/main" id="{0B2B208A-2EAA-40A1-BB00-BDFBF0BFEE83}"/>
              </a:ext>
            </a:extLst>
          </p:cNvPr>
          <p:cNvSpPr/>
          <p:nvPr/>
        </p:nvSpPr>
        <p:spPr>
          <a:xfrm>
            <a:off x="315373" y="5611211"/>
            <a:ext cx="3778592" cy="947924"/>
          </a:xfrm>
          <a:prstGeom prst="foldedCorner">
            <a:avLst/>
          </a:prstGeom>
          <a:solidFill>
            <a:schemeClr val="accent3">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800" dirty="0">
                <a:solidFill>
                  <a:schemeClr val="tx1"/>
                </a:solidFill>
                <a:latin typeface="Arial" panose="020B0604020202020204" pitchFamily="34" charset="0"/>
                <a:cs typeface="Arial" panose="020B0604020202020204" pitchFamily="34" charset="0"/>
              </a:rPr>
              <a:t>¿Hay algún mecanismo para evitar este chequeo innecesario?</a:t>
            </a:r>
          </a:p>
        </p:txBody>
      </p:sp>
      <p:sp>
        <p:nvSpPr>
          <p:cNvPr id="11" name="Cruz 3">
            <a:extLst>
              <a:ext uri="{FF2B5EF4-FFF2-40B4-BE49-F238E27FC236}">
                <a16:creationId xmlns:a16="http://schemas.microsoft.com/office/drawing/2014/main" id="{A2B1F473-6A83-43C8-9A45-22BBE6A4C6C8}"/>
              </a:ext>
            </a:extLst>
          </p:cNvPr>
          <p:cNvSpPr/>
          <p:nvPr/>
        </p:nvSpPr>
        <p:spPr>
          <a:xfrm>
            <a:off x="5174070" y="3658339"/>
            <a:ext cx="1912498" cy="1912498"/>
          </a:xfrm>
          <a:prstGeom prst="plus">
            <a:avLst>
              <a:gd name="adj" fmla="val 40119"/>
            </a:avLst>
          </a:prstGeom>
          <a:solidFill>
            <a:srgbClr val="FF0000">
              <a:alpha val="70000"/>
            </a:srgbClr>
          </a:solidFill>
          <a:scene3d>
            <a:camera prst="orthographicFront">
              <a:rot lat="0" lon="0" rev="2700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Tree>
    <p:extLst>
      <p:ext uri="{BB962C8B-B14F-4D97-AF65-F5344CB8AC3E}">
        <p14:creationId xmlns:p14="http://schemas.microsoft.com/office/powerpoint/2010/main" val="52929987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221AA8-6D9E-4257-8F12-9A8F063D0BB0}"/>
              </a:ext>
            </a:extLst>
          </p:cNvPr>
          <p:cNvSpPr>
            <a:spLocks noGrp="1"/>
          </p:cNvSpPr>
          <p:nvPr>
            <p:ph type="title"/>
          </p:nvPr>
        </p:nvSpPr>
        <p:spPr/>
        <p:txBody>
          <a:bodyPr/>
          <a:lstStyle/>
          <a:p>
            <a:r>
              <a:rPr lang="es-ES_tradnl" b="1" dirty="0"/>
              <a:t>Caso de Estudio</a:t>
            </a:r>
            <a:br>
              <a:rPr lang="es-ES_tradnl" b="1" dirty="0"/>
            </a:br>
            <a:r>
              <a:rPr lang="es-ES_tradnl" sz="2800" i="1" dirty="0"/>
              <a:t>Pileta "El Renacuajo" </a:t>
            </a:r>
            <a:endParaRPr lang="es-CO" sz="2800" dirty="0"/>
          </a:p>
        </p:txBody>
      </p:sp>
      <p:sp>
        <p:nvSpPr>
          <p:cNvPr id="4" name="Footer Placeholder 3">
            <a:extLst>
              <a:ext uri="{FF2B5EF4-FFF2-40B4-BE49-F238E27FC236}">
                <a16:creationId xmlns:a16="http://schemas.microsoft.com/office/drawing/2014/main" id="{A479BE00-AEDE-454F-9D33-E4121AF8BF54}"/>
              </a:ext>
            </a:extLst>
          </p:cNvPr>
          <p:cNvSpPr>
            <a:spLocks noGrp="1"/>
          </p:cNvSpPr>
          <p:nvPr>
            <p:ph type="ftr" sz="quarter" idx="11"/>
          </p:nvPr>
        </p:nvSpPr>
        <p:spPr/>
        <p:txBody>
          <a:bodyPr/>
          <a:lstStyle/>
          <a:p>
            <a:r>
              <a:rPr lang="es-ES" dirty="0"/>
              <a:t>Módulo 2: Programación Orientada a Objetos</a:t>
            </a:r>
            <a:endParaRPr lang="es-ES_tradnl" dirty="0"/>
          </a:p>
        </p:txBody>
      </p:sp>
      <p:sp>
        <p:nvSpPr>
          <p:cNvPr id="5" name="Slide Number Placeholder 4">
            <a:extLst>
              <a:ext uri="{FF2B5EF4-FFF2-40B4-BE49-F238E27FC236}">
                <a16:creationId xmlns:a16="http://schemas.microsoft.com/office/drawing/2014/main" id="{F3C828F7-C20A-4509-9341-A7F924F58CC8}"/>
              </a:ext>
            </a:extLst>
          </p:cNvPr>
          <p:cNvSpPr>
            <a:spLocks noGrp="1"/>
          </p:cNvSpPr>
          <p:nvPr>
            <p:ph type="sldNum" sz="quarter" idx="12"/>
          </p:nvPr>
        </p:nvSpPr>
        <p:spPr/>
        <p:txBody>
          <a:bodyPr/>
          <a:lstStyle/>
          <a:p>
            <a:fld id="{D802D9E1-0DDA-174F-9155-A972C397A999}" type="slidenum">
              <a:rPr lang="es-ES_tradnl" smtClean="0"/>
              <a:pPr/>
              <a:t>37</a:t>
            </a:fld>
            <a:endParaRPr lang="es-ES_tradnl" dirty="0"/>
          </a:p>
        </p:txBody>
      </p:sp>
      <p:pic>
        <p:nvPicPr>
          <p:cNvPr id="8" name="Imagen 2">
            <a:extLst>
              <a:ext uri="{FF2B5EF4-FFF2-40B4-BE49-F238E27FC236}">
                <a16:creationId xmlns:a16="http://schemas.microsoft.com/office/drawing/2014/main" id="{6B3FD127-8F20-4735-9248-853398D4E238}"/>
              </a:ext>
            </a:extLst>
          </p:cNvPr>
          <p:cNvPicPr>
            <a:picLocks noChangeAspect="1"/>
          </p:cNvPicPr>
          <p:nvPr/>
        </p:nvPicPr>
        <p:blipFill>
          <a:blip r:embed="rId2"/>
          <a:stretch>
            <a:fillRect/>
          </a:stretch>
        </p:blipFill>
        <p:spPr>
          <a:xfrm>
            <a:off x="27015" y="2729413"/>
            <a:ext cx="9116985" cy="3236913"/>
          </a:xfrm>
          <a:prstGeom prst="rect">
            <a:avLst/>
          </a:prstGeom>
        </p:spPr>
      </p:pic>
    </p:spTree>
    <p:extLst>
      <p:ext uri="{BB962C8B-B14F-4D97-AF65-F5344CB8AC3E}">
        <p14:creationId xmlns:p14="http://schemas.microsoft.com/office/powerpoint/2010/main" val="196785908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221AA8-6D9E-4257-8F12-9A8F063D0BB0}"/>
              </a:ext>
            </a:extLst>
          </p:cNvPr>
          <p:cNvSpPr>
            <a:spLocks noGrp="1"/>
          </p:cNvSpPr>
          <p:nvPr>
            <p:ph type="title"/>
          </p:nvPr>
        </p:nvSpPr>
        <p:spPr/>
        <p:txBody>
          <a:bodyPr/>
          <a:lstStyle/>
          <a:p>
            <a:r>
              <a:rPr lang="es-ES_tradnl" b="1" dirty="0"/>
              <a:t>Caso de Estudio</a:t>
            </a:r>
            <a:br>
              <a:rPr lang="es-ES_tradnl" b="1" dirty="0"/>
            </a:br>
            <a:r>
              <a:rPr lang="es-ES_tradnl" sz="2800" i="1" dirty="0"/>
              <a:t>Pileta "El Renacuajo" </a:t>
            </a:r>
            <a:endParaRPr lang="es-CO" sz="2800" dirty="0"/>
          </a:p>
        </p:txBody>
      </p:sp>
      <p:sp>
        <p:nvSpPr>
          <p:cNvPr id="4" name="Footer Placeholder 3">
            <a:extLst>
              <a:ext uri="{FF2B5EF4-FFF2-40B4-BE49-F238E27FC236}">
                <a16:creationId xmlns:a16="http://schemas.microsoft.com/office/drawing/2014/main" id="{A479BE00-AEDE-454F-9D33-E4121AF8BF54}"/>
              </a:ext>
            </a:extLst>
          </p:cNvPr>
          <p:cNvSpPr>
            <a:spLocks noGrp="1"/>
          </p:cNvSpPr>
          <p:nvPr>
            <p:ph type="ftr" sz="quarter" idx="11"/>
          </p:nvPr>
        </p:nvSpPr>
        <p:spPr/>
        <p:txBody>
          <a:bodyPr/>
          <a:lstStyle/>
          <a:p>
            <a:r>
              <a:rPr lang="es-ES" dirty="0"/>
              <a:t>Módulo 2: Programación Orientada a Objetos</a:t>
            </a:r>
            <a:endParaRPr lang="es-ES_tradnl" dirty="0"/>
          </a:p>
        </p:txBody>
      </p:sp>
      <p:sp>
        <p:nvSpPr>
          <p:cNvPr id="5" name="Slide Number Placeholder 4">
            <a:extLst>
              <a:ext uri="{FF2B5EF4-FFF2-40B4-BE49-F238E27FC236}">
                <a16:creationId xmlns:a16="http://schemas.microsoft.com/office/drawing/2014/main" id="{F3C828F7-C20A-4509-9341-A7F924F58CC8}"/>
              </a:ext>
            </a:extLst>
          </p:cNvPr>
          <p:cNvSpPr>
            <a:spLocks noGrp="1"/>
          </p:cNvSpPr>
          <p:nvPr>
            <p:ph type="sldNum" sz="quarter" idx="12"/>
          </p:nvPr>
        </p:nvSpPr>
        <p:spPr/>
        <p:txBody>
          <a:bodyPr/>
          <a:lstStyle/>
          <a:p>
            <a:fld id="{D802D9E1-0DDA-174F-9155-A972C397A999}" type="slidenum">
              <a:rPr lang="es-ES_tradnl" smtClean="0"/>
              <a:pPr/>
              <a:t>38</a:t>
            </a:fld>
            <a:endParaRPr lang="es-ES_tradnl" dirty="0"/>
          </a:p>
        </p:txBody>
      </p:sp>
      <p:graphicFrame>
        <p:nvGraphicFramePr>
          <p:cNvPr id="6" name="Tabla 5">
            <a:extLst>
              <a:ext uri="{FF2B5EF4-FFF2-40B4-BE49-F238E27FC236}">
                <a16:creationId xmlns:a16="http://schemas.microsoft.com/office/drawing/2014/main" id="{672FAC89-30C3-4D00-B047-A9D6D2664CB5}"/>
              </a:ext>
            </a:extLst>
          </p:cNvPr>
          <p:cNvGraphicFramePr>
            <a:graphicFrameLocks noGrp="1"/>
          </p:cNvGraphicFramePr>
          <p:nvPr>
            <p:extLst>
              <p:ext uri="{D42A27DB-BD31-4B8C-83A1-F6EECF244321}">
                <p14:modId xmlns:p14="http://schemas.microsoft.com/office/powerpoint/2010/main" val="2415476158"/>
              </p:ext>
            </p:extLst>
          </p:nvPr>
        </p:nvGraphicFramePr>
        <p:xfrm>
          <a:off x="14514" y="2033904"/>
          <a:ext cx="9013371" cy="4541520"/>
        </p:xfrm>
        <a:graphic>
          <a:graphicData uri="http://schemas.openxmlformats.org/drawingml/2006/table">
            <a:tbl>
              <a:tblPr>
                <a:tableStyleId>{793D81CF-94F2-401A-BA57-92F5A7B2D0C5}</a:tableStyleId>
              </a:tblPr>
              <a:tblGrid>
                <a:gridCol w="2042487">
                  <a:extLst>
                    <a:ext uri="{9D8B030D-6E8A-4147-A177-3AD203B41FA5}">
                      <a16:colId xmlns:a16="http://schemas.microsoft.com/office/drawing/2014/main" val="20000"/>
                    </a:ext>
                  </a:extLst>
                </a:gridCol>
                <a:gridCol w="6970884">
                  <a:extLst>
                    <a:ext uri="{9D8B030D-6E8A-4147-A177-3AD203B41FA5}">
                      <a16:colId xmlns:a16="http://schemas.microsoft.com/office/drawing/2014/main" val="20001"/>
                    </a:ext>
                  </a:extLst>
                </a:gridCol>
              </a:tblGrid>
              <a:tr h="328147">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s-ES_tradnl" sz="1600" b="1" u="none" strike="noStrike" kern="0" cap="none" spc="0" normalizeH="0" baseline="0" noProof="0" dirty="0">
                          <a:ln>
                            <a:noFill/>
                          </a:ln>
                          <a:effectLst/>
                          <a:uLnTx/>
                          <a:uFillTx/>
                          <a:latin typeface="Arial" panose="020B0604020202020204" pitchFamily="34" charset="0"/>
                          <a:cs typeface="Arial" panose="020B0604020202020204" pitchFamily="34" charset="0"/>
                          <a:sym typeface="Arial"/>
                        </a:rPr>
                        <a:t>Nombre del CU</a:t>
                      </a:r>
                      <a:endParaRPr lang="es-ES_tradnl" sz="1600" b="1" dirty="0">
                        <a:latin typeface="Arial" panose="020B0604020202020204" pitchFamily="34" charset="0"/>
                        <a:cs typeface="Arial" panose="020B0604020202020204" pitchFamily="34" charset="0"/>
                      </a:endParaRPr>
                    </a:p>
                  </a:txBody>
                  <a:tcPr anchor="ctr"/>
                </a:tc>
                <a:tc>
                  <a:txBody>
                    <a:bodyPr/>
                    <a:lstStyle/>
                    <a:p>
                      <a:pPr algn="l"/>
                      <a:r>
                        <a:rPr lang="es-ES_tradnl" sz="1400" b="0" dirty="0">
                          <a:latin typeface="Arial" panose="020B0604020202020204" pitchFamily="34" charset="0"/>
                          <a:cs typeface="Arial" panose="020B0604020202020204" pitchFamily="34" charset="0"/>
                        </a:rPr>
                        <a:t>Inscribir a Curso de Natación </a:t>
                      </a:r>
                    </a:p>
                  </a:txBody>
                  <a:tcPr anchor="ctr"/>
                </a:tc>
                <a:extLst>
                  <a:ext uri="{0D108BD9-81ED-4DB2-BD59-A6C34878D82A}">
                    <a16:rowId xmlns:a16="http://schemas.microsoft.com/office/drawing/2014/main" val="10000"/>
                  </a:ext>
                </a:extLst>
              </a:tr>
              <a:tr h="289526">
                <a:tc>
                  <a:txBody>
                    <a:bodyPr/>
                    <a:lstStyle/>
                    <a:p>
                      <a:pPr algn="ctr"/>
                      <a:r>
                        <a:rPr lang="es-ES_tradnl" sz="1600" b="1" dirty="0">
                          <a:latin typeface="Arial" panose="020B0604020202020204" pitchFamily="34" charset="0"/>
                          <a:cs typeface="Arial" panose="020B0604020202020204" pitchFamily="34" charset="0"/>
                        </a:rPr>
                        <a:t>Actor Principal</a:t>
                      </a:r>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s-ES_tradnl" sz="1400" b="0" dirty="0">
                          <a:latin typeface="Arial" panose="020B0604020202020204" pitchFamily="34" charset="0"/>
                          <a:cs typeface="Arial" panose="020B0604020202020204" pitchFamily="34" charset="0"/>
                        </a:rPr>
                        <a:t>Socio de Curso de Natación </a:t>
                      </a:r>
                    </a:p>
                  </a:txBody>
                  <a:tcPr anchor="ctr"/>
                </a:tc>
                <a:extLst>
                  <a:ext uri="{0D108BD9-81ED-4DB2-BD59-A6C34878D82A}">
                    <a16:rowId xmlns:a16="http://schemas.microsoft.com/office/drawing/2014/main" val="10001"/>
                  </a:ext>
                </a:extLst>
              </a:tr>
              <a:tr h="182245">
                <a:tc>
                  <a:txBody>
                    <a:bodyPr/>
                    <a:lstStyle/>
                    <a:p>
                      <a:pPr algn="ctr"/>
                      <a:r>
                        <a:rPr lang="es-ES_tradnl" sz="1600" b="1" dirty="0">
                          <a:latin typeface="Arial" panose="020B0604020202020204" pitchFamily="34" charset="0"/>
                          <a:cs typeface="Arial" panose="020B0604020202020204" pitchFamily="34" charset="0"/>
                        </a:rPr>
                        <a:t>Descripción Breve</a:t>
                      </a:r>
                    </a:p>
                  </a:txBody>
                  <a:tcPr anchor="ctr"/>
                </a:tc>
                <a:tc>
                  <a:txBody>
                    <a:bodyPr/>
                    <a:lstStyle/>
                    <a:p>
                      <a:pPr algn="l"/>
                      <a:r>
                        <a:rPr lang="es-ES_tradnl" sz="1400" b="0" dirty="0">
                          <a:latin typeface="Arial" panose="020B0604020202020204" pitchFamily="34" charset="0"/>
                          <a:cs typeface="Arial" panose="020B0604020202020204" pitchFamily="34" charset="0"/>
                        </a:rPr>
                        <a:t>Este caso de uso permite los socios se inscriban a cursos de </a:t>
                      </a:r>
                      <a:r>
                        <a:rPr lang="es-ES_tradnl" sz="1400" b="0" dirty="0" err="1">
                          <a:latin typeface="Arial" panose="020B0604020202020204" pitchFamily="34" charset="0"/>
                          <a:cs typeface="Arial" panose="020B0604020202020204" pitchFamily="34" charset="0"/>
                        </a:rPr>
                        <a:t>natación</a:t>
                      </a:r>
                      <a:r>
                        <a:rPr lang="es-ES_tradnl" sz="1400" b="0" dirty="0">
                          <a:latin typeface="Arial" panose="020B0604020202020204" pitchFamily="34" charset="0"/>
                          <a:cs typeface="Arial" panose="020B0604020202020204" pitchFamily="34" charset="0"/>
                        </a:rPr>
                        <a:t>. </a:t>
                      </a:r>
                    </a:p>
                  </a:txBody>
                  <a:tcPr anchor="ctr"/>
                </a:tc>
                <a:extLst>
                  <a:ext uri="{0D108BD9-81ED-4DB2-BD59-A6C34878D82A}">
                    <a16:rowId xmlns:a16="http://schemas.microsoft.com/office/drawing/2014/main" val="10002"/>
                  </a:ext>
                </a:extLst>
              </a:tr>
              <a:tr h="374249">
                <a:tc>
                  <a:txBody>
                    <a:bodyPr/>
                    <a:lstStyle/>
                    <a:p>
                      <a:pPr algn="ctr"/>
                      <a:r>
                        <a:rPr lang="es-ES_tradnl" sz="1600" b="1" dirty="0">
                          <a:latin typeface="Arial" panose="020B0604020202020204" pitchFamily="34" charset="0"/>
                          <a:cs typeface="Arial" panose="020B0604020202020204" pitchFamily="34" charset="0"/>
                        </a:rPr>
                        <a:t>Flujo</a:t>
                      </a:r>
                      <a:r>
                        <a:rPr lang="es-ES_tradnl" sz="1600" b="1" baseline="0" dirty="0">
                          <a:latin typeface="Arial" panose="020B0604020202020204" pitchFamily="34" charset="0"/>
                          <a:cs typeface="Arial" panose="020B0604020202020204" pitchFamily="34" charset="0"/>
                        </a:rPr>
                        <a:t> </a:t>
                      </a:r>
                      <a:r>
                        <a:rPr lang="es-ES_tradnl" sz="1600" b="1" dirty="0">
                          <a:latin typeface="Arial" panose="020B0604020202020204" pitchFamily="34" charset="0"/>
                          <a:cs typeface="Arial" panose="020B0604020202020204" pitchFamily="34" charset="0"/>
                        </a:rPr>
                        <a:t>Básico</a:t>
                      </a:r>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s-ES_tradnl" sz="1400" dirty="0">
                          <a:latin typeface="Arial" panose="020B0604020202020204" pitchFamily="34" charset="0"/>
                          <a:cs typeface="Arial" panose="020B0604020202020204" pitchFamily="34" charset="0"/>
                        </a:rPr>
                        <a:t>El caso de uso comienza cuando un socio de curso de </a:t>
                      </a:r>
                      <a:r>
                        <a:rPr lang="es-ES_tradnl" sz="1400" dirty="0" err="1">
                          <a:latin typeface="Arial" panose="020B0604020202020204" pitchFamily="34" charset="0"/>
                          <a:cs typeface="Arial" panose="020B0604020202020204" pitchFamily="34" charset="0"/>
                        </a:rPr>
                        <a:t>natación</a:t>
                      </a:r>
                      <a:r>
                        <a:rPr lang="es-ES_tradnl" sz="1400" dirty="0">
                          <a:latin typeface="Arial" panose="020B0604020202020204" pitchFamily="34" charset="0"/>
                          <a:cs typeface="Arial" panose="020B0604020202020204" pitchFamily="34" charset="0"/>
                        </a:rPr>
                        <a:t> quiere inscribirse en un curso de </a:t>
                      </a:r>
                      <a:r>
                        <a:rPr lang="es-ES_tradnl" sz="1400" dirty="0" err="1">
                          <a:latin typeface="Arial" panose="020B0604020202020204" pitchFamily="34" charset="0"/>
                          <a:cs typeface="Arial" panose="020B0604020202020204" pitchFamily="34" charset="0"/>
                        </a:rPr>
                        <a:t>natación</a:t>
                      </a:r>
                      <a:r>
                        <a:rPr lang="es-ES_tradnl" sz="1400" dirty="0">
                          <a:latin typeface="Arial" panose="020B0604020202020204" pitchFamily="34" charset="0"/>
                          <a:cs typeface="Arial" panose="020B0604020202020204" pitchFamily="34" charset="0"/>
                        </a:rPr>
                        <a:t>. </a:t>
                      </a:r>
                    </a:p>
                    <a:p>
                      <a:pPr marL="0" marR="0" indent="0" algn="l" defTabSz="914400" rtl="0" eaLnBrk="1" fontAlgn="auto" latinLnBrk="0" hangingPunct="1">
                        <a:lnSpc>
                          <a:spcPct val="100000"/>
                        </a:lnSpc>
                        <a:spcBef>
                          <a:spcPts val="0"/>
                        </a:spcBef>
                        <a:spcAft>
                          <a:spcPts val="0"/>
                        </a:spcAft>
                        <a:buClrTx/>
                        <a:buSzTx/>
                        <a:buFontTx/>
                        <a:buNone/>
                        <a:tabLst/>
                        <a:defRPr/>
                      </a:pPr>
                      <a:r>
                        <a:rPr lang="es-ES_tradnl" sz="1400" dirty="0">
                          <a:latin typeface="Arial" panose="020B0604020202020204" pitchFamily="34" charset="0"/>
                          <a:cs typeface="Arial" panose="020B0604020202020204" pitchFamily="34" charset="0"/>
                        </a:rPr>
                        <a:t>1. El sistema lista los cursos disponibles. Por cada curso se detallan los horarios de asistencia, el profesor que lo dicta y la fecha de comienzo del curso.</a:t>
                      </a:r>
                      <a:br>
                        <a:rPr lang="es-ES_tradnl" sz="1400" dirty="0">
                          <a:latin typeface="Arial" panose="020B0604020202020204" pitchFamily="34" charset="0"/>
                          <a:cs typeface="Arial" panose="020B0604020202020204" pitchFamily="34" charset="0"/>
                        </a:rPr>
                      </a:br>
                      <a:r>
                        <a:rPr lang="es-ES_tradnl" sz="1400" dirty="0">
                          <a:latin typeface="Arial" panose="020B0604020202020204" pitchFamily="34" charset="0"/>
                          <a:cs typeface="Arial" panose="020B0604020202020204" pitchFamily="34" charset="0"/>
                        </a:rPr>
                        <a:t>2. El socio selecciona uno de los cursos.</a:t>
                      </a:r>
                      <a:br>
                        <a:rPr lang="es-ES_tradnl" sz="1400" dirty="0">
                          <a:latin typeface="Arial" panose="020B0604020202020204" pitchFamily="34" charset="0"/>
                          <a:cs typeface="Arial" panose="020B0604020202020204" pitchFamily="34" charset="0"/>
                        </a:rPr>
                      </a:br>
                      <a:r>
                        <a:rPr lang="es-ES_tradnl" sz="1400" dirty="0">
                          <a:latin typeface="Arial" panose="020B0604020202020204" pitchFamily="34" charset="0"/>
                          <a:cs typeface="Arial" panose="020B0604020202020204" pitchFamily="34" charset="0"/>
                        </a:rPr>
                        <a:t>3. El sistema verifica que el curso </a:t>
                      </a:r>
                      <a:r>
                        <a:rPr lang="es-ES_tradnl" sz="1400" dirty="0" err="1">
                          <a:latin typeface="Arial" panose="020B0604020202020204" pitchFamily="34" charset="0"/>
                          <a:cs typeface="Arial" panose="020B0604020202020204" pitchFamily="34" charset="0"/>
                        </a:rPr>
                        <a:t>todavía</a:t>
                      </a:r>
                      <a:r>
                        <a:rPr lang="es-ES_tradnl" sz="1400" dirty="0">
                          <a:latin typeface="Arial" panose="020B0604020202020204" pitchFamily="34" charset="0"/>
                          <a:cs typeface="Arial" panose="020B0604020202020204" pitchFamily="34" charset="0"/>
                        </a:rPr>
                        <a:t> no haya comenzado. </a:t>
                      </a:r>
                    </a:p>
                    <a:p>
                      <a:pPr marL="0" marR="0" indent="0" algn="l" defTabSz="914400" rtl="0" eaLnBrk="1" fontAlgn="auto" latinLnBrk="0" hangingPunct="1">
                        <a:lnSpc>
                          <a:spcPct val="100000"/>
                        </a:lnSpc>
                        <a:spcBef>
                          <a:spcPts val="0"/>
                        </a:spcBef>
                        <a:spcAft>
                          <a:spcPts val="0"/>
                        </a:spcAft>
                        <a:buClrTx/>
                        <a:buSzTx/>
                        <a:buFontTx/>
                        <a:buNone/>
                        <a:tabLst/>
                        <a:defRPr/>
                      </a:pPr>
                      <a:r>
                        <a:rPr lang="es-ES_tradnl" sz="1400" dirty="0">
                          <a:latin typeface="Arial" panose="020B0604020202020204" pitchFamily="34" charset="0"/>
                          <a:cs typeface="Arial" panose="020B0604020202020204" pitchFamily="34" charset="0"/>
                        </a:rPr>
                        <a:t>4. El sistema controla la cantidad de inscriptos en el curso. 5. [PTO. EXT.] Curso lleno.</a:t>
                      </a:r>
                      <a:br>
                        <a:rPr lang="es-ES_tradnl" sz="1400" dirty="0">
                          <a:latin typeface="Arial" panose="020B0604020202020204" pitchFamily="34" charset="0"/>
                          <a:cs typeface="Arial" panose="020B0604020202020204" pitchFamily="34" charset="0"/>
                        </a:rPr>
                      </a:br>
                      <a:r>
                        <a:rPr lang="es-ES_tradnl" sz="1400" dirty="0">
                          <a:latin typeface="Arial" panose="020B0604020202020204" pitchFamily="34" charset="0"/>
                          <a:cs typeface="Arial" panose="020B0604020202020204" pitchFamily="34" charset="0"/>
                        </a:rPr>
                        <a:t>6. El sistema registra la </a:t>
                      </a:r>
                      <a:r>
                        <a:rPr lang="es-ES_tradnl" sz="1400" dirty="0" err="1">
                          <a:latin typeface="Arial" panose="020B0604020202020204" pitchFamily="34" charset="0"/>
                          <a:cs typeface="Arial" panose="020B0604020202020204" pitchFamily="34" charset="0"/>
                        </a:rPr>
                        <a:t>inscripción</a:t>
                      </a:r>
                      <a:r>
                        <a:rPr lang="es-ES_tradnl" sz="1400" dirty="0">
                          <a:latin typeface="Arial" panose="020B0604020202020204" pitchFamily="34" charset="0"/>
                          <a:cs typeface="Arial" panose="020B0604020202020204" pitchFamily="34" charset="0"/>
                        </a:rPr>
                        <a:t> al curso.</a:t>
                      </a:r>
                      <a:br>
                        <a:rPr lang="es-ES_tradnl" sz="1400" dirty="0">
                          <a:latin typeface="Arial" panose="020B0604020202020204" pitchFamily="34" charset="0"/>
                          <a:cs typeface="Arial" panose="020B0604020202020204" pitchFamily="34" charset="0"/>
                        </a:rPr>
                      </a:br>
                      <a:r>
                        <a:rPr lang="es-ES_tradnl" sz="1400" dirty="0">
                          <a:latin typeface="Arial" panose="020B0604020202020204" pitchFamily="34" charset="0"/>
                          <a:cs typeface="Arial" panose="020B0604020202020204" pitchFamily="34" charset="0"/>
                        </a:rPr>
                        <a:t>7. El caso de uso finaliza. </a:t>
                      </a:r>
                    </a:p>
                  </a:txBody>
                  <a:tcPr anchor="ctr"/>
                </a:tc>
                <a:extLst>
                  <a:ext uri="{0D108BD9-81ED-4DB2-BD59-A6C34878D82A}">
                    <a16:rowId xmlns:a16="http://schemas.microsoft.com/office/drawing/2014/main" val="10003"/>
                  </a:ext>
                </a:extLst>
              </a:tr>
              <a:tr h="374249">
                <a:tc>
                  <a:txBody>
                    <a:bodyPr/>
                    <a:lstStyle/>
                    <a:p>
                      <a:pPr algn="ctr"/>
                      <a:r>
                        <a:rPr lang="es-ES_tradnl" sz="1600" b="1" dirty="0">
                          <a:latin typeface="Arial" panose="020B0604020202020204" pitchFamily="34" charset="0"/>
                          <a:cs typeface="Arial" panose="020B0604020202020204" pitchFamily="34" charset="0"/>
                        </a:rPr>
                        <a:t>Flujos</a:t>
                      </a:r>
                      <a:r>
                        <a:rPr lang="es-ES_tradnl" sz="1600" b="1" baseline="0" dirty="0">
                          <a:latin typeface="Arial" panose="020B0604020202020204" pitchFamily="34" charset="0"/>
                          <a:cs typeface="Arial" panose="020B0604020202020204" pitchFamily="34" charset="0"/>
                        </a:rPr>
                        <a:t> Alternativos</a:t>
                      </a:r>
                      <a:endParaRPr lang="es-ES_tradnl" sz="1600" b="1" dirty="0">
                        <a:latin typeface="Arial" panose="020B0604020202020204" pitchFamily="34" charset="0"/>
                        <a:cs typeface="Arial" panose="020B0604020202020204" pitchFamily="34" charset="0"/>
                      </a:endParaRPr>
                    </a:p>
                  </a:txBody>
                  <a:tcPr anchor="ctr"/>
                </a:tc>
                <a:tc>
                  <a:txBody>
                    <a:bodyPr/>
                    <a:lstStyle/>
                    <a:p>
                      <a:pPr algn="l"/>
                      <a:r>
                        <a:rPr lang="es-ES_tradnl" sz="1400" b="0" dirty="0">
                          <a:latin typeface="Arial" panose="020B0604020202020204" pitchFamily="34" charset="0"/>
                          <a:cs typeface="Arial" panose="020B0604020202020204" pitchFamily="34" charset="0"/>
                        </a:rPr>
                        <a:t>3. El curso seleccionado ya arranco o finalizo.</a:t>
                      </a:r>
                      <a:br>
                        <a:rPr lang="es-ES_tradnl" sz="1400" b="0" dirty="0">
                          <a:latin typeface="Arial" panose="020B0604020202020204" pitchFamily="34" charset="0"/>
                          <a:cs typeface="Arial" panose="020B0604020202020204" pitchFamily="34" charset="0"/>
                        </a:rPr>
                      </a:br>
                      <a:r>
                        <a:rPr lang="es-ES_tradnl" sz="1400" b="0" dirty="0">
                          <a:latin typeface="Arial" panose="020B0604020202020204" pitchFamily="34" charset="0"/>
                          <a:cs typeface="Arial" panose="020B0604020202020204" pitchFamily="34" charset="0"/>
                        </a:rPr>
                        <a:t>3.1. El sistema muestra un mensaje de error.</a:t>
                      </a:r>
                      <a:br>
                        <a:rPr lang="es-ES_tradnl" sz="1400" b="0" dirty="0">
                          <a:latin typeface="Arial" panose="020B0604020202020204" pitchFamily="34" charset="0"/>
                          <a:cs typeface="Arial" panose="020B0604020202020204" pitchFamily="34" charset="0"/>
                        </a:rPr>
                      </a:br>
                      <a:r>
                        <a:rPr lang="es-ES_tradnl" sz="1400" b="0" dirty="0">
                          <a:latin typeface="Arial" panose="020B0604020202020204" pitchFamily="34" charset="0"/>
                          <a:cs typeface="Arial" panose="020B0604020202020204" pitchFamily="34" charset="0"/>
                        </a:rPr>
                        <a:t>3.2. El sistema solicita que se seleccione un nuevo curso. 3.3. El flujo vuelve al paso </a:t>
                      </a:r>
                    </a:p>
                  </a:txBody>
                  <a:tcPr anchor="ctr"/>
                </a:tc>
                <a:extLst>
                  <a:ext uri="{0D108BD9-81ED-4DB2-BD59-A6C34878D82A}">
                    <a16:rowId xmlns:a16="http://schemas.microsoft.com/office/drawing/2014/main" val="10004"/>
                  </a:ext>
                </a:extLst>
              </a:tr>
              <a:tr h="374249">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s-ES_tradnl" sz="1600" b="1" dirty="0">
                          <a:latin typeface="Arial" panose="020B0604020202020204" pitchFamily="34" charset="0"/>
                          <a:cs typeface="Arial" panose="020B0604020202020204" pitchFamily="34" charset="0"/>
                        </a:rPr>
                        <a:t>Pre- y post-condiciones</a:t>
                      </a:r>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s-ES_tradnl" sz="1400" dirty="0">
                          <a:latin typeface="Arial" panose="020B0604020202020204" pitchFamily="34" charset="0"/>
                          <a:cs typeface="Arial" panose="020B0604020202020204" pitchFamily="34" charset="0"/>
                        </a:rPr>
                        <a:t>[PRE] El socio ha ingresado al sistema. </a:t>
                      </a:r>
                    </a:p>
                    <a:p>
                      <a:pPr algn="l"/>
                      <a:r>
                        <a:rPr lang="es-ES_tradnl" sz="1400" b="0" dirty="0">
                          <a:latin typeface="Arial" panose="020B0604020202020204" pitchFamily="34" charset="0"/>
                          <a:cs typeface="Arial" panose="020B0604020202020204" pitchFamily="34" charset="0"/>
                        </a:rPr>
                        <a:t>[POST] La </a:t>
                      </a:r>
                      <a:r>
                        <a:rPr lang="es-ES_tradnl" sz="1400" b="0" dirty="0" err="1">
                          <a:latin typeface="Arial" panose="020B0604020202020204" pitchFamily="34" charset="0"/>
                          <a:cs typeface="Arial" panose="020B0604020202020204" pitchFamily="34" charset="0"/>
                        </a:rPr>
                        <a:t>inscripción</a:t>
                      </a:r>
                      <a:r>
                        <a:rPr lang="es-ES_tradnl" sz="1400" b="0" dirty="0">
                          <a:latin typeface="Arial" panose="020B0604020202020204" pitchFamily="34" charset="0"/>
                          <a:cs typeface="Arial" panose="020B0604020202020204" pitchFamily="34" charset="0"/>
                        </a:rPr>
                        <a:t> se almacena en el sistema. </a:t>
                      </a:r>
                    </a:p>
                  </a:txBody>
                  <a:tcPr anchor="ct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10809808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3D5FBE6-94F7-43B7-9826-C5999489FD9E}"/>
              </a:ext>
            </a:extLst>
          </p:cNvPr>
          <p:cNvSpPr>
            <a:spLocks noGrp="1"/>
          </p:cNvSpPr>
          <p:nvPr>
            <p:ph type="title"/>
          </p:nvPr>
        </p:nvSpPr>
        <p:spPr/>
        <p:txBody>
          <a:bodyPr/>
          <a:lstStyle/>
          <a:p>
            <a:r>
              <a:rPr lang="es-AR" b="1" dirty="0"/>
              <a:t>JAR ejecutable</a:t>
            </a:r>
          </a:p>
        </p:txBody>
      </p:sp>
      <p:sp>
        <p:nvSpPr>
          <p:cNvPr id="3" name="Marcador de contenido 2">
            <a:extLst>
              <a:ext uri="{FF2B5EF4-FFF2-40B4-BE49-F238E27FC236}">
                <a16:creationId xmlns:a16="http://schemas.microsoft.com/office/drawing/2014/main" id="{96EB6BF6-43EC-4F34-872B-F7F39BBC19CD}"/>
              </a:ext>
            </a:extLst>
          </p:cNvPr>
          <p:cNvSpPr>
            <a:spLocks noGrp="1"/>
          </p:cNvSpPr>
          <p:nvPr>
            <p:ph idx="1"/>
          </p:nvPr>
        </p:nvSpPr>
        <p:spPr/>
        <p:txBody>
          <a:bodyPr>
            <a:normAutofit fontScale="92500" lnSpcReduction="10000"/>
          </a:bodyPr>
          <a:lstStyle/>
          <a:p>
            <a:r>
              <a:rPr lang="es-AR" dirty="0"/>
              <a:t>Al crear una aplicación Java en NetBeans, automáticamente se da la posibilidad al usuario de construir un JAR ejecutable</a:t>
            </a:r>
          </a:p>
          <a:p>
            <a:r>
              <a:rPr lang="es-AR" dirty="0"/>
              <a:t>En un JAR ejecutable se indica, a través del archivo </a:t>
            </a:r>
            <a:r>
              <a:rPr lang="es-AR" dirty="0" err="1"/>
              <a:t>Manifest.MF</a:t>
            </a:r>
            <a:r>
              <a:rPr lang="es-AR" dirty="0"/>
              <a:t>, la clase principal de nuestra aplicación (una clase que tenga un método </a:t>
            </a:r>
            <a:r>
              <a:rPr lang="es-AR" dirty="0" err="1"/>
              <a:t>main</a:t>
            </a:r>
            <a:r>
              <a:rPr lang="es-AR" dirty="0"/>
              <a:t>)</a:t>
            </a:r>
          </a:p>
          <a:p>
            <a:r>
              <a:rPr lang="es-AR" dirty="0"/>
              <a:t>La máquina virtual utiliza esa información para iniciar la aplicación desde ese punto</a:t>
            </a:r>
          </a:p>
          <a:p>
            <a:r>
              <a:rPr lang="es-AR" dirty="0"/>
              <a:t>En algunos sistemas operativos, se pueden ejecutar archivos JAR ejecutables tal como si fueran archivos ejecutables normales (internamente se invoca al comando java –</a:t>
            </a:r>
            <a:r>
              <a:rPr lang="es-AR" dirty="0" err="1"/>
              <a:t>jar</a:t>
            </a:r>
            <a:r>
              <a:rPr lang="es-AR" dirty="0"/>
              <a:t>)</a:t>
            </a:r>
          </a:p>
        </p:txBody>
      </p:sp>
      <p:sp>
        <p:nvSpPr>
          <p:cNvPr id="4" name="Marcador de pie de página 3">
            <a:extLst>
              <a:ext uri="{FF2B5EF4-FFF2-40B4-BE49-F238E27FC236}">
                <a16:creationId xmlns:a16="http://schemas.microsoft.com/office/drawing/2014/main" id="{E9919861-DD47-4645-84A8-48B86A8BDA12}"/>
              </a:ext>
            </a:extLst>
          </p:cNvPr>
          <p:cNvSpPr>
            <a:spLocks noGrp="1"/>
          </p:cNvSpPr>
          <p:nvPr>
            <p:ph type="ftr" sz="quarter" idx="11"/>
          </p:nvPr>
        </p:nvSpPr>
        <p:spPr/>
        <p:txBody>
          <a:bodyPr/>
          <a:lstStyle/>
          <a:p>
            <a:pPr algn="l"/>
            <a:r>
              <a:rPr lang="es-ES">
                <a:solidFill>
                  <a:schemeClr val="bg1"/>
                </a:solidFill>
              </a:rPr>
              <a:t>Módulo 2: Programación Orientada a Objetos</a:t>
            </a:r>
            <a:endParaRPr lang="es-ES_tradnl" dirty="0"/>
          </a:p>
        </p:txBody>
      </p:sp>
      <p:sp>
        <p:nvSpPr>
          <p:cNvPr id="5" name="Marcador de número de diapositiva 4">
            <a:extLst>
              <a:ext uri="{FF2B5EF4-FFF2-40B4-BE49-F238E27FC236}">
                <a16:creationId xmlns:a16="http://schemas.microsoft.com/office/drawing/2014/main" id="{2B64607D-43AC-4378-A13C-78169355B4C4}"/>
              </a:ext>
            </a:extLst>
          </p:cNvPr>
          <p:cNvSpPr>
            <a:spLocks noGrp="1"/>
          </p:cNvSpPr>
          <p:nvPr>
            <p:ph type="sldNum" sz="quarter" idx="12"/>
          </p:nvPr>
        </p:nvSpPr>
        <p:spPr/>
        <p:txBody>
          <a:bodyPr/>
          <a:lstStyle/>
          <a:p>
            <a:fld id="{D802D9E1-0DDA-174F-9155-A972C397A999}" type="slidenum">
              <a:rPr lang="es-ES_tradnl" smtClean="0"/>
              <a:pPr/>
              <a:t>3</a:t>
            </a:fld>
            <a:endParaRPr lang="es-ES_tradnl" dirty="0"/>
          </a:p>
        </p:txBody>
      </p:sp>
    </p:spTree>
    <p:extLst>
      <p:ext uri="{BB962C8B-B14F-4D97-AF65-F5344CB8AC3E}">
        <p14:creationId xmlns:p14="http://schemas.microsoft.com/office/powerpoint/2010/main" val="103754673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221AA8-6D9E-4257-8F12-9A8F063D0BB0}"/>
              </a:ext>
            </a:extLst>
          </p:cNvPr>
          <p:cNvSpPr>
            <a:spLocks noGrp="1"/>
          </p:cNvSpPr>
          <p:nvPr>
            <p:ph type="title"/>
          </p:nvPr>
        </p:nvSpPr>
        <p:spPr/>
        <p:txBody>
          <a:bodyPr/>
          <a:lstStyle/>
          <a:p>
            <a:r>
              <a:rPr lang="es-ES_tradnl" b="1" dirty="0"/>
              <a:t>Caso de Estudio</a:t>
            </a:r>
            <a:br>
              <a:rPr lang="es-ES_tradnl" b="1" dirty="0"/>
            </a:br>
            <a:r>
              <a:rPr lang="es-ES_tradnl" sz="2800" i="1" dirty="0"/>
              <a:t>Pileta "El Renacuajo" </a:t>
            </a:r>
            <a:endParaRPr lang="es-CO" sz="2800" dirty="0"/>
          </a:p>
        </p:txBody>
      </p:sp>
      <p:sp>
        <p:nvSpPr>
          <p:cNvPr id="4" name="Footer Placeholder 3">
            <a:extLst>
              <a:ext uri="{FF2B5EF4-FFF2-40B4-BE49-F238E27FC236}">
                <a16:creationId xmlns:a16="http://schemas.microsoft.com/office/drawing/2014/main" id="{A479BE00-AEDE-454F-9D33-E4121AF8BF54}"/>
              </a:ext>
            </a:extLst>
          </p:cNvPr>
          <p:cNvSpPr>
            <a:spLocks noGrp="1"/>
          </p:cNvSpPr>
          <p:nvPr>
            <p:ph type="ftr" sz="quarter" idx="11"/>
          </p:nvPr>
        </p:nvSpPr>
        <p:spPr/>
        <p:txBody>
          <a:bodyPr/>
          <a:lstStyle/>
          <a:p>
            <a:r>
              <a:rPr lang="es-ES" dirty="0"/>
              <a:t>Módulo 2: Programación Orientada a Objetos</a:t>
            </a:r>
            <a:endParaRPr lang="es-ES_tradnl" dirty="0"/>
          </a:p>
        </p:txBody>
      </p:sp>
      <p:sp>
        <p:nvSpPr>
          <p:cNvPr id="5" name="Slide Number Placeholder 4">
            <a:extLst>
              <a:ext uri="{FF2B5EF4-FFF2-40B4-BE49-F238E27FC236}">
                <a16:creationId xmlns:a16="http://schemas.microsoft.com/office/drawing/2014/main" id="{F3C828F7-C20A-4509-9341-A7F924F58CC8}"/>
              </a:ext>
            </a:extLst>
          </p:cNvPr>
          <p:cNvSpPr>
            <a:spLocks noGrp="1"/>
          </p:cNvSpPr>
          <p:nvPr>
            <p:ph type="sldNum" sz="quarter" idx="12"/>
          </p:nvPr>
        </p:nvSpPr>
        <p:spPr/>
        <p:txBody>
          <a:bodyPr/>
          <a:lstStyle/>
          <a:p>
            <a:fld id="{D802D9E1-0DDA-174F-9155-A972C397A999}" type="slidenum">
              <a:rPr lang="es-ES_tradnl" smtClean="0"/>
              <a:pPr/>
              <a:t>39</a:t>
            </a:fld>
            <a:endParaRPr lang="es-ES_tradnl" dirty="0"/>
          </a:p>
        </p:txBody>
      </p:sp>
      <p:graphicFrame>
        <p:nvGraphicFramePr>
          <p:cNvPr id="7" name="Tabla 5">
            <a:extLst>
              <a:ext uri="{FF2B5EF4-FFF2-40B4-BE49-F238E27FC236}">
                <a16:creationId xmlns:a16="http://schemas.microsoft.com/office/drawing/2014/main" id="{65A27234-A2FD-4115-9CBF-AA98599404A0}"/>
              </a:ext>
            </a:extLst>
          </p:cNvPr>
          <p:cNvGraphicFramePr>
            <a:graphicFrameLocks noGrp="1"/>
          </p:cNvGraphicFramePr>
          <p:nvPr>
            <p:extLst>
              <p:ext uri="{D42A27DB-BD31-4B8C-83A1-F6EECF244321}">
                <p14:modId xmlns:p14="http://schemas.microsoft.com/office/powerpoint/2010/main" val="725495647"/>
              </p:ext>
            </p:extLst>
          </p:nvPr>
        </p:nvGraphicFramePr>
        <p:xfrm>
          <a:off x="101600" y="2044610"/>
          <a:ext cx="8665029" cy="4170618"/>
        </p:xfrm>
        <a:graphic>
          <a:graphicData uri="http://schemas.openxmlformats.org/drawingml/2006/table">
            <a:tbl>
              <a:tblPr>
                <a:tableStyleId>{793D81CF-94F2-401A-BA57-92F5A7B2D0C5}</a:tableStyleId>
              </a:tblPr>
              <a:tblGrid>
                <a:gridCol w="1954855">
                  <a:extLst>
                    <a:ext uri="{9D8B030D-6E8A-4147-A177-3AD203B41FA5}">
                      <a16:colId xmlns:a16="http://schemas.microsoft.com/office/drawing/2014/main" val="20000"/>
                    </a:ext>
                  </a:extLst>
                </a:gridCol>
                <a:gridCol w="6710174">
                  <a:extLst>
                    <a:ext uri="{9D8B030D-6E8A-4147-A177-3AD203B41FA5}">
                      <a16:colId xmlns:a16="http://schemas.microsoft.com/office/drawing/2014/main" val="20001"/>
                    </a:ext>
                  </a:extLst>
                </a:gridCol>
              </a:tblGrid>
              <a:tr h="474049">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s-ES_tradnl" sz="1800" b="1" u="none" strike="noStrike" kern="0" cap="none" spc="0" normalizeH="0" baseline="0" noProof="0" dirty="0">
                          <a:ln>
                            <a:noFill/>
                          </a:ln>
                          <a:effectLst/>
                          <a:uLnTx/>
                          <a:uFillTx/>
                          <a:latin typeface="Arial" panose="020B0604020202020204" pitchFamily="34" charset="0"/>
                          <a:cs typeface="Arial" panose="020B0604020202020204" pitchFamily="34" charset="0"/>
                          <a:sym typeface="Arial"/>
                        </a:rPr>
                        <a:t>Nombre del CU</a:t>
                      </a:r>
                      <a:endParaRPr lang="es-ES_tradnl" sz="1800" b="1" dirty="0">
                        <a:latin typeface="Arial" panose="020B0604020202020204" pitchFamily="34" charset="0"/>
                        <a:cs typeface="Arial" panose="020B0604020202020204" pitchFamily="34" charset="0"/>
                      </a:endParaRPr>
                    </a:p>
                  </a:txBody>
                  <a:tcPr anchor="ctr"/>
                </a:tc>
                <a:tc>
                  <a:txBody>
                    <a:bodyPr/>
                    <a:lstStyle/>
                    <a:p>
                      <a:pPr algn="l"/>
                      <a:r>
                        <a:rPr lang="es-ES_tradnl" sz="1600" b="0" dirty="0">
                          <a:latin typeface="Arial" panose="020B0604020202020204" pitchFamily="34" charset="0"/>
                          <a:cs typeface="Arial" panose="020B0604020202020204" pitchFamily="34" charset="0"/>
                        </a:rPr>
                        <a:t>Solicitar Turno </a:t>
                      </a:r>
                    </a:p>
                  </a:txBody>
                  <a:tcPr anchor="ctr"/>
                </a:tc>
                <a:extLst>
                  <a:ext uri="{0D108BD9-81ED-4DB2-BD59-A6C34878D82A}">
                    <a16:rowId xmlns:a16="http://schemas.microsoft.com/office/drawing/2014/main" val="10000"/>
                  </a:ext>
                </a:extLst>
              </a:tr>
              <a:tr h="374249">
                <a:tc>
                  <a:txBody>
                    <a:bodyPr/>
                    <a:lstStyle/>
                    <a:p>
                      <a:pPr algn="ctr"/>
                      <a:r>
                        <a:rPr lang="es-ES_tradnl" sz="1800" b="1" dirty="0">
                          <a:latin typeface="Arial" panose="020B0604020202020204" pitchFamily="34" charset="0"/>
                          <a:cs typeface="Arial" panose="020B0604020202020204" pitchFamily="34" charset="0"/>
                        </a:rPr>
                        <a:t>Actor Principal</a:t>
                      </a:r>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s-ES_tradnl" sz="1600" b="0" dirty="0">
                          <a:latin typeface="Arial" panose="020B0604020202020204" pitchFamily="34" charset="0"/>
                          <a:cs typeface="Arial" panose="020B0604020202020204" pitchFamily="34" charset="0"/>
                        </a:rPr>
                        <a:t>Socio de Pileta Libre</a:t>
                      </a:r>
                    </a:p>
                  </a:txBody>
                  <a:tcPr anchor="ctr"/>
                </a:tc>
                <a:extLst>
                  <a:ext uri="{0D108BD9-81ED-4DB2-BD59-A6C34878D82A}">
                    <a16:rowId xmlns:a16="http://schemas.microsoft.com/office/drawing/2014/main" val="10001"/>
                  </a:ext>
                </a:extLst>
              </a:tr>
              <a:tr h="374249">
                <a:tc>
                  <a:txBody>
                    <a:bodyPr/>
                    <a:lstStyle/>
                    <a:p>
                      <a:pPr algn="ctr"/>
                      <a:r>
                        <a:rPr lang="es-ES_tradnl" sz="1800" b="1" dirty="0">
                          <a:latin typeface="Arial" panose="020B0604020202020204" pitchFamily="34" charset="0"/>
                          <a:cs typeface="Arial" panose="020B0604020202020204" pitchFamily="34" charset="0"/>
                        </a:rPr>
                        <a:t>Descripción Breve</a:t>
                      </a:r>
                    </a:p>
                  </a:txBody>
                  <a:tcPr anchor="ctr"/>
                </a:tc>
                <a:tc>
                  <a:txBody>
                    <a:bodyPr/>
                    <a:lstStyle/>
                    <a:p>
                      <a:pPr algn="l"/>
                      <a:r>
                        <a:rPr lang="es-ES_tradnl" sz="1600" b="0" i="0" u="none" strike="noStrike" cap="none" dirty="0">
                          <a:solidFill>
                            <a:schemeClr val="dk1"/>
                          </a:solidFill>
                          <a:latin typeface="Arial" panose="020B0604020202020204" pitchFamily="34" charset="0"/>
                          <a:ea typeface="+mn-ea"/>
                          <a:cs typeface="Arial" panose="020B0604020202020204" pitchFamily="34" charset="0"/>
                          <a:sym typeface="Arial"/>
                        </a:rPr>
                        <a:t>Este caso de uso permite que un socio de pileta libre reserve un turno para asistir a la pileta en carácter libre. </a:t>
                      </a:r>
                    </a:p>
                  </a:txBody>
                  <a:tcPr anchor="ctr"/>
                </a:tc>
                <a:extLst>
                  <a:ext uri="{0D108BD9-81ED-4DB2-BD59-A6C34878D82A}">
                    <a16:rowId xmlns:a16="http://schemas.microsoft.com/office/drawing/2014/main" val="10002"/>
                  </a:ext>
                </a:extLst>
              </a:tr>
              <a:tr h="374249">
                <a:tc>
                  <a:txBody>
                    <a:bodyPr/>
                    <a:lstStyle/>
                    <a:p>
                      <a:pPr algn="ctr"/>
                      <a:r>
                        <a:rPr lang="es-ES_tradnl" sz="1800" b="1" dirty="0">
                          <a:latin typeface="Arial" panose="020B0604020202020204" pitchFamily="34" charset="0"/>
                          <a:cs typeface="Arial" panose="020B0604020202020204" pitchFamily="34" charset="0"/>
                        </a:rPr>
                        <a:t>Flujo</a:t>
                      </a:r>
                      <a:r>
                        <a:rPr lang="es-ES_tradnl" sz="1800" b="1" baseline="0" dirty="0">
                          <a:latin typeface="Arial" panose="020B0604020202020204" pitchFamily="34" charset="0"/>
                          <a:cs typeface="Arial" panose="020B0604020202020204" pitchFamily="34" charset="0"/>
                        </a:rPr>
                        <a:t> </a:t>
                      </a:r>
                      <a:r>
                        <a:rPr lang="es-ES_tradnl" sz="1800" b="1" dirty="0">
                          <a:latin typeface="Arial" panose="020B0604020202020204" pitchFamily="34" charset="0"/>
                          <a:cs typeface="Arial" panose="020B0604020202020204" pitchFamily="34" charset="0"/>
                        </a:rPr>
                        <a:t>Básico</a:t>
                      </a:r>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s-ES_tradnl" sz="1600" b="0" i="0" u="none" strike="noStrike" cap="none" dirty="0">
                          <a:solidFill>
                            <a:schemeClr val="dk1"/>
                          </a:solidFill>
                          <a:latin typeface="Arial" panose="020B0604020202020204" pitchFamily="34" charset="0"/>
                          <a:ea typeface="+mn-ea"/>
                          <a:cs typeface="Arial" panose="020B0604020202020204" pitchFamily="34" charset="0"/>
                          <a:sym typeface="Arial"/>
                        </a:rPr>
                        <a:t>El caso de uso comienza cuando un socio de pileta libre solicita un turno asistir al complejo.</a:t>
                      </a:r>
                    </a:p>
                    <a:p>
                      <a:pPr marL="0" marR="0" indent="0" algn="l" defTabSz="914400" rtl="0" eaLnBrk="1" fontAlgn="auto" latinLnBrk="0" hangingPunct="1">
                        <a:lnSpc>
                          <a:spcPct val="100000"/>
                        </a:lnSpc>
                        <a:spcBef>
                          <a:spcPts val="0"/>
                        </a:spcBef>
                        <a:spcAft>
                          <a:spcPts val="0"/>
                        </a:spcAft>
                        <a:buClrTx/>
                        <a:buSzTx/>
                        <a:buFontTx/>
                        <a:buNone/>
                        <a:tabLst/>
                        <a:defRPr/>
                      </a:pPr>
                      <a:r>
                        <a:rPr lang="es-ES_tradnl" sz="1600" b="0" i="0" u="none" strike="noStrike" cap="none" dirty="0">
                          <a:solidFill>
                            <a:schemeClr val="dk1"/>
                          </a:solidFill>
                          <a:latin typeface="Arial" panose="020B0604020202020204" pitchFamily="34" charset="0"/>
                          <a:ea typeface="+mn-ea"/>
                          <a:cs typeface="Arial" panose="020B0604020202020204" pitchFamily="34" charset="0"/>
                          <a:sym typeface="Arial"/>
                        </a:rPr>
                        <a:t>1. El sistema lista los turnos ocupados, detallando los días y horarios.</a:t>
                      </a:r>
                      <a:br>
                        <a:rPr lang="es-ES_tradnl" sz="1600" b="0" i="0" u="none" strike="noStrike" cap="none" dirty="0">
                          <a:solidFill>
                            <a:schemeClr val="dk1"/>
                          </a:solidFill>
                          <a:latin typeface="Arial" panose="020B0604020202020204" pitchFamily="34" charset="0"/>
                          <a:ea typeface="+mn-ea"/>
                          <a:cs typeface="Arial" panose="020B0604020202020204" pitchFamily="34" charset="0"/>
                          <a:sym typeface="Arial"/>
                        </a:rPr>
                      </a:br>
                      <a:r>
                        <a:rPr lang="es-ES_tradnl" sz="1600" b="0" i="0" u="none" strike="noStrike" cap="none" dirty="0">
                          <a:solidFill>
                            <a:schemeClr val="dk1"/>
                          </a:solidFill>
                          <a:latin typeface="Arial" panose="020B0604020202020204" pitchFamily="34" charset="0"/>
                          <a:ea typeface="+mn-ea"/>
                          <a:cs typeface="Arial" panose="020B0604020202020204" pitchFamily="34" charset="0"/>
                          <a:sym typeface="Arial"/>
                        </a:rPr>
                        <a:t>2. El socio ingresa un día y horario para el turno.</a:t>
                      </a:r>
                      <a:br>
                        <a:rPr lang="es-ES_tradnl" sz="1600" b="0" i="0" u="none" strike="noStrike" cap="none" dirty="0">
                          <a:solidFill>
                            <a:schemeClr val="dk1"/>
                          </a:solidFill>
                          <a:latin typeface="Arial" panose="020B0604020202020204" pitchFamily="34" charset="0"/>
                          <a:ea typeface="+mn-ea"/>
                          <a:cs typeface="Arial" panose="020B0604020202020204" pitchFamily="34" charset="0"/>
                          <a:sym typeface="Arial"/>
                        </a:rPr>
                      </a:br>
                      <a:r>
                        <a:rPr lang="es-ES_tradnl" sz="1600" b="0" i="0" u="none" strike="noStrike" cap="none" dirty="0">
                          <a:solidFill>
                            <a:schemeClr val="dk1"/>
                          </a:solidFill>
                          <a:latin typeface="Arial" panose="020B0604020202020204" pitchFamily="34" charset="0"/>
                          <a:ea typeface="+mn-ea"/>
                          <a:cs typeface="Arial" panose="020B0604020202020204" pitchFamily="34" charset="0"/>
                          <a:sym typeface="Arial"/>
                        </a:rPr>
                        <a:t>3. El sistema controla la disponibilidad de la pileta. Esto significa que haya un andarivel libre en ese día y horario.</a:t>
                      </a:r>
                      <a:br>
                        <a:rPr lang="es-ES_tradnl" sz="1600" b="0" i="0" u="none" strike="noStrike" cap="none" dirty="0">
                          <a:solidFill>
                            <a:schemeClr val="dk1"/>
                          </a:solidFill>
                          <a:latin typeface="Arial" panose="020B0604020202020204" pitchFamily="34" charset="0"/>
                          <a:ea typeface="+mn-ea"/>
                          <a:cs typeface="Arial" panose="020B0604020202020204" pitchFamily="34" charset="0"/>
                          <a:sym typeface="Arial"/>
                        </a:rPr>
                      </a:br>
                      <a:r>
                        <a:rPr lang="es-ES_tradnl" sz="1600" b="0" i="0" u="none" strike="noStrike" cap="none" dirty="0">
                          <a:solidFill>
                            <a:schemeClr val="dk1"/>
                          </a:solidFill>
                          <a:latin typeface="Arial" panose="020B0604020202020204" pitchFamily="34" charset="0"/>
                          <a:ea typeface="+mn-ea"/>
                          <a:cs typeface="Arial" panose="020B0604020202020204" pitchFamily="34" charset="0"/>
                          <a:sym typeface="Arial"/>
                        </a:rPr>
                        <a:t>4. El sistema asienta el turno seleccionado.</a:t>
                      </a:r>
                      <a:br>
                        <a:rPr lang="es-ES_tradnl" sz="1600" b="0" i="0" u="none" strike="noStrike" cap="none" dirty="0">
                          <a:solidFill>
                            <a:schemeClr val="dk1"/>
                          </a:solidFill>
                          <a:latin typeface="Arial" panose="020B0604020202020204" pitchFamily="34" charset="0"/>
                          <a:ea typeface="+mn-ea"/>
                          <a:cs typeface="Arial" panose="020B0604020202020204" pitchFamily="34" charset="0"/>
                          <a:sym typeface="Arial"/>
                        </a:rPr>
                      </a:br>
                      <a:r>
                        <a:rPr lang="es-ES_tradnl" sz="1600" b="0" i="0" u="none" strike="noStrike" cap="none" dirty="0">
                          <a:solidFill>
                            <a:schemeClr val="dk1"/>
                          </a:solidFill>
                          <a:latin typeface="Arial" panose="020B0604020202020204" pitchFamily="34" charset="0"/>
                          <a:ea typeface="+mn-ea"/>
                          <a:cs typeface="Arial" panose="020B0604020202020204" pitchFamily="34" charset="0"/>
                          <a:sym typeface="Arial"/>
                        </a:rPr>
                        <a:t>5. El caso de uso finaliza. </a:t>
                      </a:r>
                    </a:p>
                  </a:txBody>
                  <a:tcPr anchor="ctr"/>
                </a:tc>
                <a:extLst>
                  <a:ext uri="{0D108BD9-81ED-4DB2-BD59-A6C34878D82A}">
                    <a16:rowId xmlns:a16="http://schemas.microsoft.com/office/drawing/2014/main" val="10003"/>
                  </a:ext>
                </a:extLst>
              </a:tr>
              <a:tr h="374249">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s-ES_tradnl" sz="1800" b="1" dirty="0">
                          <a:latin typeface="Arial" panose="020B0604020202020204" pitchFamily="34" charset="0"/>
                          <a:cs typeface="Arial" panose="020B0604020202020204" pitchFamily="34" charset="0"/>
                        </a:rPr>
                        <a:t>Pre- y post-condiciones</a:t>
                      </a:r>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s-ES_tradnl" sz="1600" dirty="0">
                          <a:latin typeface="Arial" panose="020B0604020202020204" pitchFamily="34" charset="0"/>
                          <a:cs typeface="Arial" panose="020B0604020202020204" pitchFamily="34" charset="0"/>
                        </a:rPr>
                        <a:t>[PRE] El socio ha ingresado al sistema. </a:t>
                      </a:r>
                    </a:p>
                    <a:p>
                      <a:pPr algn="l"/>
                      <a:r>
                        <a:rPr lang="es-ES_tradnl" sz="1600" b="0" dirty="0">
                          <a:latin typeface="Arial" panose="020B0604020202020204" pitchFamily="34" charset="0"/>
                          <a:cs typeface="Arial" panose="020B0604020202020204" pitchFamily="34" charset="0"/>
                        </a:rPr>
                        <a:t>[POST] El turno se almacena en el sistema. </a:t>
                      </a:r>
                    </a:p>
                  </a:txBody>
                  <a:tcPr anchor="ct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286587048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50B0B7-B910-4EDC-AEA9-26C07D2BF7F3}"/>
              </a:ext>
            </a:extLst>
          </p:cNvPr>
          <p:cNvSpPr>
            <a:spLocks noGrp="1"/>
          </p:cNvSpPr>
          <p:nvPr>
            <p:ph type="title"/>
          </p:nvPr>
        </p:nvSpPr>
        <p:spPr/>
        <p:txBody>
          <a:bodyPr/>
          <a:lstStyle/>
          <a:p>
            <a:r>
              <a:rPr lang="es-ES_tradnl" b="1" dirty="0"/>
              <a:t>Caso de Estudio</a:t>
            </a:r>
            <a:br>
              <a:rPr lang="es-ES_tradnl" b="1" dirty="0"/>
            </a:br>
            <a:r>
              <a:rPr lang="es-ES_tradnl" sz="2800" i="1" dirty="0"/>
              <a:t>Pileta "El Renacuajo" </a:t>
            </a:r>
            <a:endParaRPr lang="es-CO" sz="2800" dirty="0"/>
          </a:p>
        </p:txBody>
      </p:sp>
      <p:sp>
        <p:nvSpPr>
          <p:cNvPr id="3" name="Content Placeholder 2">
            <a:extLst>
              <a:ext uri="{FF2B5EF4-FFF2-40B4-BE49-F238E27FC236}">
                <a16:creationId xmlns:a16="http://schemas.microsoft.com/office/drawing/2014/main" id="{26A121F7-0452-4481-B93B-B1D0CCCDB277}"/>
              </a:ext>
            </a:extLst>
          </p:cNvPr>
          <p:cNvSpPr>
            <a:spLocks noGrp="1"/>
          </p:cNvSpPr>
          <p:nvPr>
            <p:ph idx="1"/>
          </p:nvPr>
        </p:nvSpPr>
        <p:spPr>
          <a:xfrm>
            <a:off x="628650" y="2160000"/>
            <a:ext cx="5801179" cy="4351338"/>
          </a:xfrm>
        </p:spPr>
        <p:txBody>
          <a:bodyPr>
            <a:normAutofit fontScale="77500" lnSpcReduction="20000"/>
          </a:bodyPr>
          <a:lstStyle/>
          <a:p>
            <a:pPr algn="just"/>
            <a:r>
              <a:rPr lang="es-ES_tradnl" dirty="0"/>
              <a:t>El día hábil previo al inicio de un curso, Josefa verifica que existan al menos 5 socios inscriptos. En caso de que esto se cumpla, Josefa confecciona un listado con todos inscriptos para ser entregado al profesor. Si la cantidad de inscriptos no alcanza el número mínimo, Josefa informa vía email a cada uno de ellos que el curso se suspende.</a:t>
            </a:r>
          </a:p>
          <a:p>
            <a:pPr algn="just"/>
            <a:endParaRPr lang="es-ES_tradnl" dirty="0"/>
          </a:p>
          <a:p>
            <a:pPr algn="just"/>
            <a:r>
              <a:rPr lang="es-ES_tradnl" dirty="0"/>
              <a:t>Todos los meses, el primer día hábil del mes, se deben confeccionar las facturas de pago para ser entregadas al cobrador el cual, una vez hecha la recaudación, entrega el dinero al dueño del complejo. </a:t>
            </a:r>
          </a:p>
          <a:p>
            <a:endParaRPr lang="es-CO" dirty="0"/>
          </a:p>
        </p:txBody>
      </p:sp>
      <p:sp>
        <p:nvSpPr>
          <p:cNvPr id="4" name="Footer Placeholder 3">
            <a:extLst>
              <a:ext uri="{FF2B5EF4-FFF2-40B4-BE49-F238E27FC236}">
                <a16:creationId xmlns:a16="http://schemas.microsoft.com/office/drawing/2014/main" id="{0FA153CD-2D57-4702-9AEB-BD634F745AEE}"/>
              </a:ext>
            </a:extLst>
          </p:cNvPr>
          <p:cNvSpPr>
            <a:spLocks noGrp="1"/>
          </p:cNvSpPr>
          <p:nvPr>
            <p:ph type="ftr" sz="quarter" idx="11"/>
          </p:nvPr>
        </p:nvSpPr>
        <p:spPr/>
        <p:txBody>
          <a:bodyPr/>
          <a:lstStyle/>
          <a:p>
            <a:r>
              <a:rPr lang="es-ES" dirty="0"/>
              <a:t>Módulo 2: Programación Orientada a Objetos</a:t>
            </a:r>
            <a:endParaRPr lang="es-ES_tradnl" dirty="0"/>
          </a:p>
        </p:txBody>
      </p:sp>
      <p:sp>
        <p:nvSpPr>
          <p:cNvPr id="5" name="Slide Number Placeholder 4">
            <a:extLst>
              <a:ext uri="{FF2B5EF4-FFF2-40B4-BE49-F238E27FC236}">
                <a16:creationId xmlns:a16="http://schemas.microsoft.com/office/drawing/2014/main" id="{BB566DD0-6DDE-46EB-868E-19001D8F5221}"/>
              </a:ext>
            </a:extLst>
          </p:cNvPr>
          <p:cNvSpPr>
            <a:spLocks noGrp="1"/>
          </p:cNvSpPr>
          <p:nvPr>
            <p:ph type="sldNum" sz="quarter" idx="12"/>
          </p:nvPr>
        </p:nvSpPr>
        <p:spPr/>
        <p:txBody>
          <a:bodyPr/>
          <a:lstStyle/>
          <a:p>
            <a:fld id="{D802D9E1-0DDA-174F-9155-A972C397A999}" type="slidenum">
              <a:rPr lang="es-ES_tradnl" smtClean="0"/>
              <a:pPr/>
              <a:t>40</a:t>
            </a:fld>
            <a:endParaRPr lang="es-ES_tradnl" dirty="0"/>
          </a:p>
        </p:txBody>
      </p:sp>
      <p:pic>
        <p:nvPicPr>
          <p:cNvPr id="6" name="Imagen 1">
            <a:extLst>
              <a:ext uri="{FF2B5EF4-FFF2-40B4-BE49-F238E27FC236}">
                <a16:creationId xmlns:a16="http://schemas.microsoft.com/office/drawing/2014/main" id="{D409EB79-78BE-4FE0-9DFB-0FEC65E8FAB5}"/>
              </a:ext>
            </a:extLst>
          </p:cNvPr>
          <p:cNvPicPr>
            <a:picLocks noChangeAspect="1"/>
          </p:cNvPicPr>
          <p:nvPr/>
        </p:nvPicPr>
        <p:blipFill>
          <a:blip r:embed="rId2"/>
          <a:stretch>
            <a:fillRect/>
          </a:stretch>
        </p:blipFill>
        <p:spPr>
          <a:xfrm>
            <a:off x="6749394" y="2766866"/>
            <a:ext cx="1882072" cy="2271873"/>
          </a:xfrm>
          <a:prstGeom prst="rect">
            <a:avLst/>
          </a:prstGeom>
        </p:spPr>
      </p:pic>
    </p:spTree>
    <p:extLst>
      <p:ext uri="{BB962C8B-B14F-4D97-AF65-F5344CB8AC3E}">
        <p14:creationId xmlns:p14="http://schemas.microsoft.com/office/powerpoint/2010/main" val="80799365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50B0B7-B910-4EDC-AEA9-26C07D2BF7F3}"/>
              </a:ext>
            </a:extLst>
          </p:cNvPr>
          <p:cNvSpPr>
            <a:spLocks noGrp="1"/>
          </p:cNvSpPr>
          <p:nvPr>
            <p:ph type="title"/>
          </p:nvPr>
        </p:nvSpPr>
        <p:spPr/>
        <p:txBody>
          <a:bodyPr/>
          <a:lstStyle/>
          <a:p>
            <a:r>
              <a:rPr lang="es-ES_tradnl" b="1" dirty="0"/>
              <a:t>Caso de Estudio</a:t>
            </a:r>
            <a:br>
              <a:rPr lang="es-ES_tradnl" b="1" dirty="0"/>
            </a:br>
            <a:r>
              <a:rPr lang="es-ES_tradnl" sz="2800" i="1" dirty="0"/>
              <a:t>Pileta "El Renacuajo" </a:t>
            </a:r>
            <a:endParaRPr lang="es-CO" sz="2800" dirty="0"/>
          </a:p>
        </p:txBody>
      </p:sp>
      <p:sp>
        <p:nvSpPr>
          <p:cNvPr id="4" name="Footer Placeholder 3">
            <a:extLst>
              <a:ext uri="{FF2B5EF4-FFF2-40B4-BE49-F238E27FC236}">
                <a16:creationId xmlns:a16="http://schemas.microsoft.com/office/drawing/2014/main" id="{0FA153CD-2D57-4702-9AEB-BD634F745AEE}"/>
              </a:ext>
            </a:extLst>
          </p:cNvPr>
          <p:cNvSpPr>
            <a:spLocks noGrp="1"/>
          </p:cNvSpPr>
          <p:nvPr>
            <p:ph type="ftr" sz="quarter" idx="11"/>
          </p:nvPr>
        </p:nvSpPr>
        <p:spPr/>
        <p:txBody>
          <a:bodyPr/>
          <a:lstStyle/>
          <a:p>
            <a:r>
              <a:rPr lang="es-ES" dirty="0"/>
              <a:t>Módulo 2: Programación Orientada a Objetos</a:t>
            </a:r>
            <a:endParaRPr lang="es-ES_tradnl" dirty="0"/>
          </a:p>
        </p:txBody>
      </p:sp>
      <p:sp>
        <p:nvSpPr>
          <p:cNvPr id="5" name="Slide Number Placeholder 4">
            <a:extLst>
              <a:ext uri="{FF2B5EF4-FFF2-40B4-BE49-F238E27FC236}">
                <a16:creationId xmlns:a16="http://schemas.microsoft.com/office/drawing/2014/main" id="{BB566DD0-6DDE-46EB-868E-19001D8F5221}"/>
              </a:ext>
            </a:extLst>
          </p:cNvPr>
          <p:cNvSpPr>
            <a:spLocks noGrp="1"/>
          </p:cNvSpPr>
          <p:nvPr>
            <p:ph type="sldNum" sz="quarter" idx="12"/>
          </p:nvPr>
        </p:nvSpPr>
        <p:spPr/>
        <p:txBody>
          <a:bodyPr/>
          <a:lstStyle/>
          <a:p>
            <a:fld id="{D802D9E1-0DDA-174F-9155-A972C397A999}" type="slidenum">
              <a:rPr lang="es-ES_tradnl" smtClean="0"/>
              <a:pPr/>
              <a:t>41</a:t>
            </a:fld>
            <a:endParaRPr lang="es-ES_tradnl" dirty="0"/>
          </a:p>
        </p:txBody>
      </p:sp>
      <p:pic>
        <p:nvPicPr>
          <p:cNvPr id="9" name="Imagen 3">
            <a:extLst>
              <a:ext uri="{FF2B5EF4-FFF2-40B4-BE49-F238E27FC236}">
                <a16:creationId xmlns:a16="http://schemas.microsoft.com/office/drawing/2014/main" id="{1E7EF79A-3952-4A75-ACCC-BE431AB03A6B}"/>
              </a:ext>
            </a:extLst>
          </p:cNvPr>
          <p:cNvPicPr>
            <a:picLocks noChangeAspect="1"/>
          </p:cNvPicPr>
          <p:nvPr/>
        </p:nvPicPr>
        <p:blipFill>
          <a:blip r:embed="rId2"/>
          <a:stretch>
            <a:fillRect/>
          </a:stretch>
        </p:blipFill>
        <p:spPr>
          <a:xfrm>
            <a:off x="1963227" y="2186556"/>
            <a:ext cx="5217545" cy="4322627"/>
          </a:xfrm>
          <a:prstGeom prst="rect">
            <a:avLst/>
          </a:prstGeom>
        </p:spPr>
      </p:pic>
    </p:spTree>
    <p:extLst>
      <p:ext uri="{BB962C8B-B14F-4D97-AF65-F5344CB8AC3E}">
        <p14:creationId xmlns:p14="http://schemas.microsoft.com/office/powerpoint/2010/main" val="28884555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50B0B7-B910-4EDC-AEA9-26C07D2BF7F3}"/>
              </a:ext>
            </a:extLst>
          </p:cNvPr>
          <p:cNvSpPr>
            <a:spLocks noGrp="1"/>
          </p:cNvSpPr>
          <p:nvPr>
            <p:ph type="title"/>
          </p:nvPr>
        </p:nvSpPr>
        <p:spPr>
          <a:xfrm>
            <a:off x="5681836" y="2120315"/>
            <a:ext cx="3317021" cy="2001742"/>
          </a:xfrm>
        </p:spPr>
        <p:txBody>
          <a:bodyPr>
            <a:normAutofit/>
          </a:bodyPr>
          <a:lstStyle/>
          <a:p>
            <a:r>
              <a:rPr lang="es-ES_tradnl" sz="3000" b="1" dirty="0"/>
              <a:t>Diagrama de </a:t>
            </a:r>
            <a:br>
              <a:rPr lang="es-ES_tradnl" sz="3000" b="1" dirty="0"/>
            </a:br>
            <a:r>
              <a:rPr lang="es-ES_tradnl" sz="3000" b="1" dirty="0"/>
              <a:t>Casos de Uso Final</a:t>
            </a:r>
            <a:endParaRPr lang="es-CO" sz="3000" dirty="0"/>
          </a:p>
        </p:txBody>
      </p:sp>
      <p:sp>
        <p:nvSpPr>
          <p:cNvPr id="4" name="Footer Placeholder 3">
            <a:extLst>
              <a:ext uri="{FF2B5EF4-FFF2-40B4-BE49-F238E27FC236}">
                <a16:creationId xmlns:a16="http://schemas.microsoft.com/office/drawing/2014/main" id="{0FA153CD-2D57-4702-9AEB-BD634F745AEE}"/>
              </a:ext>
            </a:extLst>
          </p:cNvPr>
          <p:cNvSpPr>
            <a:spLocks noGrp="1"/>
          </p:cNvSpPr>
          <p:nvPr>
            <p:ph type="ftr" sz="quarter" idx="11"/>
          </p:nvPr>
        </p:nvSpPr>
        <p:spPr/>
        <p:txBody>
          <a:bodyPr/>
          <a:lstStyle/>
          <a:p>
            <a:r>
              <a:rPr lang="es-ES" dirty="0"/>
              <a:t>Módulo 2: Programación Orientada a Objetos</a:t>
            </a:r>
            <a:endParaRPr lang="es-ES_tradnl" dirty="0"/>
          </a:p>
        </p:txBody>
      </p:sp>
      <p:sp>
        <p:nvSpPr>
          <p:cNvPr id="5" name="Slide Number Placeholder 4">
            <a:extLst>
              <a:ext uri="{FF2B5EF4-FFF2-40B4-BE49-F238E27FC236}">
                <a16:creationId xmlns:a16="http://schemas.microsoft.com/office/drawing/2014/main" id="{BB566DD0-6DDE-46EB-868E-19001D8F5221}"/>
              </a:ext>
            </a:extLst>
          </p:cNvPr>
          <p:cNvSpPr>
            <a:spLocks noGrp="1"/>
          </p:cNvSpPr>
          <p:nvPr>
            <p:ph type="sldNum" sz="quarter" idx="12"/>
          </p:nvPr>
        </p:nvSpPr>
        <p:spPr/>
        <p:txBody>
          <a:bodyPr/>
          <a:lstStyle/>
          <a:p>
            <a:fld id="{D802D9E1-0DDA-174F-9155-A972C397A999}" type="slidenum">
              <a:rPr lang="es-ES_tradnl" smtClean="0"/>
              <a:pPr/>
              <a:t>42</a:t>
            </a:fld>
            <a:endParaRPr lang="es-ES_tradnl" dirty="0"/>
          </a:p>
        </p:txBody>
      </p:sp>
      <p:pic>
        <p:nvPicPr>
          <p:cNvPr id="6" name="Imagen 2">
            <a:extLst>
              <a:ext uri="{FF2B5EF4-FFF2-40B4-BE49-F238E27FC236}">
                <a16:creationId xmlns:a16="http://schemas.microsoft.com/office/drawing/2014/main" id="{59FAF657-D62B-46B6-9D06-97E7EA327744}"/>
              </a:ext>
            </a:extLst>
          </p:cNvPr>
          <p:cNvPicPr>
            <a:picLocks noChangeAspect="1"/>
          </p:cNvPicPr>
          <p:nvPr/>
        </p:nvPicPr>
        <p:blipFill>
          <a:blip r:embed="rId2"/>
          <a:stretch>
            <a:fillRect/>
          </a:stretch>
        </p:blipFill>
        <p:spPr>
          <a:xfrm>
            <a:off x="884691" y="768808"/>
            <a:ext cx="4797146" cy="5777585"/>
          </a:xfrm>
          <a:prstGeom prst="rect">
            <a:avLst/>
          </a:prstGeom>
        </p:spPr>
      </p:pic>
    </p:spTree>
    <p:extLst>
      <p:ext uri="{BB962C8B-B14F-4D97-AF65-F5344CB8AC3E}">
        <p14:creationId xmlns:p14="http://schemas.microsoft.com/office/powerpoint/2010/main" val="396079601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r>
              <a:rPr lang="es-ES_tradnl" sz="4200" dirty="0"/>
              <a:t>Programación Orientada a Objetos</a:t>
            </a:r>
          </a:p>
        </p:txBody>
      </p:sp>
      <p:sp>
        <p:nvSpPr>
          <p:cNvPr id="3" name="Subtítulo 2"/>
          <p:cNvSpPr>
            <a:spLocks noGrp="1"/>
          </p:cNvSpPr>
          <p:nvPr>
            <p:ph type="subTitle" idx="1"/>
          </p:nvPr>
        </p:nvSpPr>
        <p:spPr/>
        <p:txBody>
          <a:bodyPr/>
          <a:lstStyle/>
          <a:p>
            <a:r>
              <a:rPr lang="es-ES_tradnl" dirty="0"/>
              <a:t>Diagrama de Casos de Uso</a:t>
            </a:r>
          </a:p>
        </p:txBody>
      </p:sp>
    </p:spTree>
    <p:extLst>
      <p:ext uri="{BB962C8B-B14F-4D97-AF65-F5344CB8AC3E}">
        <p14:creationId xmlns:p14="http://schemas.microsoft.com/office/powerpoint/2010/main" val="49729850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b="1" dirty="0"/>
              <a:t>Ejercicio 1</a:t>
            </a:r>
            <a:br>
              <a:rPr lang="es-ES_tradnl" b="1" dirty="0"/>
            </a:br>
            <a:r>
              <a:rPr lang="es-ES_tradnl" sz="2800" i="1" dirty="0"/>
              <a:t>Diagrama de Casos de Uso</a:t>
            </a:r>
          </a:p>
        </p:txBody>
      </p:sp>
      <p:sp>
        <p:nvSpPr>
          <p:cNvPr id="4" name="Marcador de pie de página 3"/>
          <p:cNvSpPr>
            <a:spLocks noGrp="1"/>
          </p:cNvSpPr>
          <p:nvPr>
            <p:ph type="ftr" sz="quarter" idx="11"/>
          </p:nvPr>
        </p:nvSpPr>
        <p:spPr>
          <a:xfrm>
            <a:off x="0" y="6575425"/>
            <a:ext cx="3549112" cy="365125"/>
          </a:xfrm>
        </p:spPr>
        <p:txBody>
          <a:bodyPr/>
          <a:lstStyle/>
          <a:p>
            <a:r>
              <a:rPr lang="es-ES" dirty="0"/>
              <a:t>Módulo 2: Programación Orientada a Objetos</a:t>
            </a:r>
            <a:endParaRPr lang="es-ES_tradnl" dirty="0"/>
          </a:p>
        </p:txBody>
      </p:sp>
      <p:sp>
        <p:nvSpPr>
          <p:cNvPr id="5" name="Marcador de número de diapositiva 4"/>
          <p:cNvSpPr>
            <a:spLocks noGrp="1"/>
          </p:cNvSpPr>
          <p:nvPr>
            <p:ph type="sldNum" sz="quarter" idx="12"/>
          </p:nvPr>
        </p:nvSpPr>
        <p:spPr/>
        <p:txBody>
          <a:bodyPr/>
          <a:lstStyle/>
          <a:p>
            <a:fld id="{D802D9E1-0DDA-174F-9155-A972C397A999}" type="slidenum">
              <a:rPr lang="es-ES_tradnl" smtClean="0"/>
              <a:pPr/>
              <a:t>44</a:t>
            </a:fld>
            <a:endParaRPr lang="es-ES_tradnl" dirty="0"/>
          </a:p>
        </p:txBody>
      </p:sp>
      <p:graphicFrame>
        <p:nvGraphicFramePr>
          <p:cNvPr id="10" name="Content Placeholder 9">
            <a:extLst>
              <a:ext uri="{FF2B5EF4-FFF2-40B4-BE49-F238E27FC236}">
                <a16:creationId xmlns:a16="http://schemas.microsoft.com/office/drawing/2014/main" id="{D0A1332F-C0F0-403B-8034-6503592D739D}"/>
              </a:ext>
            </a:extLst>
          </p:cNvPr>
          <p:cNvGraphicFramePr>
            <a:graphicFrameLocks noGrp="1"/>
          </p:cNvGraphicFramePr>
          <p:nvPr>
            <p:ph idx="1"/>
            <p:extLst>
              <p:ext uri="{D42A27DB-BD31-4B8C-83A1-F6EECF244321}">
                <p14:modId xmlns:p14="http://schemas.microsoft.com/office/powerpoint/2010/main" val="1192255061"/>
              </p:ext>
            </p:extLst>
          </p:nvPr>
        </p:nvGraphicFramePr>
        <p:xfrm>
          <a:off x="687253" y="3391895"/>
          <a:ext cx="7886700" cy="2565400"/>
        </p:xfrm>
        <a:graphic>
          <a:graphicData uri="http://schemas.openxmlformats.org/drawingml/2006/table">
            <a:tbl>
              <a:tblPr firstRow="1" bandRow="1">
                <a:tableStyleId>{5C22544A-7EE6-4342-B048-85BDC9FD1C3A}</a:tableStyleId>
              </a:tblPr>
              <a:tblGrid>
                <a:gridCol w="5729045">
                  <a:extLst>
                    <a:ext uri="{9D8B030D-6E8A-4147-A177-3AD203B41FA5}">
                      <a16:colId xmlns:a16="http://schemas.microsoft.com/office/drawing/2014/main" val="591154220"/>
                    </a:ext>
                  </a:extLst>
                </a:gridCol>
                <a:gridCol w="2157655">
                  <a:extLst>
                    <a:ext uri="{9D8B030D-6E8A-4147-A177-3AD203B41FA5}">
                      <a16:colId xmlns:a16="http://schemas.microsoft.com/office/drawing/2014/main" val="318429712"/>
                    </a:ext>
                  </a:extLst>
                </a:gridCol>
              </a:tblGrid>
              <a:tr h="370840">
                <a:tc>
                  <a:txBody>
                    <a:bodyPr/>
                    <a:lstStyle/>
                    <a:p>
                      <a:pPr algn="ctr"/>
                      <a:r>
                        <a:rPr lang="es-ES_tradnl" dirty="0"/>
                        <a:t>Afirmación</a:t>
                      </a:r>
                      <a:endParaRPr lang="es-CO" dirty="0"/>
                    </a:p>
                  </a:txBody>
                  <a:tcPr/>
                </a:tc>
                <a:tc>
                  <a:txBody>
                    <a:bodyPr/>
                    <a:lstStyle/>
                    <a:p>
                      <a:pPr algn="ctr"/>
                      <a:r>
                        <a:rPr lang="es-ES_tradnl" dirty="0"/>
                        <a:t>Verdadero/Falso</a:t>
                      </a:r>
                      <a:endParaRPr lang="es-CO" dirty="0"/>
                    </a:p>
                  </a:txBody>
                  <a:tcPr/>
                </a:tc>
                <a:extLst>
                  <a:ext uri="{0D108BD9-81ED-4DB2-BD59-A6C34878D82A}">
                    <a16:rowId xmlns:a16="http://schemas.microsoft.com/office/drawing/2014/main" val="1811388877"/>
                  </a:ext>
                </a:extLst>
              </a:tr>
              <a:tr h="370840">
                <a:tc>
                  <a:txBody>
                    <a:bodyPr/>
                    <a:lstStyle/>
                    <a:p>
                      <a:r>
                        <a:rPr lang="es-ES" sz="1800" kern="1200" dirty="0">
                          <a:solidFill>
                            <a:schemeClr val="dk1"/>
                          </a:solidFill>
                          <a:effectLst/>
                          <a:latin typeface="Arial" panose="020B0604020202020204" pitchFamily="34" charset="0"/>
                          <a:ea typeface="+mn-ea"/>
                          <a:cs typeface="Arial" panose="020B0604020202020204" pitchFamily="34" charset="0"/>
                        </a:rPr>
                        <a:t>El diagrama de casos de uso permite acordar, entre el equipo de desarrollo y el cliente, los requerimientos funcionales de dicho sistema</a:t>
                      </a:r>
                      <a:endParaRPr lang="es-CO" dirty="0">
                        <a:latin typeface="Arial" panose="020B0604020202020204" pitchFamily="34" charset="0"/>
                        <a:cs typeface="Arial" panose="020B0604020202020204" pitchFamily="34" charset="0"/>
                      </a:endParaRPr>
                    </a:p>
                  </a:txBody>
                  <a:tcPr/>
                </a:tc>
                <a:tc>
                  <a:txBody>
                    <a:bodyPr/>
                    <a:lstStyle/>
                    <a:p>
                      <a:endParaRPr lang="es-CO"/>
                    </a:p>
                  </a:txBody>
                  <a:tcPr/>
                </a:tc>
                <a:extLst>
                  <a:ext uri="{0D108BD9-81ED-4DB2-BD59-A6C34878D82A}">
                    <a16:rowId xmlns:a16="http://schemas.microsoft.com/office/drawing/2014/main" val="3264164046"/>
                  </a:ext>
                </a:extLst>
              </a:tr>
              <a:tr h="370840">
                <a:tc>
                  <a:txBody>
                    <a:bodyPr/>
                    <a:lstStyle/>
                    <a:p>
                      <a:r>
                        <a:rPr lang="es-ES_tradnl" dirty="0">
                          <a:latin typeface="Arial" panose="020B0604020202020204" pitchFamily="34" charset="0"/>
                          <a:cs typeface="Arial" panose="020B0604020202020204" pitchFamily="34" charset="0"/>
                        </a:rPr>
                        <a:t>Hay que hacer tantos diagramas de casos de uso como funcionalidad se necesite para el sistema</a:t>
                      </a:r>
                      <a:endParaRPr lang="es-CO" dirty="0">
                        <a:latin typeface="Arial" panose="020B0604020202020204" pitchFamily="34" charset="0"/>
                        <a:cs typeface="Arial" panose="020B0604020202020204" pitchFamily="34" charset="0"/>
                      </a:endParaRPr>
                    </a:p>
                  </a:txBody>
                  <a:tcPr/>
                </a:tc>
                <a:tc>
                  <a:txBody>
                    <a:bodyPr/>
                    <a:lstStyle/>
                    <a:p>
                      <a:endParaRPr lang="es-CO"/>
                    </a:p>
                  </a:txBody>
                  <a:tcPr/>
                </a:tc>
                <a:extLst>
                  <a:ext uri="{0D108BD9-81ED-4DB2-BD59-A6C34878D82A}">
                    <a16:rowId xmlns:a16="http://schemas.microsoft.com/office/drawing/2014/main" val="631259581"/>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dirty="0">
                          <a:latin typeface="Arial" panose="020B0604020202020204" pitchFamily="34" charset="0"/>
                          <a:cs typeface="Arial" panose="020B0604020202020204" pitchFamily="34" charset="0"/>
                        </a:rPr>
                        <a:t>El diagrama de casos de uso permite modelar las clases necesarias para implementar el sistema</a:t>
                      </a:r>
                      <a:endParaRPr lang="es-CO" dirty="0">
                        <a:latin typeface="Arial" panose="020B0604020202020204" pitchFamily="34" charset="0"/>
                        <a:cs typeface="Arial" panose="020B0604020202020204" pitchFamily="34" charset="0"/>
                      </a:endParaRPr>
                    </a:p>
                  </a:txBody>
                  <a:tcPr/>
                </a:tc>
                <a:tc>
                  <a:txBody>
                    <a:bodyPr/>
                    <a:lstStyle/>
                    <a:p>
                      <a:endParaRPr lang="es-CO" dirty="0"/>
                    </a:p>
                  </a:txBody>
                  <a:tcPr/>
                </a:tc>
                <a:extLst>
                  <a:ext uri="{0D108BD9-81ED-4DB2-BD59-A6C34878D82A}">
                    <a16:rowId xmlns:a16="http://schemas.microsoft.com/office/drawing/2014/main" val="1449412106"/>
                  </a:ext>
                </a:extLst>
              </a:tr>
            </a:tbl>
          </a:graphicData>
        </a:graphic>
      </p:graphicFrame>
      <p:sp>
        <p:nvSpPr>
          <p:cNvPr id="11" name="Content Placeholder 2">
            <a:extLst>
              <a:ext uri="{FF2B5EF4-FFF2-40B4-BE49-F238E27FC236}">
                <a16:creationId xmlns:a16="http://schemas.microsoft.com/office/drawing/2014/main" id="{A3936235-966A-45EB-A9A7-3E0538775D9B}"/>
              </a:ext>
            </a:extLst>
          </p:cNvPr>
          <p:cNvSpPr txBox="1">
            <a:spLocks/>
          </p:cNvSpPr>
          <p:nvPr/>
        </p:nvSpPr>
        <p:spPr>
          <a:xfrm>
            <a:off x="628650" y="2160000"/>
            <a:ext cx="8003906" cy="89316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r>
              <a:rPr lang="es-ES_tradnl" sz="2400" dirty="0"/>
              <a:t>Indique si las siguientes afirmaciones son Verdaderas (</a:t>
            </a:r>
            <a:r>
              <a:rPr lang="es-ES_tradnl" sz="2400" b="1" dirty="0"/>
              <a:t>V</a:t>
            </a:r>
            <a:r>
              <a:rPr lang="es-ES_tradnl" sz="2400" dirty="0"/>
              <a:t>) o Falsas (</a:t>
            </a:r>
            <a:r>
              <a:rPr lang="es-ES_tradnl" sz="2400" b="1" dirty="0"/>
              <a:t>F</a:t>
            </a:r>
            <a:r>
              <a:rPr lang="es-ES_tradnl" sz="2400" dirty="0"/>
              <a:t>)</a:t>
            </a:r>
          </a:p>
          <a:p>
            <a:endParaRPr lang="es-CO" dirty="0"/>
          </a:p>
        </p:txBody>
      </p:sp>
    </p:spTree>
    <p:extLst>
      <p:ext uri="{BB962C8B-B14F-4D97-AF65-F5344CB8AC3E}">
        <p14:creationId xmlns:p14="http://schemas.microsoft.com/office/powerpoint/2010/main" val="99843810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b="1" dirty="0"/>
              <a:t>Ejercicio 2</a:t>
            </a:r>
            <a:br>
              <a:rPr lang="es-ES_tradnl" b="1" dirty="0"/>
            </a:br>
            <a:r>
              <a:rPr lang="es-ES_tradnl" sz="2800" i="1" dirty="0"/>
              <a:t>Casos de Uso</a:t>
            </a:r>
          </a:p>
        </p:txBody>
      </p:sp>
      <p:sp>
        <p:nvSpPr>
          <p:cNvPr id="4" name="Marcador de pie de página 3"/>
          <p:cNvSpPr>
            <a:spLocks noGrp="1"/>
          </p:cNvSpPr>
          <p:nvPr>
            <p:ph type="ftr" sz="quarter" idx="11"/>
          </p:nvPr>
        </p:nvSpPr>
        <p:spPr>
          <a:xfrm>
            <a:off x="0" y="6575425"/>
            <a:ext cx="3549112" cy="365125"/>
          </a:xfrm>
        </p:spPr>
        <p:txBody>
          <a:bodyPr/>
          <a:lstStyle/>
          <a:p>
            <a:r>
              <a:rPr lang="es-ES" dirty="0"/>
              <a:t>Módulo 2: Programación Orientada a Objetos</a:t>
            </a:r>
            <a:endParaRPr lang="es-ES_tradnl" dirty="0"/>
          </a:p>
        </p:txBody>
      </p:sp>
      <p:sp>
        <p:nvSpPr>
          <p:cNvPr id="5" name="Marcador de número de diapositiva 4"/>
          <p:cNvSpPr>
            <a:spLocks noGrp="1"/>
          </p:cNvSpPr>
          <p:nvPr>
            <p:ph type="sldNum" sz="quarter" idx="12"/>
          </p:nvPr>
        </p:nvSpPr>
        <p:spPr/>
        <p:txBody>
          <a:bodyPr/>
          <a:lstStyle/>
          <a:p>
            <a:fld id="{D802D9E1-0DDA-174F-9155-A972C397A999}" type="slidenum">
              <a:rPr lang="es-ES_tradnl" smtClean="0"/>
              <a:pPr/>
              <a:t>45</a:t>
            </a:fld>
            <a:endParaRPr lang="es-ES_tradnl" dirty="0"/>
          </a:p>
        </p:txBody>
      </p:sp>
      <p:graphicFrame>
        <p:nvGraphicFramePr>
          <p:cNvPr id="10" name="Content Placeholder 9">
            <a:extLst>
              <a:ext uri="{FF2B5EF4-FFF2-40B4-BE49-F238E27FC236}">
                <a16:creationId xmlns:a16="http://schemas.microsoft.com/office/drawing/2014/main" id="{D0A1332F-C0F0-403B-8034-6503592D739D}"/>
              </a:ext>
            </a:extLst>
          </p:cNvPr>
          <p:cNvGraphicFramePr>
            <a:graphicFrameLocks noGrp="1"/>
          </p:cNvGraphicFramePr>
          <p:nvPr>
            <p:ph idx="1"/>
            <p:extLst>
              <p:ext uri="{D42A27DB-BD31-4B8C-83A1-F6EECF244321}">
                <p14:modId xmlns:p14="http://schemas.microsoft.com/office/powerpoint/2010/main" val="3402824067"/>
              </p:ext>
            </p:extLst>
          </p:nvPr>
        </p:nvGraphicFramePr>
        <p:xfrm>
          <a:off x="687253" y="3391895"/>
          <a:ext cx="7886700" cy="2565400"/>
        </p:xfrm>
        <a:graphic>
          <a:graphicData uri="http://schemas.openxmlformats.org/drawingml/2006/table">
            <a:tbl>
              <a:tblPr firstRow="1" bandRow="1">
                <a:tableStyleId>{5C22544A-7EE6-4342-B048-85BDC9FD1C3A}</a:tableStyleId>
              </a:tblPr>
              <a:tblGrid>
                <a:gridCol w="5729045">
                  <a:extLst>
                    <a:ext uri="{9D8B030D-6E8A-4147-A177-3AD203B41FA5}">
                      <a16:colId xmlns:a16="http://schemas.microsoft.com/office/drawing/2014/main" val="591154220"/>
                    </a:ext>
                  </a:extLst>
                </a:gridCol>
                <a:gridCol w="2157655">
                  <a:extLst>
                    <a:ext uri="{9D8B030D-6E8A-4147-A177-3AD203B41FA5}">
                      <a16:colId xmlns:a16="http://schemas.microsoft.com/office/drawing/2014/main" val="318429712"/>
                    </a:ext>
                  </a:extLst>
                </a:gridCol>
              </a:tblGrid>
              <a:tr h="370840">
                <a:tc>
                  <a:txBody>
                    <a:bodyPr/>
                    <a:lstStyle/>
                    <a:p>
                      <a:pPr algn="ctr"/>
                      <a:r>
                        <a:rPr lang="es-ES_tradnl" dirty="0"/>
                        <a:t>Afirmación</a:t>
                      </a:r>
                      <a:endParaRPr lang="es-CO" dirty="0"/>
                    </a:p>
                  </a:txBody>
                  <a:tcPr/>
                </a:tc>
                <a:tc>
                  <a:txBody>
                    <a:bodyPr/>
                    <a:lstStyle/>
                    <a:p>
                      <a:pPr algn="ctr"/>
                      <a:r>
                        <a:rPr lang="es-ES_tradnl" dirty="0"/>
                        <a:t>Verdadero/Falso</a:t>
                      </a:r>
                      <a:endParaRPr lang="es-CO" dirty="0"/>
                    </a:p>
                  </a:txBody>
                  <a:tcPr/>
                </a:tc>
                <a:extLst>
                  <a:ext uri="{0D108BD9-81ED-4DB2-BD59-A6C34878D82A}">
                    <a16:rowId xmlns:a16="http://schemas.microsoft.com/office/drawing/2014/main" val="1811388877"/>
                  </a:ext>
                </a:extLst>
              </a:tr>
              <a:tr h="370840">
                <a:tc>
                  <a:txBody>
                    <a:bodyPr/>
                    <a:lstStyle/>
                    <a:p>
                      <a:r>
                        <a:rPr lang="es-ES" sz="1800" kern="1200" dirty="0">
                          <a:solidFill>
                            <a:schemeClr val="dk1"/>
                          </a:solidFill>
                          <a:effectLst/>
                          <a:latin typeface="Arial" panose="020B0604020202020204" pitchFamily="34" charset="0"/>
                          <a:ea typeface="+mn-ea"/>
                          <a:cs typeface="Arial" panose="020B0604020202020204" pitchFamily="34" charset="0"/>
                        </a:rPr>
                        <a:t>Un caso de uso de curso básico representa el flujo “ideal” de ejecución de dicha funcionalidad</a:t>
                      </a:r>
                      <a:endParaRPr lang="es-CO" dirty="0">
                        <a:latin typeface="Arial" panose="020B0604020202020204" pitchFamily="34" charset="0"/>
                        <a:cs typeface="Arial" panose="020B0604020202020204" pitchFamily="34" charset="0"/>
                      </a:endParaRPr>
                    </a:p>
                  </a:txBody>
                  <a:tcPr/>
                </a:tc>
                <a:tc>
                  <a:txBody>
                    <a:bodyPr/>
                    <a:lstStyle/>
                    <a:p>
                      <a:endParaRPr lang="es-CO" dirty="0"/>
                    </a:p>
                  </a:txBody>
                  <a:tcPr/>
                </a:tc>
                <a:extLst>
                  <a:ext uri="{0D108BD9-81ED-4DB2-BD59-A6C34878D82A}">
                    <a16:rowId xmlns:a16="http://schemas.microsoft.com/office/drawing/2014/main" val="631259581"/>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dirty="0">
                          <a:latin typeface="Arial" panose="020B0604020202020204" pitchFamily="34" charset="0"/>
                          <a:cs typeface="Arial" panose="020B0604020202020204" pitchFamily="34" charset="0"/>
                        </a:rPr>
                        <a:t>Un caso de uso de curso alternativo representa </a:t>
                      </a:r>
                      <a:r>
                        <a:rPr lang="es-ES" sz="1800" kern="1200" dirty="0">
                          <a:solidFill>
                            <a:schemeClr val="dk1"/>
                          </a:solidFill>
                          <a:effectLst/>
                          <a:latin typeface="Arial" panose="020B0604020202020204" pitchFamily="34" charset="0"/>
                          <a:ea typeface="+mn-ea"/>
                          <a:cs typeface="Arial" panose="020B0604020202020204" pitchFamily="34" charset="0"/>
                        </a:rPr>
                        <a:t>el flujo “ideal” de ejecución de dicha funcionalidad</a:t>
                      </a:r>
                      <a:endParaRPr lang="es-CO" dirty="0">
                        <a:latin typeface="Arial" panose="020B0604020202020204" pitchFamily="34" charset="0"/>
                        <a:cs typeface="Arial" panose="020B0604020202020204" pitchFamily="34" charset="0"/>
                      </a:endParaRPr>
                    </a:p>
                  </a:txBody>
                  <a:tcPr/>
                </a:tc>
                <a:tc>
                  <a:txBody>
                    <a:bodyPr/>
                    <a:lstStyle/>
                    <a:p>
                      <a:endParaRPr lang="es-CO" dirty="0"/>
                    </a:p>
                  </a:txBody>
                  <a:tcPr/>
                </a:tc>
                <a:extLst>
                  <a:ext uri="{0D108BD9-81ED-4DB2-BD59-A6C34878D82A}">
                    <a16:rowId xmlns:a16="http://schemas.microsoft.com/office/drawing/2014/main" val="1449412106"/>
                  </a:ext>
                </a:extLst>
              </a:tr>
              <a:tr h="370840">
                <a:tc>
                  <a:txBody>
                    <a:bodyPr/>
                    <a:lstStyle/>
                    <a:p>
                      <a:r>
                        <a:rPr lang="es-ES" sz="1800" kern="1200" dirty="0">
                          <a:solidFill>
                            <a:schemeClr val="dk1"/>
                          </a:solidFill>
                          <a:effectLst/>
                          <a:latin typeface="Arial" panose="020B0604020202020204" pitchFamily="34" charset="0"/>
                          <a:ea typeface="+mn-ea"/>
                          <a:cs typeface="Arial" panose="020B0604020202020204" pitchFamily="34" charset="0"/>
                        </a:rPr>
                        <a:t>La especificación de un caso de uso describe cómo se debe implementa el comportamiento que representa dicho caso de uso</a:t>
                      </a:r>
                      <a:endParaRPr lang="es-CO" dirty="0">
                        <a:latin typeface="Arial" panose="020B0604020202020204" pitchFamily="34" charset="0"/>
                        <a:cs typeface="Arial" panose="020B0604020202020204" pitchFamily="34" charset="0"/>
                      </a:endParaRPr>
                    </a:p>
                  </a:txBody>
                  <a:tcPr/>
                </a:tc>
                <a:tc>
                  <a:txBody>
                    <a:bodyPr/>
                    <a:lstStyle/>
                    <a:p>
                      <a:endParaRPr lang="es-CO" dirty="0"/>
                    </a:p>
                  </a:txBody>
                  <a:tcPr/>
                </a:tc>
                <a:extLst>
                  <a:ext uri="{0D108BD9-81ED-4DB2-BD59-A6C34878D82A}">
                    <a16:rowId xmlns:a16="http://schemas.microsoft.com/office/drawing/2014/main" val="3192178484"/>
                  </a:ext>
                </a:extLst>
              </a:tr>
            </a:tbl>
          </a:graphicData>
        </a:graphic>
      </p:graphicFrame>
      <p:sp>
        <p:nvSpPr>
          <p:cNvPr id="11" name="Content Placeholder 2">
            <a:extLst>
              <a:ext uri="{FF2B5EF4-FFF2-40B4-BE49-F238E27FC236}">
                <a16:creationId xmlns:a16="http://schemas.microsoft.com/office/drawing/2014/main" id="{A3936235-966A-45EB-A9A7-3E0538775D9B}"/>
              </a:ext>
            </a:extLst>
          </p:cNvPr>
          <p:cNvSpPr txBox="1">
            <a:spLocks/>
          </p:cNvSpPr>
          <p:nvPr/>
        </p:nvSpPr>
        <p:spPr>
          <a:xfrm>
            <a:off x="628650" y="2160000"/>
            <a:ext cx="8003906" cy="89316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r>
              <a:rPr lang="es-ES_tradnl" sz="2400" dirty="0"/>
              <a:t>Indique si las siguientes afirmaciones son Verdaderas (</a:t>
            </a:r>
            <a:r>
              <a:rPr lang="es-ES_tradnl" sz="2400" b="1" dirty="0"/>
              <a:t>V</a:t>
            </a:r>
            <a:r>
              <a:rPr lang="es-ES_tradnl" sz="2400" dirty="0"/>
              <a:t>) o Falsas (</a:t>
            </a:r>
            <a:r>
              <a:rPr lang="es-ES_tradnl" sz="2400" b="1" dirty="0"/>
              <a:t>F</a:t>
            </a:r>
            <a:r>
              <a:rPr lang="es-ES_tradnl" sz="2400" dirty="0"/>
              <a:t>)</a:t>
            </a:r>
          </a:p>
          <a:p>
            <a:endParaRPr lang="es-CO" dirty="0"/>
          </a:p>
        </p:txBody>
      </p:sp>
    </p:spTree>
    <p:extLst>
      <p:ext uri="{BB962C8B-B14F-4D97-AF65-F5344CB8AC3E}">
        <p14:creationId xmlns:p14="http://schemas.microsoft.com/office/powerpoint/2010/main" val="84689328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b="1" dirty="0"/>
              <a:t>Ejercicio 3</a:t>
            </a:r>
            <a:br>
              <a:rPr lang="es-ES_tradnl" b="1" dirty="0"/>
            </a:br>
            <a:r>
              <a:rPr lang="es-ES_tradnl" sz="2800" i="1" dirty="0"/>
              <a:t>Actores</a:t>
            </a:r>
          </a:p>
        </p:txBody>
      </p:sp>
      <p:sp>
        <p:nvSpPr>
          <p:cNvPr id="4" name="Marcador de pie de página 3"/>
          <p:cNvSpPr>
            <a:spLocks noGrp="1"/>
          </p:cNvSpPr>
          <p:nvPr>
            <p:ph type="ftr" sz="quarter" idx="11"/>
          </p:nvPr>
        </p:nvSpPr>
        <p:spPr>
          <a:xfrm>
            <a:off x="0" y="6575425"/>
            <a:ext cx="3549112" cy="365125"/>
          </a:xfrm>
        </p:spPr>
        <p:txBody>
          <a:bodyPr/>
          <a:lstStyle/>
          <a:p>
            <a:r>
              <a:rPr lang="es-ES" dirty="0"/>
              <a:t>Módulo 2: Programación Orientada a Objetos</a:t>
            </a:r>
            <a:endParaRPr lang="es-ES_tradnl" dirty="0"/>
          </a:p>
        </p:txBody>
      </p:sp>
      <p:sp>
        <p:nvSpPr>
          <p:cNvPr id="5" name="Marcador de número de diapositiva 4"/>
          <p:cNvSpPr>
            <a:spLocks noGrp="1"/>
          </p:cNvSpPr>
          <p:nvPr>
            <p:ph type="sldNum" sz="quarter" idx="12"/>
          </p:nvPr>
        </p:nvSpPr>
        <p:spPr/>
        <p:txBody>
          <a:bodyPr/>
          <a:lstStyle/>
          <a:p>
            <a:fld id="{D802D9E1-0DDA-174F-9155-A972C397A999}" type="slidenum">
              <a:rPr lang="es-ES_tradnl" smtClean="0"/>
              <a:pPr/>
              <a:t>46</a:t>
            </a:fld>
            <a:endParaRPr lang="es-ES_tradnl" dirty="0"/>
          </a:p>
        </p:txBody>
      </p:sp>
      <p:graphicFrame>
        <p:nvGraphicFramePr>
          <p:cNvPr id="10" name="Content Placeholder 9">
            <a:extLst>
              <a:ext uri="{FF2B5EF4-FFF2-40B4-BE49-F238E27FC236}">
                <a16:creationId xmlns:a16="http://schemas.microsoft.com/office/drawing/2014/main" id="{D0A1332F-C0F0-403B-8034-6503592D739D}"/>
              </a:ext>
            </a:extLst>
          </p:cNvPr>
          <p:cNvGraphicFramePr>
            <a:graphicFrameLocks noGrp="1"/>
          </p:cNvGraphicFramePr>
          <p:nvPr>
            <p:ph idx="1"/>
            <p:extLst>
              <p:ext uri="{D42A27DB-BD31-4B8C-83A1-F6EECF244321}">
                <p14:modId xmlns:p14="http://schemas.microsoft.com/office/powerpoint/2010/main" val="332216722"/>
              </p:ext>
            </p:extLst>
          </p:nvPr>
        </p:nvGraphicFramePr>
        <p:xfrm>
          <a:off x="687253" y="3391895"/>
          <a:ext cx="7886700" cy="2565400"/>
        </p:xfrm>
        <a:graphic>
          <a:graphicData uri="http://schemas.openxmlformats.org/drawingml/2006/table">
            <a:tbl>
              <a:tblPr firstRow="1" bandRow="1">
                <a:tableStyleId>{5C22544A-7EE6-4342-B048-85BDC9FD1C3A}</a:tableStyleId>
              </a:tblPr>
              <a:tblGrid>
                <a:gridCol w="5729045">
                  <a:extLst>
                    <a:ext uri="{9D8B030D-6E8A-4147-A177-3AD203B41FA5}">
                      <a16:colId xmlns:a16="http://schemas.microsoft.com/office/drawing/2014/main" val="591154220"/>
                    </a:ext>
                  </a:extLst>
                </a:gridCol>
                <a:gridCol w="2157655">
                  <a:extLst>
                    <a:ext uri="{9D8B030D-6E8A-4147-A177-3AD203B41FA5}">
                      <a16:colId xmlns:a16="http://schemas.microsoft.com/office/drawing/2014/main" val="318429712"/>
                    </a:ext>
                  </a:extLst>
                </a:gridCol>
              </a:tblGrid>
              <a:tr h="370840">
                <a:tc>
                  <a:txBody>
                    <a:bodyPr/>
                    <a:lstStyle/>
                    <a:p>
                      <a:pPr algn="ctr"/>
                      <a:r>
                        <a:rPr lang="es-ES_tradnl" dirty="0"/>
                        <a:t>Afirmación</a:t>
                      </a:r>
                      <a:endParaRPr lang="es-CO" dirty="0"/>
                    </a:p>
                  </a:txBody>
                  <a:tcPr/>
                </a:tc>
                <a:tc>
                  <a:txBody>
                    <a:bodyPr/>
                    <a:lstStyle/>
                    <a:p>
                      <a:pPr algn="ctr"/>
                      <a:r>
                        <a:rPr lang="es-ES_tradnl" dirty="0"/>
                        <a:t>Verdadero/Falso</a:t>
                      </a:r>
                      <a:endParaRPr lang="es-CO" dirty="0"/>
                    </a:p>
                  </a:txBody>
                  <a:tcPr/>
                </a:tc>
                <a:extLst>
                  <a:ext uri="{0D108BD9-81ED-4DB2-BD59-A6C34878D82A}">
                    <a16:rowId xmlns:a16="http://schemas.microsoft.com/office/drawing/2014/main" val="1811388877"/>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800" kern="1200" dirty="0">
                          <a:solidFill>
                            <a:schemeClr val="dk1"/>
                          </a:solidFill>
                          <a:effectLst/>
                          <a:latin typeface="Arial" panose="020B0604020202020204" pitchFamily="34" charset="0"/>
                          <a:ea typeface="+mn-ea"/>
                          <a:cs typeface="Arial" panose="020B0604020202020204" pitchFamily="34" charset="0"/>
                        </a:rPr>
                        <a:t>Los actores representan los roles que cumple una persona/dispositivo/otro sistema para el sistema en desarrollo</a:t>
                      </a:r>
                      <a:endParaRPr lang="es-CO" dirty="0">
                        <a:latin typeface="Arial" panose="020B0604020202020204" pitchFamily="34" charset="0"/>
                        <a:cs typeface="Arial" panose="020B0604020202020204" pitchFamily="34" charset="0"/>
                      </a:endParaRPr>
                    </a:p>
                  </a:txBody>
                  <a:tcPr/>
                </a:tc>
                <a:tc>
                  <a:txBody>
                    <a:bodyPr/>
                    <a:lstStyle/>
                    <a:p>
                      <a:endParaRPr lang="es-CO"/>
                    </a:p>
                  </a:txBody>
                  <a:tcPr/>
                </a:tc>
                <a:extLst>
                  <a:ext uri="{0D108BD9-81ED-4DB2-BD59-A6C34878D82A}">
                    <a16:rowId xmlns:a16="http://schemas.microsoft.com/office/drawing/2014/main" val="3264164046"/>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dirty="0">
                          <a:latin typeface="Arial" panose="020B0604020202020204" pitchFamily="34" charset="0"/>
                          <a:cs typeface="Arial" panose="020B0604020202020204" pitchFamily="34" charset="0"/>
                        </a:rPr>
                        <a:t>Todos los actores están involucrados en todos los casos de uso del sistema</a:t>
                      </a:r>
                      <a:endParaRPr lang="es-CO" dirty="0">
                        <a:latin typeface="Arial" panose="020B0604020202020204" pitchFamily="34" charset="0"/>
                        <a:cs typeface="Arial" panose="020B0604020202020204" pitchFamily="34" charset="0"/>
                      </a:endParaRPr>
                    </a:p>
                  </a:txBody>
                  <a:tcPr/>
                </a:tc>
                <a:tc>
                  <a:txBody>
                    <a:bodyPr/>
                    <a:lstStyle/>
                    <a:p>
                      <a:endParaRPr lang="es-CO"/>
                    </a:p>
                  </a:txBody>
                  <a:tcPr/>
                </a:tc>
                <a:extLst>
                  <a:ext uri="{0D108BD9-81ED-4DB2-BD59-A6C34878D82A}">
                    <a16:rowId xmlns:a16="http://schemas.microsoft.com/office/drawing/2014/main" val="631259581"/>
                  </a:ext>
                </a:extLst>
              </a:tr>
              <a:tr h="370840">
                <a:tc>
                  <a:txBody>
                    <a:bodyPr/>
                    <a:lstStyle/>
                    <a:p>
                      <a:r>
                        <a:rPr lang="es-ES_tradnl" dirty="0">
                          <a:latin typeface="Arial" panose="020B0604020202020204" pitchFamily="34" charset="0"/>
                          <a:cs typeface="Arial" panose="020B0604020202020204" pitchFamily="34" charset="0"/>
                        </a:rPr>
                        <a:t>Un actor primario es el “responsable” que el sistema se active</a:t>
                      </a:r>
                      <a:endParaRPr lang="es-CO" dirty="0">
                        <a:latin typeface="Arial" panose="020B0604020202020204" pitchFamily="34" charset="0"/>
                        <a:cs typeface="Arial" panose="020B0604020202020204" pitchFamily="34" charset="0"/>
                      </a:endParaRPr>
                    </a:p>
                  </a:txBody>
                  <a:tcPr/>
                </a:tc>
                <a:tc>
                  <a:txBody>
                    <a:bodyPr/>
                    <a:lstStyle/>
                    <a:p>
                      <a:endParaRPr lang="es-CO" dirty="0"/>
                    </a:p>
                  </a:txBody>
                  <a:tcPr/>
                </a:tc>
                <a:extLst>
                  <a:ext uri="{0D108BD9-81ED-4DB2-BD59-A6C34878D82A}">
                    <a16:rowId xmlns:a16="http://schemas.microsoft.com/office/drawing/2014/main" val="3192178484"/>
                  </a:ext>
                </a:extLst>
              </a:tr>
            </a:tbl>
          </a:graphicData>
        </a:graphic>
      </p:graphicFrame>
      <p:sp>
        <p:nvSpPr>
          <p:cNvPr id="11" name="Content Placeholder 2">
            <a:extLst>
              <a:ext uri="{FF2B5EF4-FFF2-40B4-BE49-F238E27FC236}">
                <a16:creationId xmlns:a16="http://schemas.microsoft.com/office/drawing/2014/main" id="{A3936235-966A-45EB-A9A7-3E0538775D9B}"/>
              </a:ext>
            </a:extLst>
          </p:cNvPr>
          <p:cNvSpPr txBox="1">
            <a:spLocks/>
          </p:cNvSpPr>
          <p:nvPr/>
        </p:nvSpPr>
        <p:spPr>
          <a:xfrm>
            <a:off x="628650" y="2160000"/>
            <a:ext cx="8003906" cy="89316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r>
              <a:rPr lang="es-ES_tradnl" sz="2400" dirty="0"/>
              <a:t>Indique si las siguientes afirmaciones son Verdaderas (</a:t>
            </a:r>
            <a:r>
              <a:rPr lang="es-ES_tradnl" sz="2400" b="1" dirty="0"/>
              <a:t>V</a:t>
            </a:r>
            <a:r>
              <a:rPr lang="es-ES_tradnl" sz="2400" dirty="0"/>
              <a:t>) o Falsas (</a:t>
            </a:r>
            <a:r>
              <a:rPr lang="es-ES_tradnl" sz="2400" b="1" dirty="0"/>
              <a:t>F</a:t>
            </a:r>
            <a:r>
              <a:rPr lang="es-ES_tradnl" sz="2400" dirty="0"/>
              <a:t>)</a:t>
            </a:r>
          </a:p>
          <a:p>
            <a:endParaRPr lang="es-CO" dirty="0"/>
          </a:p>
        </p:txBody>
      </p:sp>
    </p:spTree>
    <p:extLst>
      <p:ext uri="{BB962C8B-B14F-4D97-AF65-F5344CB8AC3E}">
        <p14:creationId xmlns:p14="http://schemas.microsoft.com/office/powerpoint/2010/main" val="195860230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b="1" dirty="0"/>
              <a:t>Ejercicio 4</a:t>
            </a:r>
            <a:br>
              <a:rPr lang="es-ES_tradnl" b="1" dirty="0"/>
            </a:br>
            <a:r>
              <a:rPr lang="es-ES_tradnl" sz="2800" i="1" dirty="0"/>
              <a:t>Relaciones entre Casos de Uso</a:t>
            </a:r>
          </a:p>
        </p:txBody>
      </p:sp>
      <p:sp>
        <p:nvSpPr>
          <p:cNvPr id="4" name="Marcador de pie de página 3"/>
          <p:cNvSpPr>
            <a:spLocks noGrp="1"/>
          </p:cNvSpPr>
          <p:nvPr>
            <p:ph type="ftr" sz="quarter" idx="11"/>
          </p:nvPr>
        </p:nvSpPr>
        <p:spPr>
          <a:xfrm>
            <a:off x="0" y="6575425"/>
            <a:ext cx="3549112" cy="365125"/>
          </a:xfrm>
        </p:spPr>
        <p:txBody>
          <a:bodyPr/>
          <a:lstStyle/>
          <a:p>
            <a:r>
              <a:rPr lang="es-ES" dirty="0"/>
              <a:t>Módulo 2: Programación Orientada a Objetos</a:t>
            </a:r>
            <a:endParaRPr lang="es-ES_tradnl" dirty="0"/>
          </a:p>
        </p:txBody>
      </p:sp>
      <p:sp>
        <p:nvSpPr>
          <p:cNvPr id="5" name="Marcador de número de diapositiva 4"/>
          <p:cNvSpPr>
            <a:spLocks noGrp="1"/>
          </p:cNvSpPr>
          <p:nvPr>
            <p:ph type="sldNum" sz="quarter" idx="12"/>
          </p:nvPr>
        </p:nvSpPr>
        <p:spPr/>
        <p:txBody>
          <a:bodyPr/>
          <a:lstStyle/>
          <a:p>
            <a:fld id="{D802D9E1-0DDA-174F-9155-A972C397A999}" type="slidenum">
              <a:rPr lang="es-ES_tradnl" smtClean="0"/>
              <a:pPr/>
              <a:t>47</a:t>
            </a:fld>
            <a:endParaRPr lang="es-ES_tradnl" dirty="0"/>
          </a:p>
        </p:txBody>
      </p:sp>
      <p:graphicFrame>
        <p:nvGraphicFramePr>
          <p:cNvPr id="10" name="Content Placeholder 9">
            <a:extLst>
              <a:ext uri="{FF2B5EF4-FFF2-40B4-BE49-F238E27FC236}">
                <a16:creationId xmlns:a16="http://schemas.microsoft.com/office/drawing/2014/main" id="{D0A1332F-C0F0-403B-8034-6503592D739D}"/>
              </a:ext>
            </a:extLst>
          </p:cNvPr>
          <p:cNvGraphicFramePr>
            <a:graphicFrameLocks noGrp="1"/>
          </p:cNvGraphicFramePr>
          <p:nvPr>
            <p:ph idx="1"/>
            <p:extLst>
              <p:ext uri="{D42A27DB-BD31-4B8C-83A1-F6EECF244321}">
                <p14:modId xmlns:p14="http://schemas.microsoft.com/office/powerpoint/2010/main" val="413857815"/>
              </p:ext>
            </p:extLst>
          </p:nvPr>
        </p:nvGraphicFramePr>
        <p:xfrm>
          <a:off x="628650" y="2839693"/>
          <a:ext cx="7886700" cy="3347115"/>
        </p:xfrm>
        <a:graphic>
          <a:graphicData uri="http://schemas.openxmlformats.org/drawingml/2006/table">
            <a:tbl>
              <a:tblPr firstRow="1" bandRow="1">
                <a:tableStyleId>{5C22544A-7EE6-4342-B048-85BDC9FD1C3A}</a:tableStyleId>
              </a:tblPr>
              <a:tblGrid>
                <a:gridCol w="6000750">
                  <a:extLst>
                    <a:ext uri="{9D8B030D-6E8A-4147-A177-3AD203B41FA5}">
                      <a16:colId xmlns:a16="http://schemas.microsoft.com/office/drawing/2014/main" val="591154220"/>
                    </a:ext>
                  </a:extLst>
                </a:gridCol>
                <a:gridCol w="1885950">
                  <a:extLst>
                    <a:ext uri="{9D8B030D-6E8A-4147-A177-3AD203B41FA5}">
                      <a16:colId xmlns:a16="http://schemas.microsoft.com/office/drawing/2014/main" val="318429712"/>
                    </a:ext>
                  </a:extLst>
                </a:gridCol>
              </a:tblGrid>
              <a:tr h="351534">
                <a:tc>
                  <a:txBody>
                    <a:bodyPr/>
                    <a:lstStyle/>
                    <a:p>
                      <a:pPr algn="ctr"/>
                      <a:r>
                        <a:rPr lang="es-ES_tradnl" dirty="0"/>
                        <a:t>Afirmación</a:t>
                      </a:r>
                      <a:endParaRPr lang="es-CO" dirty="0"/>
                    </a:p>
                  </a:txBody>
                  <a:tcPr/>
                </a:tc>
                <a:tc>
                  <a:txBody>
                    <a:bodyPr/>
                    <a:lstStyle/>
                    <a:p>
                      <a:pPr algn="ctr"/>
                      <a:r>
                        <a:rPr lang="es-ES_tradnl" dirty="0"/>
                        <a:t>Verdadero/Falso</a:t>
                      </a:r>
                      <a:endParaRPr lang="es-CO" dirty="0"/>
                    </a:p>
                  </a:txBody>
                  <a:tcPr/>
                </a:tc>
                <a:extLst>
                  <a:ext uri="{0D108BD9-81ED-4DB2-BD59-A6C34878D82A}">
                    <a16:rowId xmlns:a16="http://schemas.microsoft.com/office/drawing/2014/main" val="1811388877"/>
                  </a:ext>
                </a:extLst>
              </a:tr>
              <a:tr h="499308">
                <a:tc>
                  <a:txBody>
                    <a:bodyPr/>
                    <a:lstStyle/>
                    <a:p>
                      <a:r>
                        <a:rPr lang="es-ES" sz="1400" kern="1200" dirty="0">
                          <a:solidFill>
                            <a:schemeClr val="dk1"/>
                          </a:solidFill>
                          <a:effectLst/>
                          <a:latin typeface="Arial" panose="020B0604020202020204" pitchFamily="34" charset="0"/>
                          <a:ea typeface="+mn-ea"/>
                          <a:cs typeface="Arial" panose="020B0604020202020204" pitchFamily="34" charset="0"/>
                        </a:rPr>
                        <a:t>El diagrama de casos de uso de un sistema puede organizarse por medio de relaciones de: generalización/especialización, inclusión, y extensión</a:t>
                      </a:r>
                      <a:endParaRPr lang="es-CO" sz="1400" dirty="0">
                        <a:latin typeface="Arial" panose="020B0604020202020204" pitchFamily="34" charset="0"/>
                        <a:cs typeface="Arial" panose="020B0604020202020204" pitchFamily="34" charset="0"/>
                      </a:endParaRPr>
                    </a:p>
                  </a:txBody>
                  <a:tcPr/>
                </a:tc>
                <a:tc>
                  <a:txBody>
                    <a:bodyPr/>
                    <a:lstStyle/>
                    <a:p>
                      <a:endParaRPr lang="es-CO"/>
                    </a:p>
                  </a:txBody>
                  <a:tcPr/>
                </a:tc>
                <a:extLst>
                  <a:ext uri="{0D108BD9-81ED-4DB2-BD59-A6C34878D82A}">
                    <a16:rowId xmlns:a16="http://schemas.microsoft.com/office/drawing/2014/main" val="3264164046"/>
                  </a:ext>
                </a:extLst>
              </a:tr>
              <a:tr h="820245">
                <a:tc>
                  <a:txBody>
                    <a:bodyPr/>
                    <a:lstStyle/>
                    <a:p>
                      <a:pPr algn="just">
                        <a:spcBef>
                          <a:spcPts val="600"/>
                        </a:spcBef>
                        <a:spcAft>
                          <a:spcPts val="0"/>
                        </a:spcAft>
                      </a:pPr>
                      <a:r>
                        <a:rPr lang="es-AR" sz="1400" dirty="0">
                          <a:effectLst/>
                          <a:latin typeface="Arial" panose="020B0604020202020204" pitchFamily="34" charset="0"/>
                          <a:ea typeface="Arial" panose="020B0604020202020204" pitchFamily="34" charset="0"/>
                          <a:cs typeface="Arial" panose="020B0604020202020204" pitchFamily="34" charset="0"/>
                        </a:rPr>
                        <a:t>Una relación de especialización/generalización entre casos de uso se utiliza cuando es necesario especializar de diferentes maneras el comportamiento de un caso de uso, o bien, cuando es necesario abstraer comportamiento común de varios casos en uno más general</a:t>
                      </a:r>
                      <a:endParaRPr lang="es-CO" sz="1400" dirty="0">
                        <a:effectLst/>
                        <a:latin typeface="Arial" panose="020B0604020202020204" pitchFamily="34" charset="0"/>
                        <a:ea typeface="Arial" panose="020B0604020202020204" pitchFamily="34" charset="0"/>
                        <a:cs typeface="Arial" panose="020B0604020202020204" pitchFamily="34" charset="0"/>
                      </a:endParaRPr>
                    </a:p>
                  </a:txBody>
                  <a:tcPr marL="68580" marR="68580" marT="0" marB="0"/>
                </a:tc>
                <a:tc>
                  <a:txBody>
                    <a:bodyPr/>
                    <a:lstStyle/>
                    <a:p>
                      <a:endParaRPr lang="es-CO"/>
                    </a:p>
                  </a:txBody>
                  <a:tcPr/>
                </a:tc>
                <a:extLst>
                  <a:ext uri="{0D108BD9-81ED-4DB2-BD59-A6C34878D82A}">
                    <a16:rowId xmlns:a16="http://schemas.microsoft.com/office/drawing/2014/main" val="631259581"/>
                  </a:ext>
                </a:extLst>
              </a:tr>
              <a:tr h="703067">
                <a:tc>
                  <a:txBody>
                    <a:bodyPr/>
                    <a:lstStyle/>
                    <a:p>
                      <a:r>
                        <a:rPr lang="es-ES" sz="1400" kern="1200" dirty="0">
                          <a:solidFill>
                            <a:schemeClr val="dk1"/>
                          </a:solidFill>
                          <a:effectLst/>
                          <a:latin typeface="Arial" panose="020B0604020202020204" pitchFamily="34" charset="0"/>
                          <a:ea typeface="+mn-ea"/>
                          <a:cs typeface="Arial" panose="020B0604020202020204" pitchFamily="34" charset="0"/>
                        </a:rPr>
                        <a:t>La relación de extensión se modela cuando existe funcionalidad común en dos o más casos de uso por lo que se coloca dicha funcionalidad común en un nuevo caso de uso</a:t>
                      </a:r>
                      <a:endParaRPr lang="es-CO" sz="1400" dirty="0">
                        <a:latin typeface="Arial" panose="020B0604020202020204" pitchFamily="34" charset="0"/>
                        <a:cs typeface="Arial" panose="020B0604020202020204" pitchFamily="34" charset="0"/>
                      </a:endParaRPr>
                    </a:p>
                  </a:txBody>
                  <a:tcPr/>
                </a:tc>
                <a:tc>
                  <a:txBody>
                    <a:bodyPr/>
                    <a:lstStyle/>
                    <a:p>
                      <a:endParaRPr lang="es-CO" dirty="0"/>
                    </a:p>
                  </a:txBody>
                  <a:tcPr/>
                </a:tc>
                <a:extLst>
                  <a:ext uri="{0D108BD9-81ED-4DB2-BD59-A6C34878D82A}">
                    <a16:rowId xmlns:a16="http://schemas.microsoft.com/office/drawing/2014/main" val="3364846694"/>
                  </a:ext>
                </a:extLst>
              </a:tr>
              <a:tr h="878235">
                <a:tc>
                  <a:txBody>
                    <a:bodyPr/>
                    <a:lstStyle/>
                    <a:p>
                      <a:r>
                        <a:rPr lang="es-ES" sz="1400" kern="1200" dirty="0">
                          <a:solidFill>
                            <a:schemeClr val="dk1"/>
                          </a:solidFill>
                          <a:effectLst/>
                          <a:latin typeface="Arial" panose="020B0604020202020204" pitchFamily="34" charset="0"/>
                          <a:ea typeface="+mn-ea"/>
                          <a:cs typeface="Arial" panose="020B0604020202020204" pitchFamily="34" charset="0"/>
                        </a:rPr>
                        <a:t>La relación de inclusión se modela cuando existe funcionalidad común en dos o más casos de uso por lo que se coloca dicha funcionalidad común en un nuevo caso de uso</a:t>
                      </a:r>
                      <a:endParaRPr lang="es-CO" sz="1400" dirty="0">
                        <a:latin typeface="Arial" panose="020B0604020202020204" pitchFamily="34" charset="0"/>
                        <a:cs typeface="Arial" panose="020B0604020202020204" pitchFamily="34" charset="0"/>
                      </a:endParaRPr>
                    </a:p>
                  </a:txBody>
                  <a:tcPr/>
                </a:tc>
                <a:tc>
                  <a:txBody>
                    <a:bodyPr/>
                    <a:lstStyle/>
                    <a:p>
                      <a:endParaRPr lang="es-CO" dirty="0"/>
                    </a:p>
                  </a:txBody>
                  <a:tcPr/>
                </a:tc>
                <a:extLst>
                  <a:ext uri="{0D108BD9-81ED-4DB2-BD59-A6C34878D82A}">
                    <a16:rowId xmlns:a16="http://schemas.microsoft.com/office/drawing/2014/main" val="3192178484"/>
                  </a:ext>
                </a:extLst>
              </a:tr>
            </a:tbl>
          </a:graphicData>
        </a:graphic>
      </p:graphicFrame>
      <p:sp>
        <p:nvSpPr>
          <p:cNvPr id="11" name="Content Placeholder 2">
            <a:extLst>
              <a:ext uri="{FF2B5EF4-FFF2-40B4-BE49-F238E27FC236}">
                <a16:creationId xmlns:a16="http://schemas.microsoft.com/office/drawing/2014/main" id="{A3936235-966A-45EB-A9A7-3E0538775D9B}"/>
              </a:ext>
            </a:extLst>
          </p:cNvPr>
          <p:cNvSpPr txBox="1">
            <a:spLocks/>
          </p:cNvSpPr>
          <p:nvPr/>
        </p:nvSpPr>
        <p:spPr>
          <a:xfrm>
            <a:off x="628650" y="2160000"/>
            <a:ext cx="8003906" cy="89316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r>
              <a:rPr lang="es-ES_tradnl" sz="2400" dirty="0"/>
              <a:t>Indique si las siguientes afirmaciones son Verdaderas (</a:t>
            </a:r>
            <a:r>
              <a:rPr lang="es-ES_tradnl" sz="2400" b="1" dirty="0"/>
              <a:t>V</a:t>
            </a:r>
            <a:r>
              <a:rPr lang="es-ES_tradnl" sz="2400" dirty="0"/>
              <a:t>) o Falsas (</a:t>
            </a:r>
            <a:r>
              <a:rPr lang="es-ES_tradnl" sz="2400" b="1" dirty="0"/>
              <a:t>F</a:t>
            </a:r>
            <a:r>
              <a:rPr lang="es-ES_tradnl" sz="2400" dirty="0"/>
              <a:t>)</a:t>
            </a:r>
          </a:p>
          <a:p>
            <a:endParaRPr lang="es-CO" dirty="0"/>
          </a:p>
        </p:txBody>
      </p:sp>
    </p:spTree>
    <p:extLst>
      <p:ext uri="{BB962C8B-B14F-4D97-AF65-F5344CB8AC3E}">
        <p14:creationId xmlns:p14="http://schemas.microsoft.com/office/powerpoint/2010/main" val="228757914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46F72-BCAA-4F32-8551-45DD80139190}"/>
              </a:ext>
            </a:extLst>
          </p:cNvPr>
          <p:cNvSpPr>
            <a:spLocks noGrp="1"/>
          </p:cNvSpPr>
          <p:nvPr>
            <p:ph type="title"/>
          </p:nvPr>
        </p:nvSpPr>
        <p:spPr/>
        <p:txBody>
          <a:bodyPr>
            <a:normAutofit/>
          </a:bodyPr>
          <a:lstStyle/>
          <a:p>
            <a:r>
              <a:rPr lang="es-ES_tradnl" b="1" dirty="0"/>
              <a:t>Ejercicio 5</a:t>
            </a:r>
            <a:br>
              <a:rPr lang="es-ES_tradnl" b="1" dirty="0"/>
            </a:br>
            <a:r>
              <a:rPr lang="es-ES_tradnl" sz="2800" i="1" dirty="0"/>
              <a:t>Elementos Diagrama Casos de Usos</a:t>
            </a:r>
            <a:endParaRPr lang="es-CO" sz="2800" b="1" dirty="0"/>
          </a:p>
        </p:txBody>
      </p:sp>
      <p:sp>
        <p:nvSpPr>
          <p:cNvPr id="3" name="Content Placeholder 2">
            <a:extLst>
              <a:ext uri="{FF2B5EF4-FFF2-40B4-BE49-F238E27FC236}">
                <a16:creationId xmlns:a16="http://schemas.microsoft.com/office/drawing/2014/main" id="{0976CCB4-6209-4B7B-B108-0B20637BA8F7}"/>
              </a:ext>
            </a:extLst>
          </p:cNvPr>
          <p:cNvSpPr>
            <a:spLocks noGrp="1"/>
          </p:cNvSpPr>
          <p:nvPr>
            <p:ph idx="1"/>
          </p:nvPr>
        </p:nvSpPr>
        <p:spPr>
          <a:xfrm>
            <a:off x="628650" y="2120315"/>
            <a:ext cx="7886700" cy="1160716"/>
          </a:xfrm>
        </p:spPr>
        <p:txBody>
          <a:bodyPr>
            <a:normAutofit/>
          </a:bodyPr>
          <a:lstStyle/>
          <a:p>
            <a:pPr marL="0" indent="0">
              <a:buNone/>
            </a:pPr>
            <a:r>
              <a:rPr lang="es-ES_tradnl" sz="2000" dirty="0"/>
              <a:t>Nombre cada uno de los elementos de notación o sintaxis que están presentes en el siguiente diagrama de Casos de Uso</a:t>
            </a:r>
            <a:endParaRPr lang="es-CO" sz="2000" dirty="0"/>
          </a:p>
        </p:txBody>
      </p:sp>
      <p:sp>
        <p:nvSpPr>
          <p:cNvPr id="4" name="Footer Placeholder 3">
            <a:extLst>
              <a:ext uri="{FF2B5EF4-FFF2-40B4-BE49-F238E27FC236}">
                <a16:creationId xmlns:a16="http://schemas.microsoft.com/office/drawing/2014/main" id="{9F5897BC-5689-441B-AE1C-D0958480ED7A}"/>
              </a:ext>
            </a:extLst>
          </p:cNvPr>
          <p:cNvSpPr>
            <a:spLocks noGrp="1"/>
          </p:cNvSpPr>
          <p:nvPr>
            <p:ph type="ftr" sz="quarter" idx="11"/>
          </p:nvPr>
        </p:nvSpPr>
        <p:spPr/>
        <p:txBody>
          <a:bodyPr/>
          <a:lstStyle/>
          <a:p>
            <a:pPr algn="l"/>
            <a:r>
              <a:rPr lang="es-ES">
                <a:solidFill>
                  <a:schemeClr val="bg1"/>
                </a:solidFill>
              </a:rPr>
              <a:t>Módulo 1: Técnicas de Programación</a:t>
            </a:r>
            <a:endParaRPr lang="es-ES_tradnl" dirty="0"/>
          </a:p>
        </p:txBody>
      </p:sp>
      <p:sp>
        <p:nvSpPr>
          <p:cNvPr id="5" name="Slide Number Placeholder 4">
            <a:extLst>
              <a:ext uri="{FF2B5EF4-FFF2-40B4-BE49-F238E27FC236}">
                <a16:creationId xmlns:a16="http://schemas.microsoft.com/office/drawing/2014/main" id="{B610DEF0-A562-4097-9582-D4885B32AA4B}"/>
              </a:ext>
            </a:extLst>
          </p:cNvPr>
          <p:cNvSpPr>
            <a:spLocks noGrp="1"/>
          </p:cNvSpPr>
          <p:nvPr>
            <p:ph type="sldNum" sz="quarter" idx="12"/>
          </p:nvPr>
        </p:nvSpPr>
        <p:spPr/>
        <p:txBody>
          <a:bodyPr/>
          <a:lstStyle/>
          <a:p>
            <a:fld id="{D802D9E1-0DDA-174F-9155-A972C397A999}" type="slidenum">
              <a:rPr lang="es-ES_tradnl" smtClean="0"/>
              <a:pPr/>
              <a:t>48</a:t>
            </a:fld>
            <a:endParaRPr lang="es-ES_tradnl" dirty="0"/>
          </a:p>
        </p:txBody>
      </p:sp>
      <p:pic>
        <p:nvPicPr>
          <p:cNvPr id="6" name="Picture 5">
            <a:extLst>
              <a:ext uri="{FF2B5EF4-FFF2-40B4-BE49-F238E27FC236}">
                <a16:creationId xmlns:a16="http://schemas.microsoft.com/office/drawing/2014/main" id="{C1BD43A3-E57E-4602-A99B-0314571C3AE9}"/>
              </a:ext>
            </a:extLst>
          </p:cNvPr>
          <p:cNvPicPr/>
          <p:nvPr/>
        </p:nvPicPr>
        <p:blipFill>
          <a:blip r:embed="rId2"/>
          <a:stretch>
            <a:fillRect/>
          </a:stretch>
        </p:blipFill>
        <p:spPr>
          <a:xfrm>
            <a:off x="1408430" y="2911641"/>
            <a:ext cx="5870675" cy="3663783"/>
          </a:xfrm>
          <a:prstGeom prst="rect">
            <a:avLst/>
          </a:prstGeom>
        </p:spPr>
      </p:pic>
    </p:spTree>
    <p:extLst>
      <p:ext uri="{BB962C8B-B14F-4D97-AF65-F5344CB8AC3E}">
        <p14:creationId xmlns:p14="http://schemas.microsoft.com/office/powerpoint/2010/main" val="432977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p:cNvSpPr>
            <a:spLocks noGrp="1"/>
          </p:cNvSpPr>
          <p:nvPr>
            <p:ph type="ctrTitle"/>
          </p:nvPr>
        </p:nvSpPr>
        <p:spPr/>
        <p:txBody>
          <a:bodyPr>
            <a:normAutofit/>
          </a:bodyPr>
          <a:lstStyle/>
          <a:p>
            <a:r>
              <a:rPr lang="es-ES_tradnl" sz="4000" dirty="0"/>
              <a:t>Programación Orientada a Objetos</a:t>
            </a:r>
          </a:p>
        </p:txBody>
      </p:sp>
      <p:sp>
        <p:nvSpPr>
          <p:cNvPr id="5" name="Subtítulo 4"/>
          <p:cNvSpPr>
            <a:spLocks noGrp="1"/>
          </p:cNvSpPr>
          <p:nvPr>
            <p:ph type="subTitle" idx="1"/>
          </p:nvPr>
        </p:nvSpPr>
        <p:spPr/>
        <p:txBody>
          <a:bodyPr/>
          <a:lstStyle/>
          <a:p>
            <a:r>
              <a:rPr lang="es-ES_tradnl" dirty="0"/>
              <a:t>Diagramas UML – Diagrama de Casos de Uso</a:t>
            </a:r>
          </a:p>
        </p:txBody>
      </p:sp>
    </p:spTree>
    <p:extLst>
      <p:ext uri="{BB962C8B-B14F-4D97-AF65-F5344CB8AC3E}">
        <p14:creationId xmlns:p14="http://schemas.microsoft.com/office/powerpoint/2010/main" val="197333520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46F72-BCAA-4F32-8551-45DD80139190}"/>
              </a:ext>
            </a:extLst>
          </p:cNvPr>
          <p:cNvSpPr>
            <a:spLocks noGrp="1"/>
          </p:cNvSpPr>
          <p:nvPr>
            <p:ph type="title"/>
          </p:nvPr>
        </p:nvSpPr>
        <p:spPr/>
        <p:txBody>
          <a:bodyPr>
            <a:normAutofit/>
          </a:bodyPr>
          <a:lstStyle/>
          <a:p>
            <a:r>
              <a:rPr lang="es-ES_tradnl" b="1" dirty="0"/>
              <a:t>Ejercicio 6</a:t>
            </a:r>
            <a:br>
              <a:rPr lang="es-ES_tradnl" b="1" dirty="0"/>
            </a:br>
            <a:r>
              <a:rPr lang="es-ES_tradnl" sz="2800" i="1" dirty="0"/>
              <a:t>Especificación de Casos de Usos</a:t>
            </a:r>
            <a:endParaRPr lang="es-CO" sz="2800" i="1" dirty="0"/>
          </a:p>
        </p:txBody>
      </p:sp>
      <p:sp>
        <p:nvSpPr>
          <p:cNvPr id="3" name="Content Placeholder 2">
            <a:extLst>
              <a:ext uri="{FF2B5EF4-FFF2-40B4-BE49-F238E27FC236}">
                <a16:creationId xmlns:a16="http://schemas.microsoft.com/office/drawing/2014/main" id="{0976CCB4-6209-4B7B-B108-0B20637BA8F7}"/>
              </a:ext>
            </a:extLst>
          </p:cNvPr>
          <p:cNvSpPr>
            <a:spLocks noGrp="1"/>
          </p:cNvSpPr>
          <p:nvPr>
            <p:ph idx="1"/>
          </p:nvPr>
        </p:nvSpPr>
        <p:spPr>
          <a:xfrm>
            <a:off x="628650" y="2120314"/>
            <a:ext cx="7886700" cy="4455109"/>
          </a:xfrm>
        </p:spPr>
        <p:txBody>
          <a:bodyPr>
            <a:normAutofit/>
          </a:bodyPr>
          <a:lstStyle/>
          <a:p>
            <a:r>
              <a:rPr lang="es-ES_tradnl" sz="2400" dirty="0"/>
              <a:t>Indique el nombre más representativo del sistema representado por el Diagrama de Casos de Uso anterior</a:t>
            </a:r>
          </a:p>
          <a:p>
            <a:endParaRPr lang="es-CO" sz="2400" dirty="0"/>
          </a:p>
        </p:txBody>
      </p:sp>
      <p:sp>
        <p:nvSpPr>
          <p:cNvPr id="4" name="Footer Placeholder 3">
            <a:extLst>
              <a:ext uri="{FF2B5EF4-FFF2-40B4-BE49-F238E27FC236}">
                <a16:creationId xmlns:a16="http://schemas.microsoft.com/office/drawing/2014/main" id="{9F5897BC-5689-441B-AE1C-D0958480ED7A}"/>
              </a:ext>
            </a:extLst>
          </p:cNvPr>
          <p:cNvSpPr>
            <a:spLocks noGrp="1"/>
          </p:cNvSpPr>
          <p:nvPr>
            <p:ph type="ftr" sz="quarter" idx="11"/>
          </p:nvPr>
        </p:nvSpPr>
        <p:spPr/>
        <p:txBody>
          <a:bodyPr/>
          <a:lstStyle/>
          <a:p>
            <a:pPr algn="l"/>
            <a:r>
              <a:rPr lang="es-ES">
                <a:solidFill>
                  <a:schemeClr val="bg1"/>
                </a:solidFill>
              </a:rPr>
              <a:t>Módulo 1: Técnicas de Programación</a:t>
            </a:r>
            <a:endParaRPr lang="es-ES_tradnl" dirty="0"/>
          </a:p>
        </p:txBody>
      </p:sp>
      <p:sp>
        <p:nvSpPr>
          <p:cNvPr id="5" name="Slide Number Placeholder 4">
            <a:extLst>
              <a:ext uri="{FF2B5EF4-FFF2-40B4-BE49-F238E27FC236}">
                <a16:creationId xmlns:a16="http://schemas.microsoft.com/office/drawing/2014/main" id="{B610DEF0-A562-4097-9582-D4885B32AA4B}"/>
              </a:ext>
            </a:extLst>
          </p:cNvPr>
          <p:cNvSpPr>
            <a:spLocks noGrp="1"/>
          </p:cNvSpPr>
          <p:nvPr>
            <p:ph type="sldNum" sz="quarter" idx="12"/>
          </p:nvPr>
        </p:nvSpPr>
        <p:spPr/>
        <p:txBody>
          <a:bodyPr/>
          <a:lstStyle/>
          <a:p>
            <a:fld id="{D802D9E1-0DDA-174F-9155-A972C397A999}" type="slidenum">
              <a:rPr lang="es-ES_tradnl" smtClean="0"/>
              <a:pPr/>
              <a:t>49</a:t>
            </a:fld>
            <a:endParaRPr lang="es-ES_tradnl" dirty="0"/>
          </a:p>
        </p:txBody>
      </p:sp>
    </p:spTree>
    <p:extLst>
      <p:ext uri="{BB962C8B-B14F-4D97-AF65-F5344CB8AC3E}">
        <p14:creationId xmlns:p14="http://schemas.microsoft.com/office/powerpoint/2010/main" val="387969580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46F72-BCAA-4F32-8551-45DD80139190}"/>
              </a:ext>
            </a:extLst>
          </p:cNvPr>
          <p:cNvSpPr>
            <a:spLocks noGrp="1"/>
          </p:cNvSpPr>
          <p:nvPr>
            <p:ph type="title"/>
          </p:nvPr>
        </p:nvSpPr>
        <p:spPr/>
        <p:txBody>
          <a:bodyPr>
            <a:normAutofit/>
          </a:bodyPr>
          <a:lstStyle/>
          <a:p>
            <a:r>
              <a:rPr lang="es-ES_tradnl" b="1" dirty="0"/>
              <a:t>Ejercicio 7</a:t>
            </a:r>
            <a:br>
              <a:rPr lang="es-ES_tradnl" b="1" dirty="0"/>
            </a:br>
            <a:r>
              <a:rPr lang="es-ES_tradnl" sz="2800" i="1" dirty="0"/>
              <a:t>Especificación de Casos de Usos</a:t>
            </a:r>
            <a:endParaRPr lang="es-CO" sz="2800" i="1" dirty="0"/>
          </a:p>
        </p:txBody>
      </p:sp>
      <p:sp>
        <p:nvSpPr>
          <p:cNvPr id="3" name="Content Placeholder 2">
            <a:extLst>
              <a:ext uri="{FF2B5EF4-FFF2-40B4-BE49-F238E27FC236}">
                <a16:creationId xmlns:a16="http://schemas.microsoft.com/office/drawing/2014/main" id="{0976CCB4-6209-4B7B-B108-0B20637BA8F7}"/>
              </a:ext>
            </a:extLst>
          </p:cNvPr>
          <p:cNvSpPr>
            <a:spLocks noGrp="1"/>
          </p:cNvSpPr>
          <p:nvPr>
            <p:ph idx="1"/>
          </p:nvPr>
        </p:nvSpPr>
        <p:spPr>
          <a:xfrm>
            <a:off x="628650" y="2120314"/>
            <a:ext cx="7886700" cy="4455109"/>
          </a:xfrm>
        </p:spPr>
        <p:txBody>
          <a:bodyPr>
            <a:normAutofit fontScale="77500" lnSpcReduction="20000"/>
          </a:bodyPr>
          <a:lstStyle/>
          <a:p>
            <a:r>
              <a:rPr lang="es-ES_tradnl" dirty="0"/>
              <a:t>Dada la siguiente descripción:</a:t>
            </a:r>
            <a:endParaRPr lang="es-CO" dirty="0"/>
          </a:p>
          <a:p>
            <a:pPr marL="0" indent="0">
              <a:lnSpc>
                <a:spcPct val="120000"/>
              </a:lnSpc>
              <a:buNone/>
            </a:pPr>
            <a:r>
              <a:rPr lang="es-CO" sz="2400" dirty="0"/>
              <a:t>Cuando un deportista desea reservar una cancha, debe indicar tipo de cancha, día y horario en el cual desea reservar. El sistema, entonces verificará que la cancha se encuentra disponible en ese día y horario. Si así fuese, el sistema solicitará al deportista que informe quién va a ser el responsable del pago (nombre apellido DNI), sus datos de tarjeta de crédito (número de tarjeta de crédito, fecha de vencimiento y código de seguridad). El sistema entonces validará la información de la tarjeta de crédito interactuando con el sistema bancario. En caso de ser correctos, el sistema asignará el turno e informará el monto a pagar. Sin embargo, el cobro recién será efectuado al finalizar el turno reservado. Una vez realizada la reserva, el sistema mostrará el día y la hora de la reserva. Si no hay disponibilidad en el día y horario deseado por el deportista, el sistema informa de la situación.  </a:t>
            </a:r>
          </a:p>
        </p:txBody>
      </p:sp>
      <p:sp>
        <p:nvSpPr>
          <p:cNvPr id="4" name="Footer Placeholder 3">
            <a:extLst>
              <a:ext uri="{FF2B5EF4-FFF2-40B4-BE49-F238E27FC236}">
                <a16:creationId xmlns:a16="http://schemas.microsoft.com/office/drawing/2014/main" id="{9F5897BC-5689-441B-AE1C-D0958480ED7A}"/>
              </a:ext>
            </a:extLst>
          </p:cNvPr>
          <p:cNvSpPr>
            <a:spLocks noGrp="1"/>
          </p:cNvSpPr>
          <p:nvPr>
            <p:ph type="ftr" sz="quarter" idx="11"/>
          </p:nvPr>
        </p:nvSpPr>
        <p:spPr/>
        <p:txBody>
          <a:bodyPr/>
          <a:lstStyle/>
          <a:p>
            <a:pPr algn="l"/>
            <a:r>
              <a:rPr lang="es-ES">
                <a:solidFill>
                  <a:schemeClr val="bg1"/>
                </a:solidFill>
              </a:rPr>
              <a:t>Módulo 1: Técnicas de Programación</a:t>
            </a:r>
            <a:endParaRPr lang="es-ES_tradnl" dirty="0"/>
          </a:p>
        </p:txBody>
      </p:sp>
      <p:sp>
        <p:nvSpPr>
          <p:cNvPr id="5" name="Slide Number Placeholder 4">
            <a:extLst>
              <a:ext uri="{FF2B5EF4-FFF2-40B4-BE49-F238E27FC236}">
                <a16:creationId xmlns:a16="http://schemas.microsoft.com/office/drawing/2014/main" id="{B610DEF0-A562-4097-9582-D4885B32AA4B}"/>
              </a:ext>
            </a:extLst>
          </p:cNvPr>
          <p:cNvSpPr>
            <a:spLocks noGrp="1"/>
          </p:cNvSpPr>
          <p:nvPr>
            <p:ph type="sldNum" sz="quarter" idx="12"/>
          </p:nvPr>
        </p:nvSpPr>
        <p:spPr/>
        <p:txBody>
          <a:bodyPr/>
          <a:lstStyle/>
          <a:p>
            <a:fld id="{D802D9E1-0DDA-174F-9155-A972C397A999}" type="slidenum">
              <a:rPr lang="es-ES_tradnl" smtClean="0"/>
              <a:pPr/>
              <a:t>50</a:t>
            </a:fld>
            <a:endParaRPr lang="es-ES_tradnl" dirty="0"/>
          </a:p>
        </p:txBody>
      </p:sp>
    </p:spTree>
    <p:extLst>
      <p:ext uri="{BB962C8B-B14F-4D97-AF65-F5344CB8AC3E}">
        <p14:creationId xmlns:p14="http://schemas.microsoft.com/office/powerpoint/2010/main" val="355399770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46F72-BCAA-4F32-8551-45DD80139190}"/>
              </a:ext>
            </a:extLst>
          </p:cNvPr>
          <p:cNvSpPr>
            <a:spLocks noGrp="1"/>
          </p:cNvSpPr>
          <p:nvPr>
            <p:ph type="title"/>
          </p:nvPr>
        </p:nvSpPr>
        <p:spPr/>
        <p:txBody>
          <a:bodyPr>
            <a:normAutofit/>
          </a:bodyPr>
          <a:lstStyle/>
          <a:p>
            <a:r>
              <a:rPr lang="es-ES_tradnl" b="1" dirty="0"/>
              <a:t>Ejercicio 7</a:t>
            </a:r>
            <a:br>
              <a:rPr lang="es-ES_tradnl" b="1" dirty="0"/>
            </a:br>
            <a:r>
              <a:rPr lang="es-ES_tradnl" sz="2800" i="1" dirty="0"/>
              <a:t>Especificación de Casos de Usos</a:t>
            </a:r>
            <a:endParaRPr lang="es-CO" sz="2800" i="1" dirty="0"/>
          </a:p>
        </p:txBody>
      </p:sp>
      <p:sp>
        <p:nvSpPr>
          <p:cNvPr id="3" name="Content Placeholder 2">
            <a:extLst>
              <a:ext uri="{FF2B5EF4-FFF2-40B4-BE49-F238E27FC236}">
                <a16:creationId xmlns:a16="http://schemas.microsoft.com/office/drawing/2014/main" id="{0976CCB4-6209-4B7B-B108-0B20637BA8F7}"/>
              </a:ext>
            </a:extLst>
          </p:cNvPr>
          <p:cNvSpPr>
            <a:spLocks noGrp="1"/>
          </p:cNvSpPr>
          <p:nvPr>
            <p:ph idx="1"/>
          </p:nvPr>
        </p:nvSpPr>
        <p:spPr>
          <a:xfrm>
            <a:off x="268014" y="1979026"/>
            <a:ext cx="8875986" cy="4737686"/>
          </a:xfrm>
        </p:spPr>
        <p:txBody>
          <a:bodyPr>
            <a:normAutofit fontScale="70000" lnSpcReduction="20000"/>
          </a:bodyPr>
          <a:lstStyle/>
          <a:p>
            <a:r>
              <a:rPr lang="es-ES_tradnl" sz="3100" dirty="0"/>
              <a:t>Analice la especificación de casos de uso relacionada y agregue/modifique/borre aquello que crea que está mal o falta</a:t>
            </a:r>
          </a:p>
          <a:p>
            <a:endParaRPr lang="es-ES_tradnl" sz="3100" dirty="0"/>
          </a:p>
          <a:p>
            <a:pPr marL="457200" indent="-457200">
              <a:buAutoNum type="arabicPeriod"/>
            </a:pPr>
            <a:r>
              <a:rPr lang="es-ES_tradnl" sz="2900" dirty="0"/>
              <a:t>El caso de uso comienza cuando el deportista quiere hacer una reserva</a:t>
            </a:r>
          </a:p>
          <a:p>
            <a:pPr marL="457200" indent="-457200">
              <a:buAutoNum type="arabicPeriod"/>
            </a:pPr>
            <a:r>
              <a:rPr lang="es-ES_tradnl" sz="2900" dirty="0"/>
              <a:t>El Sistema solicita el </a:t>
            </a:r>
            <a:r>
              <a:rPr lang="es-CO" sz="2900" dirty="0"/>
              <a:t>indicar tipo de cancha, día y horario en el cual desea reservar</a:t>
            </a:r>
          </a:p>
          <a:p>
            <a:pPr marL="457200" indent="-457200">
              <a:buAutoNum type="arabicPeriod"/>
            </a:pPr>
            <a:r>
              <a:rPr lang="es-ES_tradnl" sz="2900" dirty="0"/>
              <a:t>E</a:t>
            </a:r>
            <a:r>
              <a:rPr lang="es-CO" sz="2900" dirty="0"/>
              <a:t>l Sistema verifica que la cancha esté disponible en el día y horario indicado</a:t>
            </a:r>
          </a:p>
          <a:p>
            <a:pPr marL="457200" indent="-457200">
              <a:buAutoNum type="arabicPeriod"/>
            </a:pPr>
            <a:r>
              <a:rPr lang="es-ES_tradnl" sz="2900" dirty="0"/>
              <a:t>El Sistema solicita el responsable del pago, su nombre, apellido y DNI y el </a:t>
            </a:r>
            <a:r>
              <a:rPr lang="es-CO" sz="2900" dirty="0"/>
              <a:t>número de tarjeta de crédito, fecha de vencimiento y código de seguridad</a:t>
            </a:r>
          </a:p>
          <a:p>
            <a:pPr marL="457200" indent="-457200">
              <a:buAutoNum type="arabicPeriod"/>
            </a:pPr>
            <a:r>
              <a:rPr lang="es-ES_tradnl" sz="2900" dirty="0"/>
              <a:t>El Sistema manda a poner un cartel en la cancha diciendo que está reservada</a:t>
            </a:r>
          </a:p>
          <a:p>
            <a:pPr marL="457200" indent="-457200">
              <a:buAutoNum type="arabicPeriod"/>
            </a:pPr>
            <a:r>
              <a:rPr lang="es-ES_tradnl" sz="2900" dirty="0"/>
              <a:t>El Sistema informa el monto a pagar</a:t>
            </a:r>
          </a:p>
          <a:p>
            <a:pPr marL="457200" indent="-457200">
              <a:buAutoNum type="arabicPeriod"/>
            </a:pPr>
            <a:r>
              <a:rPr lang="es-ES_tradnl" sz="2900" dirty="0"/>
              <a:t>E</a:t>
            </a:r>
            <a:r>
              <a:rPr lang="es-CO" sz="2900" dirty="0"/>
              <a:t>l caso de uso termina</a:t>
            </a:r>
            <a:endParaRPr lang="es-ES_tradnl" sz="2900" dirty="0"/>
          </a:p>
          <a:p>
            <a:endParaRPr lang="es-CO" sz="2400" dirty="0"/>
          </a:p>
        </p:txBody>
      </p:sp>
      <p:sp>
        <p:nvSpPr>
          <p:cNvPr id="4" name="Footer Placeholder 3">
            <a:extLst>
              <a:ext uri="{FF2B5EF4-FFF2-40B4-BE49-F238E27FC236}">
                <a16:creationId xmlns:a16="http://schemas.microsoft.com/office/drawing/2014/main" id="{9F5897BC-5689-441B-AE1C-D0958480ED7A}"/>
              </a:ext>
            </a:extLst>
          </p:cNvPr>
          <p:cNvSpPr>
            <a:spLocks noGrp="1"/>
          </p:cNvSpPr>
          <p:nvPr>
            <p:ph type="ftr" sz="quarter" idx="11"/>
          </p:nvPr>
        </p:nvSpPr>
        <p:spPr/>
        <p:txBody>
          <a:bodyPr/>
          <a:lstStyle/>
          <a:p>
            <a:pPr algn="l"/>
            <a:r>
              <a:rPr lang="es-ES">
                <a:solidFill>
                  <a:schemeClr val="bg1"/>
                </a:solidFill>
              </a:rPr>
              <a:t>Módulo 1: Técnicas de Programación</a:t>
            </a:r>
            <a:endParaRPr lang="es-ES_tradnl" dirty="0"/>
          </a:p>
        </p:txBody>
      </p:sp>
      <p:sp>
        <p:nvSpPr>
          <p:cNvPr id="5" name="Slide Number Placeholder 4">
            <a:extLst>
              <a:ext uri="{FF2B5EF4-FFF2-40B4-BE49-F238E27FC236}">
                <a16:creationId xmlns:a16="http://schemas.microsoft.com/office/drawing/2014/main" id="{B610DEF0-A562-4097-9582-D4885B32AA4B}"/>
              </a:ext>
            </a:extLst>
          </p:cNvPr>
          <p:cNvSpPr>
            <a:spLocks noGrp="1"/>
          </p:cNvSpPr>
          <p:nvPr>
            <p:ph type="sldNum" sz="quarter" idx="12"/>
          </p:nvPr>
        </p:nvSpPr>
        <p:spPr/>
        <p:txBody>
          <a:bodyPr/>
          <a:lstStyle/>
          <a:p>
            <a:fld id="{D802D9E1-0DDA-174F-9155-A972C397A999}" type="slidenum">
              <a:rPr lang="es-ES_tradnl" smtClean="0"/>
              <a:pPr/>
              <a:t>51</a:t>
            </a:fld>
            <a:endParaRPr lang="es-ES_tradnl" dirty="0"/>
          </a:p>
        </p:txBody>
      </p:sp>
    </p:spTree>
    <p:extLst>
      <p:ext uri="{BB962C8B-B14F-4D97-AF65-F5344CB8AC3E}">
        <p14:creationId xmlns:p14="http://schemas.microsoft.com/office/powerpoint/2010/main" val="166916289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46F72-BCAA-4F32-8551-45DD80139190}"/>
              </a:ext>
            </a:extLst>
          </p:cNvPr>
          <p:cNvSpPr>
            <a:spLocks noGrp="1"/>
          </p:cNvSpPr>
          <p:nvPr>
            <p:ph type="title"/>
          </p:nvPr>
        </p:nvSpPr>
        <p:spPr/>
        <p:txBody>
          <a:bodyPr>
            <a:normAutofit/>
          </a:bodyPr>
          <a:lstStyle/>
          <a:p>
            <a:r>
              <a:rPr lang="es-ES_tradnl" b="1" dirty="0"/>
              <a:t>Ejercicio 8</a:t>
            </a:r>
            <a:br>
              <a:rPr lang="es-ES_tradnl" b="1" dirty="0"/>
            </a:br>
            <a:r>
              <a:rPr lang="es-ES_tradnl" sz="2800" i="1" dirty="0"/>
              <a:t>Especificación de Casos de Usos</a:t>
            </a:r>
            <a:endParaRPr lang="es-CO" sz="2800" i="1" dirty="0"/>
          </a:p>
        </p:txBody>
      </p:sp>
      <p:sp>
        <p:nvSpPr>
          <p:cNvPr id="3" name="Content Placeholder 2">
            <a:extLst>
              <a:ext uri="{FF2B5EF4-FFF2-40B4-BE49-F238E27FC236}">
                <a16:creationId xmlns:a16="http://schemas.microsoft.com/office/drawing/2014/main" id="{0976CCB4-6209-4B7B-B108-0B20637BA8F7}"/>
              </a:ext>
            </a:extLst>
          </p:cNvPr>
          <p:cNvSpPr>
            <a:spLocks noGrp="1"/>
          </p:cNvSpPr>
          <p:nvPr>
            <p:ph idx="1"/>
          </p:nvPr>
        </p:nvSpPr>
        <p:spPr>
          <a:xfrm>
            <a:off x="628650" y="2120314"/>
            <a:ext cx="7886700" cy="4455109"/>
          </a:xfrm>
        </p:spPr>
        <p:txBody>
          <a:bodyPr>
            <a:normAutofit/>
          </a:bodyPr>
          <a:lstStyle/>
          <a:p>
            <a:r>
              <a:rPr lang="es-ES_tradnl" dirty="0"/>
              <a:t>Para el resto de los casos de uso del diagrama:</a:t>
            </a:r>
          </a:p>
          <a:p>
            <a:pPr lvl="1"/>
            <a:r>
              <a:rPr lang="es-ES_tradnl" dirty="0"/>
              <a:t>Realice una descripción breve lo que interpreta del resto de los casos de uso</a:t>
            </a:r>
          </a:p>
          <a:p>
            <a:pPr lvl="1"/>
            <a:r>
              <a:rPr lang="es-ES_tradnl" dirty="0"/>
              <a:t>Indique los actores primarios y secundarios de cada caso de uso</a:t>
            </a:r>
          </a:p>
          <a:p>
            <a:endParaRPr lang="es-CO" sz="2400" dirty="0"/>
          </a:p>
        </p:txBody>
      </p:sp>
      <p:sp>
        <p:nvSpPr>
          <p:cNvPr id="4" name="Footer Placeholder 3">
            <a:extLst>
              <a:ext uri="{FF2B5EF4-FFF2-40B4-BE49-F238E27FC236}">
                <a16:creationId xmlns:a16="http://schemas.microsoft.com/office/drawing/2014/main" id="{9F5897BC-5689-441B-AE1C-D0958480ED7A}"/>
              </a:ext>
            </a:extLst>
          </p:cNvPr>
          <p:cNvSpPr>
            <a:spLocks noGrp="1"/>
          </p:cNvSpPr>
          <p:nvPr>
            <p:ph type="ftr" sz="quarter" idx="11"/>
          </p:nvPr>
        </p:nvSpPr>
        <p:spPr/>
        <p:txBody>
          <a:bodyPr/>
          <a:lstStyle/>
          <a:p>
            <a:pPr algn="l"/>
            <a:r>
              <a:rPr lang="es-ES">
                <a:solidFill>
                  <a:schemeClr val="bg1"/>
                </a:solidFill>
              </a:rPr>
              <a:t>Módulo 1: Técnicas de Programación</a:t>
            </a:r>
            <a:endParaRPr lang="es-ES_tradnl" dirty="0"/>
          </a:p>
        </p:txBody>
      </p:sp>
      <p:sp>
        <p:nvSpPr>
          <p:cNvPr id="5" name="Slide Number Placeholder 4">
            <a:extLst>
              <a:ext uri="{FF2B5EF4-FFF2-40B4-BE49-F238E27FC236}">
                <a16:creationId xmlns:a16="http://schemas.microsoft.com/office/drawing/2014/main" id="{B610DEF0-A562-4097-9582-D4885B32AA4B}"/>
              </a:ext>
            </a:extLst>
          </p:cNvPr>
          <p:cNvSpPr>
            <a:spLocks noGrp="1"/>
          </p:cNvSpPr>
          <p:nvPr>
            <p:ph type="sldNum" sz="quarter" idx="12"/>
          </p:nvPr>
        </p:nvSpPr>
        <p:spPr/>
        <p:txBody>
          <a:bodyPr/>
          <a:lstStyle/>
          <a:p>
            <a:fld id="{D802D9E1-0DDA-174F-9155-A972C397A999}" type="slidenum">
              <a:rPr lang="es-ES_tradnl" smtClean="0"/>
              <a:pPr/>
              <a:t>52</a:t>
            </a:fld>
            <a:endParaRPr lang="es-ES_tradnl" dirty="0"/>
          </a:p>
        </p:txBody>
      </p:sp>
    </p:spTree>
    <p:extLst>
      <p:ext uri="{BB962C8B-B14F-4D97-AF65-F5344CB8AC3E}">
        <p14:creationId xmlns:p14="http://schemas.microsoft.com/office/powerpoint/2010/main" val="29744596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r>
              <a:rPr lang="es-ES_tradnl" sz="4000" dirty="0"/>
              <a:t>Programación Orientada a Objetos</a:t>
            </a:r>
          </a:p>
        </p:txBody>
      </p:sp>
      <p:sp>
        <p:nvSpPr>
          <p:cNvPr id="3" name="Subtítulo 2"/>
          <p:cNvSpPr>
            <a:spLocks noGrp="1"/>
          </p:cNvSpPr>
          <p:nvPr>
            <p:ph type="subTitle" idx="1"/>
          </p:nvPr>
        </p:nvSpPr>
        <p:spPr/>
        <p:txBody>
          <a:bodyPr/>
          <a:lstStyle/>
          <a:p>
            <a:r>
              <a:rPr lang="es-ES_tradnl" dirty="0"/>
              <a:t>Diagrama de Casos de Uso</a:t>
            </a:r>
          </a:p>
        </p:txBody>
      </p:sp>
    </p:spTree>
    <p:extLst>
      <p:ext uri="{BB962C8B-B14F-4D97-AF65-F5344CB8AC3E}">
        <p14:creationId xmlns:p14="http://schemas.microsoft.com/office/powerpoint/2010/main" val="94286449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b="1" dirty="0"/>
              <a:t>Ejercicio 1</a:t>
            </a:r>
            <a:br>
              <a:rPr lang="es-ES_tradnl" b="1" dirty="0"/>
            </a:br>
            <a:r>
              <a:rPr lang="es-ES_tradnl" sz="2800" i="1" dirty="0"/>
              <a:t>Diagrama de Casos de Uso</a:t>
            </a:r>
          </a:p>
        </p:txBody>
      </p:sp>
      <p:graphicFrame>
        <p:nvGraphicFramePr>
          <p:cNvPr id="10" name="Content Placeholder 9">
            <a:extLst>
              <a:ext uri="{FF2B5EF4-FFF2-40B4-BE49-F238E27FC236}">
                <a16:creationId xmlns:a16="http://schemas.microsoft.com/office/drawing/2014/main" id="{D0A1332F-C0F0-403B-8034-6503592D739D}"/>
              </a:ext>
            </a:extLst>
          </p:cNvPr>
          <p:cNvGraphicFramePr>
            <a:graphicFrameLocks noGrp="1"/>
          </p:cNvGraphicFramePr>
          <p:nvPr>
            <p:ph idx="1"/>
            <p:extLst>
              <p:ext uri="{D42A27DB-BD31-4B8C-83A1-F6EECF244321}">
                <p14:modId xmlns:p14="http://schemas.microsoft.com/office/powerpoint/2010/main" val="3209869454"/>
              </p:ext>
            </p:extLst>
          </p:nvPr>
        </p:nvGraphicFramePr>
        <p:xfrm>
          <a:off x="628650" y="3267493"/>
          <a:ext cx="7886700" cy="2565400"/>
        </p:xfrm>
        <a:graphic>
          <a:graphicData uri="http://schemas.openxmlformats.org/drawingml/2006/table">
            <a:tbl>
              <a:tblPr firstRow="1" bandRow="1">
                <a:tableStyleId>{5C22544A-7EE6-4342-B048-85BDC9FD1C3A}</a:tableStyleId>
              </a:tblPr>
              <a:tblGrid>
                <a:gridCol w="5729045">
                  <a:extLst>
                    <a:ext uri="{9D8B030D-6E8A-4147-A177-3AD203B41FA5}">
                      <a16:colId xmlns:a16="http://schemas.microsoft.com/office/drawing/2014/main" val="591154220"/>
                    </a:ext>
                  </a:extLst>
                </a:gridCol>
                <a:gridCol w="2157655">
                  <a:extLst>
                    <a:ext uri="{9D8B030D-6E8A-4147-A177-3AD203B41FA5}">
                      <a16:colId xmlns:a16="http://schemas.microsoft.com/office/drawing/2014/main" val="318429712"/>
                    </a:ext>
                  </a:extLst>
                </a:gridCol>
              </a:tblGrid>
              <a:tr h="370840">
                <a:tc>
                  <a:txBody>
                    <a:bodyPr/>
                    <a:lstStyle/>
                    <a:p>
                      <a:pPr algn="ctr"/>
                      <a:r>
                        <a:rPr lang="es-ES_tradnl" dirty="0"/>
                        <a:t>Afirmación</a:t>
                      </a:r>
                      <a:endParaRPr lang="es-CO" dirty="0"/>
                    </a:p>
                  </a:txBody>
                  <a:tcPr/>
                </a:tc>
                <a:tc>
                  <a:txBody>
                    <a:bodyPr/>
                    <a:lstStyle/>
                    <a:p>
                      <a:pPr algn="ctr"/>
                      <a:r>
                        <a:rPr lang="es-ES_tradnl" dirty="0"/>
                        <a:t>Verdadero/Falso</a:t>
                      </a:r>
                      <a:endParaRPr lang="es-CO" dirty="0"/>
                    </a:p>
                  </a:txBody>
                  <a:tcPr/>
                </a:tc>
                <a:extLst>
                  <a:ext uri="{0D108BD9-81ED-4DB2-BD59-A6C34878D82A}">
                    <a16:rowId xmlns:a16="http://schemas.microsoft.com/office/drawing/2014/main" val="1811388877"/>
                  </a:ext>
                </a:extLst>
              </a:tr>
              <a:tr h="370840">
                <a:tc>
                  <a:txBody>
                    <a:bodyPr/>
                    <a:lstStyle/>
                    <a:p>
                      <a:r>
                        <a:rPr lang="es-ES" sz="1800" kern="1200" dirty="0">
                          <a:solidFill>
                            <a:schemeClr val="dk1"/>
                          </a:solidFill>
                          <a:effectLst/>
                          <a:latin typeface="Arial" panose="020B0604020202020204" pitchFamily="34" charset="0"/>
                          <a:ea typeface="+mn-ea"/>
                          <a:cs typeface="Arial" panose="020B0604020202020204" pitchFamily="34" charset="0"/>
                        </a:rPr>
                        <a:t>El diagrama de casos de uso permite acordar, entre el equipo de desarrollo y el cliente, los requerimientos funcionales de dicho sistema</a:t>
                      </a:r>
                      <a:endParaRPr lang="es-CO" dirty="0">
                        <a:latin typeface="Arial" panose="020B0604020202020204" pitchFamily="34" charset="0"/>
                        <a:cs typeface="Arial" panose="020B0604020202020204" pitchFamily="34" charset="0"/>
                      </a:endParaRPr>
                    </a:p>
                  </a:txBody>
                  <a:tcPr/>
                </a:tc>
                <a:tc>
                  <a:txBody>
                    <a:bodyPr/>
                    <a:lstStyle/>
                    <a:p>
                      <a:pPr algn="ctr"/>
                      <a:endParaRPr lang="es-CO" sz="3600" b="1"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264164046"/>
                  </a:ext>
                </a:extLst>
              </a:tr>
              <a:tr h="370840">
                <a:tc>
                  <a:txBody>
                    <a:bodyPr/>
                    <a:lstStyle/>
                    <a:p>
                      <a:r>
                        <a:rPr lang="es-ES_tradnl" dirty="0">
                          <a:latin typeface="Arial" panose="020B0604020202020204" pitchFamily="34" charset="0"/>
                          <a:cs typeface="Arial" panose="020B0604020202020204" pitchFamily="34" charset="0"/>
                        </a:rPr>
                        <a:t>Hay que hacer tantos diagramas de casos de uso como funcionalidad se necesite para el sistema</a:t>
                      </a:r>
                      <a:endParaRPr lang="es-CO" dirty="0">
                        <a:latin typeface="Arial" panose="020B0604020202020204" pitchFamily="34" charset="0"/>
                        <a:cs typeface="Arial" panose="020B0604020202020204" pitchFamily="34" charset="0"/>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s-CO" sz="3600" b="1"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631259581"/>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dirty="0">
                          <a:latin typeface="Arial" panose="020B0604020202020204" pitchFamily="34" charset="0"/>
                          <a:cs typeface="Arial" panose="020B0604020202020204" pitchFamily="34" charset="0"/>
                        </a:rPr>
                        <a:t>El diagrama de casos de uso permite modelar las clases necesarias para implementar el sistema</a:t>
                      </a:r>
                      <a:endParaRPr lang="es-CO" dirty="0">
                        <a:latin typeface="Arial" panose="020B0604020202020204" pitchFamily="34" charset="0"/>
                        <a:cs typeface="Arial" panose="020B0604020202020204" pitchFamily="34" charset="0"/>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s-CO" sz="3600" b="1"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449412106"/>
                  </a:ext>
                </a:extLst>
              </a:tr>
            </a:tbl>
          </a:graphicData>
        </a:graphic>
      </p:graphicFrame>
      <p:sp>
        <p:nvSpPr>
          <p:cNvPr id="4" name="Marcador de pie de página 3"/>
          <p:cNvSpPr>
            <a:spLocks noGrp="1"/>
          </p:cNvSpPr>
          <p:nvPr>
            <p:ph type="ftr" sz="quarter" idx="11"/>
          </p:nvPr>
        </p:nvSpPr>
        <p:spPr/>
        <p:txBody>
          <a:bodyPr/>
          <a:lstStyle/>
          <a:p>
            <a:r>
              <a:rPr lang="es-ES" dirty="0"/>
              <a:t>Módulo 2: Programación Orientada a Objetos</a:t>
            </a:r>
            <a:endParaRPr lang="es-ES_tradnl" dirty="0"/>
          </a:p>
        </p:txBody>
      </p:sp>
      <p:sp>
        <p:nvSpPr>
          <p:cNvPr id="5" name="Marcador de número de diapositiva 4"/>
          <p:cNvSpPr>
            <a:spLocks noGrp="1"/>
          </p:cNvSpPr>
          <p:nvPr>
            <p:ph type="sldNum" sz="quarter" idx="12"/>
          </p:nvPr>
        </p:nvSpPr>
        <p:spPr/>
        <p:txBody>
          <a:bodyPr/>
          <a:lstStyle/>
          <a:p>
            <a:fld id="{D802D9E1-0DDA-174F-9155-A972C397A999}" type="slidenum">
              <a:rPr lang="es-ES_tradnl" smtClean="0"/>
              <a:pPr/>
              <a:t>54</a:t>
            </a:fld>
            <a:endParaRPr lang="es-ES_tradnl" dirty="0"/>
          </a:p>
        </p:txBody>
      </p:sp>
      <p:sp>
        <p:nvSpPr>
          <p:cNvPr id="11" name="Content Placeholder 2">
            <a:extLst>
              <a:ext uri="{FF2B5EF4-FFF2-40B4-BE49-F238E27FC236}">
                <a16:creationId xmlns:a16="http://schemas.microsoft.com/office/drawing/2014/main" id="{A3936235-966A-45EB-A9A7-3E0538775D9B}"/>
              </a:ext>
            </a:extLst>
          </p:cNvPr>
          <p:cNvSpPr txBox="1">
            <a:spLocks/>
          </p:cNvSpPr>
          <p:nvPr/>
        </p:nvSpPr>
        <p:spPr>
          <a:xfrm>
            <a:off x="628650" y="2160000"/>
            <a:ext cx="8003906" cy="89316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r>
              <a:rPr lang="es-ES_tradnl" sz="2400" dirty="0"/>
              <a:t>Indique si las siguientes afirmaciones son Verdaderas (</a:t>
            </a:r>
            <a:r>
              <a:rPr lang="es-ES_tradnl" sz="2400" b="1" dirty="0"/>
              <a:t>V</a:t>
            </a:r>
            <a:r>
              <a:rPr lang="es-ES_tradnl" sz="2400" dirty="0"/>
              <a:t>) o Falsas (</a:t>
            </a:r>
            <a:r>
              <a:rPr lang="es-ES_tradnl" sz="2400" b="1" dirty="0"/>
              <a:t>F</a:t>
            </a:r>
            <a:r>
              <a:rPr lang="es-ES_tradnl" sz="2400" dirty="0"/>
              <a:t>)</a:t>
            </a:r>
          </a:p>
          <a:p>
            <a:endParaRPr lang="es-CO" dirty="0"/>
          </a:p>
        </p:txBody>
      </p:sp>
    </p:spTree>
    <p:extLst>
      <p:ext uri="{BB962C8B-B14F-4D97-AF65-F5344CB8AC3E}">
        <p14:creationId xmlns:p14="http://schemas.microsoft.com/office/powerpoint/2010/main" val="267520730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b="1" dirty="0"/>
              <a:t>Ejercicio 1</a:t>
            </a:r>
            <a:br>
              <a:rPr lang="es-ES_tradnl" b="1" dirty="0"/>
            </a:br>
            <a:r>
              <a:rPr lang="es-ES_tradnl" sz="2800" i="1" dirty="0"/>
              <a:t>Diagrama de Casos de Uso</a:t>
            </a:r>
          </a:p>
        </p:txBody>
      </p:sp>
      <p:graphicFrame>
        <p:nvGraphicFramePr>
          <p:cNvPr id="10" name="Content Placeholder 9">
            <a:extLst>
              <a:ext uri="{FF2B5EF4-FFF2-40B4-BE49-F238E27FC236}">
                <a16:creationId xmlns:a16="http://schemas.microsoft.com/office/drawing/2014/main" id="{D0A1332F-C0F0-403B-8034-6503592D739D}"/>
              </a:ext>
            </a:extLst>
          </p:cNvPr>
          <p:cNvGraphicFramePr>
            <a:graphicFrameLocks noGrp="1"/>
          </p:cNvGraphicFramePr>
          <p:nvPr>
            <p:ph idx="1"/>
            <p:extLst/>
          </p:nvPr>
        </p:nvGraphicFramePr>
        <p:xfrm>
          <a:off x="628650" y="3267493"/>
          <a:ext cx="7886700" cy="2565400"/>
        </p:xfrm>
        <a:graphic>
          <a:graphicData uri="http://schemas.openxmlformats.org/drawingml/2006/table">
            <a:tbl>
              <a:tblPr firstRow="1" bandRow="1">
                <a:tableStyleId>{5C22544A-7EE6-4342-B048-85BDC9FD1C3A}</a:tableStyleId>
              </a:tblPr>
              <a:tblGrid>
                <a:gridCol w="5729045">
                  <a:extLst>
                    <a:ext uri="{9D8B030D-6E8A-4147-A177-3AD203B41FA5}">
                      <a16:colId xmlns:a16="http://schemas.microsoft.com/office/drawing/2014/main" val="591154220"/>
                    </a:ext>
                  </a:extLst>
                </a:gridCol>
                <a:gridCol w="2157655">
                  <a:extLst>
                    <a:ext uri="{9D8B030D-6E8A-4147-A177-3AD203B41FA5}">
                      <a16:colId xmlns:a16="http://schemas.microsoft.com/office/drawing/2014/main" val="318429712"/>
                    </a:ext>
                  </a:extLst>
                </a:gridCol>
              </a:tblGrid>
              <a:tr h="370840">
                <a:tc>
                  <a:txBody>
                    <a:bodyPr/>
                    <a:lstStyle/>
                    <a:p>
                      <a:pPr algn="ctr"/>
                      <a:r>
                        <a:rPr lang="es-ES_tradnl" dirty="0"/>
                        <a:t>Afirmación</a:t>
                      </a:r>
                      <a:endParaRPr lang="es-CO" dirty="0"/>
                    </a:p>
                  </a:txBody>
                  <a:tcPr/>
                </a:tc>
                <a:tc>
                  <a:txBody>
                    <a:bodyPr/>
                    <a:lstStyle/>
                    <a:p>
                      <a:pPr algn="ctr"/>
                      <a:r>
                        <a:rPr lang="es-ES_tradnl" dirty="0"/>
                        <a:t>Verdadero/Falso</a:t>
                      </a:r>
                      <a:endParaRPr lang="es-CO" dirty="0"/>
                    </a:p>
                  </a:txBody>
                  <a:tcPr/>
                </a:tc>
                <a:extLst>
                  <a:ext uri="{0D108BD9-81ED-4DB2-BD59-A6C34878D82A}">
                    <a16:rowId xmlns:a16="http://schemas.microsoft.com/office/drawing/2014/main" val="1811388877"/>
                  </a:ext>
                </a:extLst>
              </a:tr>
              <a:tr h="370840">
                <a:tc>
                  <a:txBody>
                    <a:bodyPr/>
                    <a:lstStyle/>
                    <a:p>
                      <a:r>
                        <a:rPr lang="es-ES" sz="1800" kern="1200" dirty="0">
                          <a:solidFill>
                            <a:schemeClr val="dk1"/>
                          </a:solidFill>
                          <a:effectLst/>
                          <a:latin typeface="Arial" panose="020B0604020202020204" pitchFamily="34" charset="0"/>
                          <a:ea typeface="+mn-ea"/>
                          <a:cs typeface="Arial" panose="020B0604020202020204" pitchFamily="34" charset="0"/>
                        </a:rPr>
                        <a:t>El diagrama de casos de uso permite acordar, entre el equipo de desarrollo y el cliente, los requerimientos funcionales de dicho sistema</a:t>
                      </a:r>
                      <a:endParaRPr lang="es-CO" dirty="0">
                        <a:latin typeface="Arial" panose="020B0604020202020204" pitchFamily="34" charset="0"/>
                        <a:cs typeface="Arial" panose="020B0604020202020204" pitchFamily="34" charset="0"/>
                      </a:endParaRPr>
                    </a:p>
                  </a:txBody>
                  <a:tcPr/>
                </a:tc>
                <a:tc>
                  <a:txBody>
                    <a:bodyPr/>
                    <a:lstStyle/>
                    <a:p>
                      <a:pPr algn="ctr"/>
                      <a:r>
                        <a:rPr lang="es-ES_tradnl" sz="3600" b="1" dirty="0">
                          <a:latin typeface="Arial" panose="020B0604020202020204" pitchFamily="34" charset="0"/>
                          <a:cs typeface="Arial" panose="020B0604020202020204" pitchFamily="34" charset="0"/>
                        </a:rPr>
                        <a:t>V</a:t>
                      </a:r>
                      <a:endParaRPr lang="es-CO" sz="3600" b="1"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264164046"/>
                  </a:ext>
                </a:extLst>
              </a:tr>
              <a:tr h="370840">
                <a:tc>
                  <a:txBody>
                    <a:bodyPr/>
                    <a:lstStyle/>
                    <a:p>
                      <a:r>
                        <a:rPr lang="es-ES_tradnl" dirty="0">
                          <a:latin typeface="Arial" panose="020B0604020202020204" pitchFamily="34" charset="0"/>
                          <a:cs typeface="Arial" panose="020B0604020202020204" pitchFamily="34" charset="0"/>
                        </a:rPr>
                        <a:t>Hay que hacer tantos diagramas de casos de uso como funcionalidad se necesite para el sistema</a:t>
                      </a:r>
                      <a:endParaRPr lang="es-CO" dirty="0">
                        <a:latin typeface="Arial" panose="020B0604020202020204" pitchFamily="34" charset="0"/>
                        <a:cs typeface="Arial" panose="020B0604020202020204" pitchFamily="34" charset="0"/>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3600" b="1" dirty="0">
                          <a:latin typeface="Arial" panose="020B0604020202020204" pitchFamily="34" charset="0"/>
                          <a:cs typeface="Arial" panose="020B0604020202020204" pitchFamily="34" charset="0"/>
                        </a:rPr>
                        <a:t>F</a:t>
                      </a:r>
                      <a:endParaRPr lang="es-CO" sz="3600" b="1"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631259581"/>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dirty="0">
                          <a:latin typeface="Arial" panose="020B0604020202020204" pitchFamily="34" charset="0"/>
                          <a:cs typeface="Arial" panose="020B0604020202020204" pitchFamily="34" charset="0"/>
                        </a:rPr>
                        <a:t>El diagrama de casos de uso permite modelar las clases necesarias para implementar el sistema</a:t>
                      </a:r>
                      <a:endParaRPr lang="es-CO" dirty="0">
                        <a:latin typeface="Arial" panose="020B0604020202020204" pitchFamily="34" charset="0"/>
                        <a:cs typeface="Arial" panose="020B0604020202020204" pitchFamily="34" charset="0"/>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_tradnl" sz="3600" b="1" dirty="0">
                          <a:latin typeface="Arial" panose="020B0604020202020204" pitchFamily="34" charset="0"/>
                          <a:cs typeface="Arial" panose="020B0604020202020204" pitchFamily="34" charset="0"/>
                        </a:rPr>
                        <a:t>F</a:t>
                      </a:r>
                      <a:endParaRPr lang="es-CO" sz="3600" b="1"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449412106"/>
                  </a:ext>
                </a:extLst>
              </a:tr>
            </a:tbl>
          </a:graphicData>
        </a:graphic>
      </p:graphicFrame>
      <p:sp>
        <p:nvSpPr>
          <p:cNvPr id="4" name="Marcador de pie de página 3"/>
          <p:cNvSpPr>
            <a:spLocks noGrp="1"/>
          </p:cNvSpPr>
          <p:nvPr>
            <p:ph type="ftr" sz="quarter" idx="11"/>
          </p:nvPr>
        </p:nvSpPr>
        <p:spPr/>
        <p:txBody>
          <a:bodyPr/>
          <a:lstStyle/>
          <a:p>
            <a:r>
              <a:rPr lang="es-ES" dirty="0"/>
              <a:t>Módulo 2: Programación Orientada a Objetos</a:t>
            </a:r>
            <a:endParaRPr lang="es-ES_tradnl" dirty="0"/>
          </a:p>
        </p:txBody>
      </p:sp>
      <p:sp>
        <p:nvSpPr>
          <p:cNvPr id="5" name="Marcador de número de diapositiva 4"/>
          <p:cNvSpPr>
            <a:spLocks noGrp="1"/>
          </p:cNvSpPr>
          <p:nvPr>
            <p:ph type="sldNum" sz="quarter" idx="12"/>
          </p:nvPr>
        </p:nvSpPr>
        <p:spPr/>
        <p:txBody>
          <a:bodyPr/>
          <a:lstStyle/>
          <a:p>
            <a:fld id="{D802D9E1-0DDA-174F-9155-A972C397A999}" type="slidenum">
              <a:rPr lang="es-ES_tradnl" smtClean="0"/>
              <a:pPr/>
              <a:t>55</a:t>
            </a:fld>
            <a:endParaRPr lang="es-ES_tradnl" dirty="0"/>
          </a:p>
        </p:txBody>
      </p:sp>
      <p:sp>
        <p:nvSpPr>
          <p:cNvPr id="11" name="Content Placeholder 2">
            <a:extLst>
              <a:ext uri="{FF2B5EF4-FFF2-40B4-BE49-F238E27FC236}">
                <a16:creationId xmlns:a16="http://schemas.microsoft.com/office/drawing/2014/main" id="{A3936235-966A-45EB-A9A7-3E0538775D9B}"/>
              </a:ext>
            </a:extLst>
          </p:cNvPr>
          <p:cNvSpPr txBox="1">
            <a:spLocks/>
          </p:cNvSpPr>
          <p:nvPr/>
        </p:nvSpPr>
        <p:spPr>
          <a:xfrm>
            <a:off x="628650" y="2160000"/>
            <a:ext cx="8003906" cy="89316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r>
              <a:rPr lang="es-ES_tradnl" sz="2400" dirty="0"/>
              <a:t>Indique si las siguientes afirmaciones son Verdaderas (</a:t>
            </a:r>
            <a:r>
              <a:rPr lang="es-ES_tradnl" sz="2400" b="1" dirty="0"/>
              <a:t>V</a:t>
            </a:r>
            <a:r>
              <a:rPr lang="es-ES_tradnl" sz="2400" dirty="0"/>
              <a:t>) o Falsas (</a:t>
            </a:r>
            <a:r>
              <a:rPr lang="es-ES_tradnl" sz="2400" b="1" dirty="0"/>
              <a:t>F</a:t>
            </a:r>
            <a:r>
              <a:rPr lang="es-ES_tradnl" sz="2400" dirty="0"/>
              <a:t>)</a:t>
            </a:r>
          </a:p>
          <a:p>
            <a:endParaRPr lang="es-CO" dirty="0"/>
          </a:p>
        </p:txBody>
      </p:sp>
    </p:spTree>
    <p:extLst>
      <p:ext uri="{BB962C8B-B14F-4D97-AF65-F5344CB8AC3E}">
        <p14:creationId xmlns:p14="http://schemas.microsoft.com/office/powerpoint/2010/main" val="143941253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b="1" dirty="0"/>
              <a:t>Ejercicio 2</a:t>
            </a:r>
            <a:br>
              <a:rPr lang="es-ES_tradnl" b="1" dirty="0"/>
            </a:br>
            <a:r>
              <a:rPr lang="es-ES_tradnl" sz="2800" i="1" dirty="0"/>
              <a:t>Casos de Uso</a:t>
            </a:r>
          </a:p>
        </p:txBody>
      </p:sp>
      <p:graphicFrame>
        <p:nvGraphicFramePr>
          <p:cNvPr id="10" name="Content Placeholder 9">
            <a:extLst>
              <a:ext uri="{FF2B5EF4-FFF2-40B4-BE49-F238E27FC236}">
                <a16:creationId xmlns:a16="http://schemas.microsoft.com/office/drawing/2014/main" id="{D0A1332F-C0F0-403B-8034-6503592D739D}"/>
              </a:ext>
            </a:extLst>
          </p:cNvPr>
          <p:cNvGraphicFramePr>
            <a:graphicFrameLocks noGrp="1"/>
          </p:cNvGraphicFramePr>
          <p:nvPr>
            <p:ph idx="1"/>
            <p:extLst>
              <p:ext uri="{D42A27DB-BD31-4B8C-83A1-F6EECF244321}">
                <p14:modId xmlns:p14="http://schemas.microsoft.com/office/powerpoint/2010/main" val="3869060953"/>
              </p:ext>
            </p:extLst>
          </p:nvPr>
        </p:nvGraphicFramePr>
        <p:xfrm>
          <a:off x="687253" y="3361781"/>
          <a:ext cx="7886700" cy="2565400"/>
        </p:xfrm>
        <a:graphic>
          <a:graphicData uri="http://schemas.openxmlformats.org/drawingml/2006/table">
            <a:tbl>
              <a:tblPr firstRow="1" bandRow="1">
                <a:tableStyleId>{5C22544A-7EE6-4342-B048-85BDC9FD1C3A}</a:tableStyleId>
              </a:tblPr>
              <a:tblGrid>
                <a:gridCol w="5729045">
                  <a:extLst>
                    <a:ext uri="{9D8B030D-6E8A-4147-A177-3AD203B41FA5}">
                      <a16:colId xmlns:a16="http://schemas.microsoft.com/office/drawing/2014/main" val="591154220"/>
                    </a:ext>
                  </a:extLst>
                </a:gridCol>
                <a:gridCol w="2157655">
                  <a:extLst>
                    <a:ext uri="{9D8B030D-6E8A-4147-A177-3AD203B41FA5}">
                      <a16:colId xmlns:a16="http://schemas.microsoft.com/office/drawing/2014/main" val="318429712"/>
                    </a:ext>
                  </a:extLst>
                </a:gridCol>
              </a:tblGrid>
              <a:tr h="370840">
                <a:tc>
                  <a:txBody>
                    <a:bodyPr/>
                    <a:lstStyle/>
                    <a:p>
                      <a:pPr algn="ctr"/>
                      <a:r>
                        <a:rPr lang="es-ES_tradnl" dirty="0"/>
                        <a:t>Afirmación</a:t>
                      </a:r>
                      <a:endParaRPr lang="es-CO" dirty="0"/>
                    </a:p>
                  </a:txBody>
                  <a:tcPr/>
                </a:tc>
                <a:tc>
                  <a:txBody>
                    <a:bodyPr/>
                    <a:lstStyle/>
                    <a:p>
                      <a:pPr algn="ctr"/>
                      <a:r>
                        <a:rPr lang="es-ES_tradnl" dirty="0"/>
                        <a:t>Verdadero/Falso</a:t>
                      </a:r>
                      <a:endParaRPr lang="es-CO" dirty="0"/>
                    </a:p>
                  </a:txBody>
                  <a:tcPr/>
                </a:tc>
                <a:extLst>
                  <a:ext uri="{0D108BD9-81ED-4DB2-BD59-A6C34878D82A}">
                    <a16:rowId xmlns:a16="http://schemas.microsoft.com/office/drawing/2014/main" val="1811388877"/>
                  </a:ext>
                </a:extLst>
              </a:tr>
              <a:tr h="370840">
                <a:tc>
                  <a:txBody>
                    <a:bodyPr/>
                    <a:lstStyle/>
                    <a:p>
                      <a:r>
                        <a:rPr lang="es-ES" sz="1800" kern="1200" dirty="0">
                          <a:solidFill>
                            <a:schemeClr val="dk1"/>
                          </a:solidFill>
                          <a:effectLst/>
                          <a:latin typeface="Arial" panose="020B0604020202020204" pitchFamily="34" charset="0"/>
                          <a:ea typeface="+mn-ea"/>
                          <a:cs typeface="Arial" panose="020B0604020202020204" pitchFamily="34" charset="0"/>
                        </a:rPr>
                        <a:t>Un caso de uso de curso básico representa el flujo “ideal” de ejecución de dicha funcionalidad</a:t>
                      </a:r>
                      <a:endParaRPr lang="es-CO" dirty="0">
                        <a:latin typeface="Arial" panose="020B0604020202020204" pitchFamily="34" charset="0"/>
                        <a:cs typeface="Arial" panose="020B0604020202020204" pitchFamily="34" charset="0"/>
                      </a:endParaRPr>
                    </a:p>
                  </a:txBody>
                  <a:tcPr/>
                </a:tc>
                <a:tc>
                  <a:txBody>
                    <a:bodyPr/>
                    <a:lstStyle/>
                    <a:p>
                      <a:pPr algn="ctr"/>
                      <a:endParaRPr lang="es-CO" sz="3600" b="1"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631259581"/>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dirty="0">
                          <a:latin typeface="Arial" panose="020B0604020202020204" pitchFamily="34" charset="0"/>
                          <a:cs typeface="Arial" panose="020B0604020202020204" pitchFamily="34" charset="0"/>
                        </a:rPr>
                        <a:t>Un caso de uso de curso alternativo representa </a:t>
                      </a:r>
                      <a:r>
                        <a:rPr lang="es-ES" sz="1800" kern="1200" dirty="0">
                          <a:solidFill>
                            <a:schemeClr val="dk1"/>
                          </a:solidFill>
                          <a:effectLst/>
                          <a:latin typeface="Arial" panose="020B0604020202020204" pitchFamily="34" charset="0"/>
                          <a:ea typeface="+mn-ea"/>
                          <a:cs typeface="Arial" panose="020B0604020202020204" pitchFamily="34" charset="0"/>
                        </a:rPr>
                        <a:t>el flujo “ideal” de ejecución de dicha funcionalidad</a:t>
                      </a:r>
                      <a:endParaRPr lang="es-CO" dirty="0">
                        <a:latin typeface="Arial" panose="020B0604020202020204" pitchFamily="34" charset="0"/>
                        <a:cs typeface="Arial" panose="020B0604020202020204" pitchFamily="34" charset="0"/>
                      </a:endParaRPr>
                    </a:p>
                  </a:txBody>
                  <a:tcPr/>
                </a:tc>
                <a:tc>
                  <a:txBody>
                    <a:bodyPr/>
                    <a:lstStyle/>
                    <a:p>
                      <a:pPr algn="ctr"/>
                      <a:endParaRPr lang="es-CO" sz="3600" b="1"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449412106"/>
                  </a:ext>
                </a:extLst>
              </a:tr>
              <a:tr h="370840">
                <a:tc>
                  <a:txBody>
                    <a:bodyPr/>
                    <a:lstStyle/>
                    <a:p>
                      <a:r>
                        <a:rPr lang="es-ES" sz="1800" kern="1200" dirty="0">
                          <a:solidFill>
                            <a:schemeClr val="dk1"/>
                          </a:solidFill>
                          <a:effectLst/>
                          <a:latin typeface="Arial" panose="020B0604020202020204" pitchFamily="34" charset="0"/>
                          <a:ea typeface="+mn-ea"/>
                          <a:cs typeface="Arial" panose="020B0604020202020204" pitchFamily="34" charset="0"/>
                        </a:rPr>
                        <a:t>La especificación de un caso de uso describe cómo se debe implementa el comportamiento que representa dicho caso de uso</a:t>
                      </a:r>
                      <a:endParaRPr lang="es-CO" dirty="0">
                        <a:latin typeface="Arial" panose="020B0604020202020204" pitchFamily="34" charset="0"/>
                        <a:cs typeface="Arial" panose="020B0604020202020204" pitchFamily="34" charset="0"/>
                      </a:endParaRPr>
                    </a:p>
                  </a:txBody>
                  <a:tcPr/>
                </a:tc>
                <a:tc>
                  <a:txBody>
                    <a:bodyPr/>
                    <a:lstStyle/>
                    <a:p>
                      <a:pPr algn="ctr"/>
                      <a:endParaRPr lang="es-CO" sz="3600" b="1"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192178484"/>
                  </a:ext>
                </a:extLst>
              </a:tr>
            </a:tbl>
          </a:graphicData>
        </a:graphic>
      </p:graphicFrame>
      <p:sp>
        <p:nvSpPr>
          <p:cNvPr id="4" name="Marcador de pie de página 3"/>
          <p:cNvSpPr>
            <a:spLocks noGrp="1"/>
          </p:cNvSpPr>
          <p:nvPr>
            <p:ph type="ftr" sz="quarter" idx="11"/>
          </p:nvPr>
        </p:nvSpPr>
        <p:spPr/>
        <p:txBody>
          <a:bodyPr/>
          <a:lstStyle/>
          <a:p>
            <a:r>
              <a:rPr lang="es-ES" dirty="0"/>
              <a:t>Módulo 2: Programación Orientada a Objetos</a:t>
            </a:r>
            <a:endParaRPr lang="es-ES_tradnl" dirty="0"/>
          </a:p>
        </p:txBody>
      </p:sp>
      <p:sp>
        <p:nvSpPr>
          <p:cNvPr id="5" name="Marcador de número de diapositiva 4"/>
          <p:cNvSpPr>
            <a:spLocks noGrp="1"/>
          </p:cNvSpPr>
          <p:nvPr>
            <p:ph type="sldNum" sz="quarter" idx="12"/>
          </p:nvPr>
        </p:nvSpPr>
        <p:spPr/>
        <p:txBody>
          <a:bodyPr/>
          <a:lstStyle/>
          <a:p>
            <a:fld id="{D802D9E1-0DDA-174F-9155-A972C397A999}" type="slidenum">
              <a:rPr lang="es-ES_tradnl" smtClean="0"/>
              <a:pPr/>
              <a:t>56</a:t>
            </a:fld>
            <a:endParaRPr lang="es-ES_tradnl" dirty="0"/>
          </a:p>
        </p:txBody>
      </p:sp>
      <p:sp>
        <p:nvSpPr>
          <p:cNvPr id="11" name="Content Placeholder 2">
            <a:extLst>
              <a:ext uri="{FF2B5EF4-FFF2-40B4-BE49-F238E27FC236}">
                <a16:creationId xmlns:a16="http://schemas.microsoft.com/office/drawing/2014/main" id="{A3936235-966A-45EB-A9A7-3E0538775D9B}"/>
              </a:ext>
            </a:extLst>
          </p:cNvPr>
          <p:cNvSpPr txBox="1">
            <a:spLocks/>
          </p:cNvSpPr>
          <p:nvPr/>
        </p:nvSpPr>
        <p:spPr>
          <a:xfrm>
            <a:off x="628650" y="2160000"/>
            <a:ext cx="8003906" cy="89316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r>
              <a:rPr lang="es-ES_tradnl" sz="2400" dirty="0"/>
              <a:t>Indique si las siguientes afirmaciones son Verdaderas (</a:t>
            </a:r>
            <a:r>
              <a:rPr lang="es-ES_tradnl" sz="2400" b="1" dirty="0"/>
              <a:t>V</a:t>
            </a:r>
            <a:r>
              <a:rPr lang="es-ES_tradnl" sz="2400" dirty="0"/>
              <a:t>) o Falsas (</a:t>
            </a:r>
            <a:r>
              <a:rPr lang="es-ES_tradnl" sz="2400" b="1" dirty="0"/>
              <a:t>F</a:t>
            </a:r>
            <a:r>
              <a:rPr lang="es-ES_tradnl" sz="2400" dirty="0"/>
              <a:t>)</a:t>
            </a:r>
          </a:p>
          <a:p>
            <a:endParaRPr lang="es-CO" dirty="0"/>
          </a:p>
        </p:txBody>
      </p:sp>
    </p:spTree>
    <p:extLst>
      <p:ext uri="{BB962C8B-B14F-4D97-AF65-F5344CB8AC3E}">
        <p14:creationId xmlns:p14="http://schemas.microsoft.com/office/powerpoint/2010/main" val="160155363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b="1" dirty="0"/>
              <a:t>Ejercicio 2</a:t>
            </a:r>
            <a:br>
              <a:rPr lang="es-ES_tradnl" b="1" dirty="0"/>
            </a:br>
            <a:r>
              <a:rPr lang="es-ES_tradnl" sz="2800" i="1" dirty="0"/>
              <a:t>Casos de Uso</a:t>
            </a:r>
          </a:p>
        </p:txBody>
      </p:sp>
      <p:graphicFrame>
        <p:nvGraphicFramePr>
          <p:cNvPr id="10" name="Content Placeholder 9">
            <a:extLst>
              <a:ext uri="{FF2B5EF4-FFF2-40B4-BE49-F238E27FC236}">
                <a16:creationId xmlns:a16="http://schemas.microsoft.com/office/drawing/2014/main" id="{D0A1332F-C0F0-403B-8034-6503592D739D}"/>
              </a:ext>
            </a:extLst>
          </p:cNvPr>
          <p:cNvGraphicFramePr>
            <a:graphicFrameLocks noGrp="1"/>
          </p:cNvGraphicFramePr>
          <p:nvPr>
            <p:ph idx="1"/>
          </p:nvPr>
        </p:nvGraphicFramePr>
        <p:xfrm>
          <a:off x="687253" y="3361781"/>
          <a:ext cx="7886700" cy="2565400"/>
        </p:xfrm>
        <a:graphic>
          <a:graphicData uri="http://schemas.openxmlformats.org/drawingml/2006/table">
            <a:tbl>
              <a:tblPr firstRow="1" bandRow="1">
                <a:tableStyleId>{5C22544A-7EE6-4342-B048-85BDC9FD1C3A}</a:tableStyleId>
              </a:tblPr>
              <a:tblGrid>
                <a:gridCol w="5729045">
                  <a:extLst>
                    <a:ext uri="{9D8B030D-6E8A-4147-A177-3AD203B41FA5}">
                      <a16:colId xmlns:a16="http://schemas.microsoft.com/office/drawing/2014/main" val="591154220"/>
                    </a:ext>
                  </a:extLst>
                </a:gridCol>
                <a:gridCol w="2157655">
                  <a:extLst>
                    <a:ext uri="{9D8B030D-6E8A-4147-A177-3AD203B41FA5}">
                      <a16:colId xmlns:a16="http://schemas.microsoft.com/office/drawing/2014/main" val="318429712"/>
                    </a:ext>
                  </a:extLst>
                </a:gridCol>
              </a:tblGrid>
              <a:tr h="370840">
                <a:tc>
                  <a:txBody>
                    <a:bodyPr/>
                    <a:lstStyle/>
                    <a:p>
                      <a:pPr algn="ctr"/>
                      <a:r>
                        <a:rPr lang="es-ES_tradnl" dirty="0"/>
                        <a:t>Afirmación</a:t>
                      </a:r>
                      <a:endParaRPr lang="es-CO" dirty="0"/>
                    </a:p>
                  </a:txBody>
                  <a:tcPr/>
                </a:tc>
                <a:tc>
                  <a:txBody>
                    <a:bodyPr/>
                    <a:lstStyle/>
                    <a:p>
                      <a:pPr algn="ctr"/>
                      <a:r>
                        <a:rPr lang="es-ES_tradnl" dirty="0"/>
                        <a:t>Verdadero/Falso</a:t>
                      </a:r>
                      <a:endParaRPr lang="es-CO" dirty="0"/>
                    </a:p>
                  </a:txBody>
                  <a:tcPr/>
                </a:tc>
                <a:extLst>
                  <a:ext uri="{0D108BD9-81ED-4DB2-BD59-A6C34878D82A}">
                    <a16:rowId xmlns:a16="http://schemas.microsoft.com/office/drawing/2014/main" val="1811388877"/>
                  </a:ext>
                </a:extLst>
              </a:tr>
              <a:tr h="370840">
                <a:tc>
                  <a:txBody>
                    <a:bodyPr/>
                    <a:lstStyle/>
                    <a:p>
                      <a:r>
                        <a:rPr lang="es-ES" sz="1800" kern="1200" dirty="0">
                          <a:solidFill>
                            <a:schemeClr val="dk1"/>
                          </a:solidFill>
                          <a:effectLst/>
                          <a:latin typeface="Arial" panose="020B0604020202020204" pitchFamily="34" charset="0"/>
                          <a:ea typeface="+mn-ea"/>
                          <a:cs typeface="Arial" panose="020B0604020202020204" pitchFamily="34" charset="0"/>
                        </a:rPr>
                        <a:t>Un caso de uso de curso básico representa el flujo “ideal” de ejecución de dicha funcionalidad</a:t>
                      </a:r>
                      <a:endParaRPr lang="es-CO" dirty="0">
                        <a:latin typeface="Arial" panose="020B0604020202020204" pitchFamily="34" charset="0"/>
                        <a:cs typeface="Arial" panose="020B0604020202020204" pitchFamily="34" charset="0"/>
                      </a:endParaRPr>
                    </a:p>
                  </a:txBody>
                  <a:tcPr/>
                </a:tc>
                <a:tc>
                  <a:txBody>
                    <a:bodyPr/>
                    <a:lstStyle/>
                    <a:p>
                      <a:pPr algn="ctr"/>
                      <a:r>
                        <a:rPr lang="es-ES_tradnl" sz="3600" b="1" dirty="0">
                          <a:latin typeface="Arial" panose="020B0604020202020204" pitchFamily="34" charset="0"/>
                          <a:cs typeface="Arial" panose="020B0604020202020204" pitchFamily="34" charset="0"/>
                        </a:rPr>
                        <a:t>V</a:t>
                      </a:r>
                      <a:endParaRPr lang="es-CO" sz="3600" b="1"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631259581"/>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dirty="0">
                          <a:latin typeface="Arial" panose="020B0604020202020204" pitchFamily="34" charset="0"/>
                          <a:cs typeface="Arial" panose="020B0604020202020204" pitchFamily="34" charset="0"/>
                        </a:rPr>
                        <a:t>Un caso de uso de curso alternativo representa </a:t>
                      </a:r>
                      <a:r>
                        <a:rPr lang="es-ES" sz="1800" kern="1200" dirty="0">
                          <a:solidFill>
                            <a:schemeClr val="dk1"/>
                          </a:solidFill>
                          <a:effectLst/>
                          <a:latin typeface="Arial" panose="020B0604020202020204" pitchFamily="34" charset="0"/>
                          <a:ea typeface="+mn-ea"/>
                          <a:cs typeface="Arial" panose="020B0604020202020204" pitchFamily="34" charset="0"/>
                        </a:rPr>
                        <a:t>el flujo “ideal” de ejecución de dicha funcionalidad</a:t>
                      </a:r>
                      <a:endParaRPr lang="es-CO" dirty="0">
                        <a:latin typeface="Arial" panose="020B0604020202020204" pitchFamily="34" charset="0"/>
                        <a:cs typeface="Arial" panose="020B0604020202020204" pitchFamily="34" charset="0"/>
                      </a:endParaRPr>
                    </a:p>
                  </a:txBody>
                  <a:tcPr/>
                </a:tc>
                <a:tc>
                  <a:txBody>
                    <a:bodyPr/>
                    <a:lstStyle/>
                    <a:p>
                      <a:pPr algn="ctr"/>
                      <a:r>
                        <a:rPr lang="es-ES_tradnl" sz="3600" b="1" dirty="0">
                          <a:latin typeface="Arial" panose="020B0604020202020204" pitchFamily="34" charset="0"/>
                          <a:cs typeface="Arial" panose="020B0604020202020204" pitchFamily="34" charset="0"/>
                        </a:rPr>
                        <a:t>F</a:t>
                      </a:r>
                      <a:endParaRPr lang="es-CO" sz="3600" b="1"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449412106"/>
                  </a:ext>
                </a:extLst>
              </a:tr>
              <a:tr h="370840">
                <a:tc>
                  <a:txBody>
                    <a:bodyPr/>
                    <a:lstStyle/>
                    <a:p>
                      <a:r>
                        <a:rPr lang="es-ES" sz="1800" kern="1200" dirty="0">
                          <a:solidFill>
                            <a:schemeClr val="dk1"/>
                          </a:solidFill>
                          <a:effectLst/>
                          <a:latin typeface="Arial" panose="020B0604020202020204" pitchFamily="34" charset="0"/>
                          <a:ea typeface="+mn-ea"/>
                          <a:cs typeface="Arial" panose="020B0604020202020204" pitchFamily="34" charset="0"/>
                        </a:rPr>
                        <a:t>La especificación de un caso de uso describe cómo se debe implementa el comportamiento que representa dicho caso de uso</a:t>
                      </a:r>
                      <a:endParaRPr lang="es-CO" dirty="0">
                        <a:latin typeface="Arial" panose="020B0604020202020204" pitchFamily="34" charset="0"/>
                        <a:cs typeface="Arial" panose="020B0604020202020204" pitchFamily="34" charset="0"/>
                      </a:endParaRPr>
                    </a:p>
                  </a:txBody>
                  <a:tcPr/>
                </a:tc>
                <a:tc>
                  <a:txBody>
                    <a:bodyPr/>
                    <a:lstStyle/>
                    <a:p>
                      <a:pPr algn="ctr"/>
                      <a:r>
                        <a:rPr lang="es-ES_tradnl" sz="3600" b="1" dirty="0">
                          <a:latin typeface="Arial" panose="020B0604020202020204" pitchFamily="34" charset="0"/>
                          <a:cs typeface="Arial" panose="020B0604020202020204" pitchFamily="34" charset="0"/>
                        </a:rPr>
                        <a:t>F</a:t>
                      </a:r>
                      <a:endParaRPr lang="es-CO" sz="3600" b="1"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192178484"/>
                  </a:ext>
                </a:extLst>
              </a:tr>
            </a:tbl>
          </a:graphicData>
        </a:graphic>
      </p:graphicFrame>
      <p:sp>
        <p:nvSpPr>
          <p:cNvPr id="4" name="Marcador de pie de página 3"/>
          <p:cNvSpPr>
            <a:spLocks noGrp="1"/>
          </p:cNvSpPr>
          <p:nvPr>
            <p:ph type="ftr" sz="quarter" idx="11"/>
          </p:nvPr>
        </p:nvSpPr>
        <p:spPr/>
        <p:txBody>
          <a:bodyPr/>
          <a:lstStyle/>
          <a:p>
            <a:r>
              <a:rPr lang="es-ES" dirty="0"/>
              <a:t>Módulo 2: Programación Orientada a Objetos</a:t>
            </a:r>
            <a:endParaRPr lang="es-ES_tradnl" dirty="0"/>
          </a:p>
        </p:txBody>
      </p:sp>
      <p:sp>
        <p:nvSpPr>
          <p:cNvPr id="5" name="Marcador de número de diapositiva 4"/>
          <p:cNvSpPr>
            <a:spLocks noGrp="1"/>
          </p:cNvSpPr>
          <p:nvPr>
            <p:ph type="sldNum" sz="quarter" idx="12"/>
          </p:nvPr>
        </p:nvSpPr>
        <p:spPr/>
        <p:txBody>
          <a:bodyPr/>
          <a:lstStyle/>
          <a:p>
            <a:fld id="{D802D9E1-0DDA-174F-9155-A972C397A999}" type="slidenum">
              <a:rPr lang="es-ES_tradnl" smtClean="0"/>
              <a:pPr/>
              <a:t>57</a:t>
            </a:fld>
            <a:endParaRPr lang="es-ES_tradnl" dirty="0"/>
          </a:p>
        </p:txBody>
      </p:sp>
      <p:sp>
        <p:nvSpPr>
          <p:cNvPr id="11" name="Content Placeholder 2">
            <a:extLst>
              <a:ext uri="{FF2B5EF4-FFF2-40B4-BE49-F238E27FC236}">
                <a16:creationId xmlns:a16="http://schemas.microsoft.com/office/drawing/2014/main" id="{A3936235-966A-45EB-A9A7-3E0538775D9B}"/>
              </a:ext>
            </a:extLst>
          </p:cNvPr>
          <p:cNvSpPr txBox="1">
            <a:spLocks/>
          </p:cNvSpPr>
          <p:nvPr/>
        </p:nvSpPr>
        <p:spPr>
          <a:xfrm>
            <a:off x="628650" y="2160000"/>
            <a:ext cx="8003906" cy="89316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r>
              <a:rPr lang="es-ES_tradnl" sz="2400" dirty="0"/>
              <a:t>Indique si las siguientes afirmaciones son Verdaderas (</a:t>
            </a:r>
            <a:r>
              <a:rPr lang="es-ES_tradnl" sz="2400" b="1" dirty="0"/>
              <a:t>V</a:t>
            </a:r>
            <a:r>
              <a:rPr lang="es-ES_tradnl" sz="2400" dirty="0"/>
              <a:t>) o Falsas (</a:t>
            </a:r>
            <a:r>
              <a:rPr lang="es-ES_tradnl" sz="2400" b="1" dirty="0"/>
              <a:t>F</a:t>
            </a:r>
            <a:r>
              <a:rPr lang="es-ES_tradnl" sz="2400" dirty="0"/>
              <a:t>)</a:t>
            </a:r>
          </a:p>
          <a:p>
            <a:endParaRPr lang="es-CO" dirty="0"/>
          </a:p>
        </p:txBody>
      </p:sp>
    </p:spTree>
    <p:extLst>
      <p:ext uri="{BB962C8B-B14F-4D97-AF65-F5344CB8AC3E}">
        <p14:creationId xmlns:p14="http://schemas.microsoft.com/office/powerpoint/2010/main" val="330962209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b="1" dirty="0"/>
              <a:t>Ejercicio 3</a:t>
            </a:r>
            <a:br>
              <a:rPr lang="es-ES_tradnl" b="1" dirty="0"/>
            </a:br>
            <a:r>
              <a:rPr lang="es-ES_tradnl" sz="2800" i="1" dirty="0"/>
              <a:t>Actores</a:t>
            </a:r>
          </a:p>
        </p:txBody>
      </p:sp>
      <p:graphicFrame>
        <p:nvGraphicFramePr>
          <p:cNvPr id="10" name="Content Placeholder 9">
            <a:extLst>
              <a:ext uri="{FF2B5EF4-FFF2-40B4-BE49-F238E27FC236}">
                <a16:creationId xmlns:a16="http://schemas.microsoft.com/office/drawing/2014/main" id="{D0A1332F-C0F0-403B-8034-6503592D739D}"/>
              </a:ext>
            </a:extLst>
          </p:cNvPr>
          <p:cNvGraphicFramePr>
            <a:graphicFrameLocks noGrp="1"/>
          </p:cNvGraphicFramePr>
          <p:nvPr>
            <p:ph idx="1"/>
            <p:extLst>
              <p:ext uri="{D42A27DB-BD31-4B8C-83A1-F6EECF244321}">
                <p14:modId xmlns:p14="http://schemas.microsoft.com/office/powerpoint/2010/main" val="101881905"/>
              </p:ext>
            </p:extLst>
          </p:nvPr>
        </p:nvGraphicFramePr>
        <p:xfrm>
          <a:off x="628650" y="3384570"/>
          <a:ext cx="7886700" cy="2565400"/>
        </p:xfrm>
        <a:graphic>
          <a:graphicData uri="http://schemas.openxmlformats.org/drawingml/2006/table">
            <a:tbl>
              <a:tblPr firstRow="1" bandRow="1">
                <a:tableStyleId>{5C22544A-7EE6-4342-B048-85BDC9FD1C3A}</a:tableStyleId>
              </a:tblPr>
              <a:tblGrid>
                <a:gridCol w="5729045">
                  <a:extLst>
                    <a:ext uri="{9D8B030D-6E8A-4147-A177-3AD203B41FA5}">
                      <a16:colId xmlns:a16="http://schemas.microsoft.com/office/drawing/2014/main" val="591154220"/>
                    </a:ext>
                  </a:extLst>
                </a:gridCol>
                <a:gridCol w="2157655">
                  <a:extLst>
                    <a:ext uri="{9D8B030D-6E8A-4147-A177-3AD203B41FA5}">
                      <a16:colId xmlns:a16="http://schemas.microsoft.com/office/drawing/2014/main" val="318429712"/>
                    </a:ext>
                  </a:extLst>
                </a:gridCol>
              </a:tblGrid>
              <a:tr h="370840">
                <a:tc>
                  <a:txBody>
                    <a:bodyPr/>
                    <a:lstStyle/>
                    <a:p>
                      <a:pPr algn="ctr"/>
                      <a:r>
                        <a:rPr lang="es-ES_tradnl" dirty="0"/>
                        <a:t>Afirmación</a:t>
                      </a:r>
                      <a:endParaRPr lang="es-CO" dirty="0"/>
                    </a:p>
                  </a:txBody>
                  <a:tcPr/>
                </a:tc>
                <a:tc>
                  <a:txBody>
                    <a:bodyPr/>
                    <a:lstStyle/>
                    <a:p>
                      <a:pPr algn="ctr"/>
                      <a:r>
                        <a:rPr lang="es-ES_tradnl" dirty="0"/>
                        <a:t>Verdadero/Falso</a:t>
                      </a:r>
                      <a:endParaRPr lang="es-CO" dirty="0"/>
                    </a:p>
                  </a:txBody>
                  <a:tcPr/>
                </a:tc>
                <a:extLst>
                  <a:ext uri="{0D108BD9-81ED-4DB2-BD59-A6C34878D82A}">
                    <a16:rowId xmlns:a16="http://schemas.microsoft.com/office/drawing/2014/main" val="1811388877"/>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800" kern="1200" dirty="0">
                          <a:solidFill>
                            <a:schemeClr val="dk1"/>
                          </a:solidFill>
                          <a:effectLst/>
                          <a:latin typeface="Arial" panose="020B0604020202020204" pitchFamily="34" charset="0"/>
                          <a:ea typeface="+mn-ea"/>
                          <a:cs typeface="Arial" panose="020B0604020202020204" pitchFamily="34" charset="0"/>
                        </a:rPr>
                        <a:t>Los actores representan los roles que cumple una persona/dispositivo/otro sistema para el sistema en desarrollo</a:t>
                      </a:r>
                      <a:endParaRPr lang="es-CO" dirty="0">
                        <a:latin typeface="Arial" panose="020B0604020202020204" pitchFamily="34" charset="0"/>
                        <a:cs typeface="Arial" panose="020B0604020202020204" pitchFamily="34" charset="0"/>
                      </a:endParaRPr>
                    </a:p>
                  </a:txBody>
                  <a:tcPr/>
                </a:tc>
                <a:tc>
                  <a:txBody>
                    <a:bodyPr/>
                    <a:lstStyle/>
                    <a:p>
                      <a:pPr algn="ctr"/>
                      <a:endParaRPr lang="es-CO" sz="3600" b="1"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264164046"/>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dirty="0">
                          <a:latin typeface="Arial" panose="020B0604020202020204" pitchFamily="34" charset="0"/>
                          <a:cs typeface="Arial" panose="020B0604020202020204" pitchFamily="34" charset="0"/>
                        </a:rPr>
                        <a:t>Todos los actores están involucrados en todos los casos de uso del sistema</a:t>
                      </a:r>
                      <a:endParaRPr lang="es-CO" dirty="0">
                        <a:latin typeface="Arial" panose="020B0604020202020204" pitchFamily="34" charset="0"/>
                        <a:cs typeface="Arial" panose="020B0604020202020204" pitchFamily="34" charset="0"/>
                      </a:endParaRPr>
                    </a:p>
                  </a:txBody>
                  <a:tcPr/>
                </a:tc>
                <a:tc>
                  <a:txBody>
                    <a:bodyPr/>
                    <a:lstStyle/>
                    <a:p>
                      <a:pPr algn="ctr"/>
                      <a:endParaRPr lang="es-CO" sz="3600" b="1"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631259581"/>
                  </a:ext>
                </a:extLst>
              </a:tr>
              <a:tr h="370840">
                <a:tc>
                  <a:txBody>
                    <a:bodyPr/>
                    <a:lstStyle/>
                    <a:p>
                      <a:r>
                        <a:rPr lang="es-ES_tradnl" dirty="0">
                          <a:latin typeface="Arial" panose="020B0604020202020204" pitchFamily="34" charset="0"/>
                          <a:cs typeface="Arial" panose="020B0604020202020204" pitchFamily="34" charset="0"/>
                        </a:rPr>
                        <a:t>Un actor primario es el “responsable” que el sistema se active</a:t>
                      </a:r>
                      <a:endParaRPr lang="es-CO" dirty="0">
                        <a:latin typeface="Arial" panose="020B0604020202020204" pitchFamily="34" charset="0"/>
                        <a:cs typeface="Arial" panose="020B0604020202020204" pitchFamily="34" charset="0"/>
                      </a:endParaRPr>
                    </a:p>
                  </a:txBody>
                  <a:tcPr/>
                </a:tc>
                <a:tc>
                  <a:txBody>
                    <a:bodyPr/>
                    <a:lstStyle/>
                    <a:p>
                      <a:pPr algn="ctr"/>
                      <a:endParaRPr lang="es-CO" sz="3600" b="1"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192178484"/>
                  </a:ext>
                </a:extLst>
              </a:tr>
            </a:tbl>
          </a:graphicData>
        </a:graphic>
      </p:graphicFrame>
      <p:sp>
        <p:nvSpPr>
          <p:cNvPr id="4" name="Marcador de pie de página 3"/>
          <p:cNvSpPr>
            <a:spLocks noGrp="1"/>
          </p:cNvSpPr>
          <p:nvPr>
            <p:ph type="ftr" sz="quarter" idx="11"/>
          </p:nvPr>
        </p:nvSpPr>
        <p:spPr/>
        <p:txBody>
          <a:bodyPr/>
          <a:lstStyle/>
          <a:p>
            <a:r>
              <a:rPr lang="es-ES" dirty="0"/>
              <a:t>Módulo 2: Programación Orientada a Objetos</a:t>
            </a:r>
            <a:endParaRPr lang="es-ES_tradnl" dirty="0"/>
          </a:p>
        </p:txBody>
      </p:sp>
      <p:sp>
        <p:nvSpPr>
          <p:cNvPr id="5" name="Marcador de número de diapositiva 4"/>
          <p:cNvSpPr>
            <a:spLocks noGrp="1"/>
          </p:cNvSpPr>
          <p:nvPr>
            <p:ph type="sldNum" sz="quarter" idx="12"/>
          </p:nvPr>
        </p:nvSpPr>
        <p:spPr/>
        <p:txBody>
          <a:bodyPr/>
          <a:lstStyle/>
          <a:p>
            <a:fld id="{D802D9E1-0DDA-174F-9155-A972C397A999}" type="slidenum">
              <a:rPr lang="es-ES_tradnl" smtClean="0"/>
              <a:pPr/>
              <a:t>58</a:t>
            </a:fld>
            <a:endParaRPr lang="es-ES_tradnl" dirty="0"/>
          </a:p>
        </p:txBody>
      </p:sp>
      <p:sp>
        <p:nvSpPr>
          <p:cNvPr id="11" name="Content Placeholder 2">
            <a:extLst>
              <a:ext uri="{FF2B5EF4-FFF2-40B4-BE49-F238E27FC236}">
                <a16:creationId xmlns:a16="http://schemas.microsoft.com/office/drawing/2014/main" id="{A3936235-966A-45EB-A9A7-3E0538775D9B}"/>
              </a:ext>
            </a:extLst>
          </p:cNvPr>
          <p:cNvSpPr txBox="1">
            <a:spLocks/>
          </p:cNvSpPr>
          <p:nvPr/>
        </p:nvSpPr>
        <p:spPr>
          <a:xfrm>
            <a:off x="628650" y="2160000"/>
            <a:ext cx="8003906" cy="89316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r>
              <a:rPr lang="es-ES_tradnl" sz="2400" dirty="0"/>
              <a:t>Indique si las siguientes afirmaciones son Verdaderas (</a:t>
            </a:r>
            <a:r>
              <a:rPr lang="es-ES_tradnl" sz="2400" b="1" dirty="0"/>
              <a:t>V</a:t>
            </a:r>
            <a:r>
              <a:rPr lang="es-ES_tradnl" sz="2400" dirty="0"/>
              <a:t>) o Falsas (</a:t>
            </a:r>
            <a:r>
              <a:rPr lang="es-ES_tradnl" sz="2400" b="1" dirty="0"/>
              <a:t>F</a:t>
            </a:r>
            <a:r>
              <a:rPr lang="es-ES_tradnl" sz="2400" dirty="0"/>
              <a:t>)</a:t>
            </a:r>
          </a:p>
          <a:p>
            <a:endParaRPr lang="es-CO" dirty="0"/>
          </a:p>
        </p:txBody>
      </p:sp>
    </p:spTree>
    <p:extLst>
      <p:ext uri="{BB962C8B-B14F-4D97-AF65-F5344CB8AC3E}">
        <p14:creationId xmlns:p14="http://schemas.microsoft.com/office/powerpoint/2010/main" val="30470544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b="1" dirty="0"/>
              <a:t>Diagrama de Casos de Uso</a:t>
            </a:r>
          </a:p>
        </p:txBody>
      </p:sp>
      <p:sp>
        <p:nvSpPr>
          <p:cNvPr id="4" name="Marcador de pie de página 3"/>
          <p:cNvSpPr>
            <a:spLocks noGrp="1"/>
          </p:cNvSpPr>
          <p:nvPr>
            <p:ph type="ftr" sz="quarter" idx="11"/>
          </p:nvPr>
        </p:nvSpPr>
        <p:spPr/>
        <p:txBody>
          <a:bodyPr/>
          <a:lstStyle/>
          <a:p>
            <a:pPr algn="l"/>
            <a:r>
              <a:rPr lang="es-ES" dirty="0">
                <a:solidFill>
                  <a:schemeClr val="bg1"/>
                </a:solidFill>
              </a:rPr>
              <a:t>Módulo 2: Programación Orientada a Objetos</a:t>
            </a:r>
            <a:endParaRPr lang="es-ES_tradnl" dirty="0"/>
          </a:p>
        </p:txBody>
      </p:sp>
      <p:sp>
        <p:nvSpPr>
          <p:cNvPr id="5" name="Marcador de número de diapositiva 4"/>
          <p:cNvSpPr>
            <a:spLocks noGrp="1"/>
          </p:cNvSpPr>
          <p:nvPr>
            <p:ph type="sldNum" sz="quarter" idx="12"/>
          </p:nvPr>
        </p:nvSpPr>
        <p:spPr/>
        <p:txBody>
          <a:bodyPr/>
          <a:lstStyle/>
          <a:p>
            <a:fld id="{D802D9E1-0DDA-174F-9155-A972C397A999}" type="slidenum">
              <a:rPr lang="es-ES_tradnl" smtClean="0"/>
              <a:pPr/>
              <a:t>5</a:t>
            </a:fld>
            <a:endParaRPr lang="es-ES_tradnl" dirty="0"/>
          </a:p>
        </p:txBody>
      </p:sp>
      <p:pic>
        <p:nvPicPr>
          <p:cNvPr id="6" name="Imagen 2">
            <a:extLst>
              <a:ext uri="{FF2B5EF4-FFF2-40B4-BE49-F238E27FC236}">
                <a16:creationId xmlns:a16="http://schemas.microsoft.com/office/drawing/2014/main" id="{82A122D3-046A-44D3-81B0-7DF2C3289654}"/>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70000"/>
                    </a14:imgEffect>
                  </a14:imgLayer>
                </a14:imgProps>
              </a:ext>
            </a:extLst>
          </a:blip>
          <a:stretch>
            <a:fillRect/>
          </a:stretch>
        </p:blipFill>
        <p:spPr>
          <a:xfrm>
            <a:off x="5248104" y="3052888"/>
            <a:ext cx="3676927" cy="2972702"/>
          </a:xfrm>
          <a:prstGeom prst="rect">
            <a:avLst/>
          </a:prstGeom>
          <a:effectLst>
            <a:glow>
              <a:schemeClr val="accent1"/>
            </a:glow>
            <a:softEdge rad="127000"/>
          </a:effectLst>
        </p:spPr>
      </p:pic>
      <p:pic>
        <p:nvPicPr>
          <p:cNvPr id="7" name="Imagen 8">
            <a:extLst>
              <a:ext uri="{FF2B5EF4-FFF2-40B4-BE49-F238E27FC236}">
                <a16:creationId xmlns:a16="http://schemas.microsoft.com/office/drawing/2014/main" id="{3036A84A-2068-4E25-BEF0-688EAAF0D7AA}"/>
              </a:ext>
            </a:extLst>
          </p:cNvPr>
          <p:cNvPicPr>
            <a:picLocks noChangeAspect="1"/>
          </p:cNvPicPr>
          <p:nvPr/>
        </p:nvPicPr>
        <p:blipFill>
          <a:blip r:embed="rId4"/>
          <a:stretch>
            <a:fillRect/>
          </a:stretch>
        </p:blipFill>
        <p:spPr>
          <a:xfrm>
            <a:off x="32657" y="2432958"/>
            <a:ext cx="4790176" cy="3592632"/>
          </a:xfrm>
          <a:prstGeom prst="rect">
            <a:avLst/>
          </a:prstGeom>
          <a:effectLst>
            <a:softEdge rad="977900"/>
          </a:effectLst>
          <a:scene3d>
            <a:camera prst="orthographicFront">
              <a:rot lat="0" lon="10800000" rev="0"/>
            </a:camera>
            <a:lightRig rig="threePt" dir="t"/>
          </a:scene3d>
        </p:spPr>
      </p:pic>
    </p:spTree>
    <p:extLst>
      <p:ext uri="{BB962C8B-B14F-4D97-AF65-F5344CB8AC3E}">
        <p14:creationId xmlns:p14="http://schemas.microsoft.com/office/powerpoint/2010/main" val="95343339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b="1" dirty="0"/>
              <a:t>Ejercicio 3</a:t>
            </a:r>
            <a:br>
              <a:rPr lang="es-ES_tradnl" b="1" dirty="0"/>
            </a:br>
            <a:r>
              <a:rPr lang="es-ES_tradnl" sz="2800" i="1" dirty="0"/>
              <a:t>Actores</a:t>
            </a:r>
          </a:p>
        </p:txBody>
      </p:sp>
      <p:graphicFrame>
        <p:nvGraphicFramePr>
          <p:cNvPr id="10" name="Content Placeholder 9">
            <a:extLst>
              <a:ext uri="{FF2B5EF4-FFF2-40B4-BE49-F238E27FC236}">
                <a16:creationId xmlns:a16="http://schemas.microsoft.com/office/drawing/2014/main" id="{D0A1332F-C0F0-403B-8034-6503592D739D}"/>
              </a:ext>
            </a:extLst>
          </p:cNvPr>
          <p:cNvGraphicFramePr>
            <a:graphicFrameLocks noGrp="1"/>
          </p:cNvGraphicFramePr>
          <p:nvPr>
            <p:ph idx="1"/>
            <p:extLst>
              <p:ext uri="{D42A27DB-BD31-4B8C-83A1-F6EECF244321}">
                <p14:modId xmlns:p14="http://schemas.microsoft.com/office/powerpoint/2010/main" val="1947397217"/>
              </p:ext>
            </p:extLst>
          </p:nvPr>
        </p:nvGraphicFramePr>
        <p:xfrm>
          <a:off x="628650" y="3384570"/>
          <a:ext cx="7886700" cy="2565400"/>
        </p:xfrm>
        <a:graphic>
          <a:graphicData uri="http://schemas.openxmlformats.org/drawingml/2006/table">
            <a:tbl>
              <a:tblPr firstRow="1" bandRow="1">
                <a:tableStyleId>{5C22544A-7EE6-4342-B048-85BDC9FD1C3A}</a:tableStyleId>
              </a:tblPr>
              <a:tblGrid>
                <a:gridCol w="5729045">
                  <a:extLst>
                    <a:ext uri="{9D8B030D-6E8A-4147-A177-3AD203B41FA5}">
                      <a16:colId xmlns:a16="http://schemas.microsoft.com/office/drawing/2014/main" val="591154220"/>
                    </a:ext>
                  </a:extLst>
                </a:gridCol>
                <a:gridCol w="2157655">
                  <a:extLst>
                    <a:ext uri="{9D8B030D-6E8A-4147-A177-3AD203B41FA5}">
                      <a16:colId xmlns:a16="http://schemas.microsoft.com/office/drawing/2014/main" val="318429712"/>
                    </a:ext>
                  </a:extLst>
                </a:gridCol>
              </a:tblGrid>
              <a:tr h="370840">
                <a:tc>
                  <a:txBody>
                    <a:bodyPr/>
                    <a:lstStyle/>
                    <a:p>
                      <a:pPr algn="ctr"/>
                      <a:r>
                        <a:rPr lang="es-ES_tradnl" dirty="0"/>
                        <a:t>Afirmación</a:t>
                      </a:r>
                      <a:endParaRPr lang="es-CO" dirty="0"/>
                    </a:p>
                  </a:txBody>
                  <a:tcPr/>
                </a:tc>
                <a:tc>
                  <a:txBody>
                    <a:bodyPr/>
                    <a:lstStyle/>
                    <a:p>
                      <a:pPr algn="ctr"/>
                      <a:r>
                        <a:rPr lang="es-ES_tradnl" dirty="0"/>
                        <a:t>Verdadero/Falso</a:t>
                      </a:r>
                      <a:endParaRPr lang="es-CO" dirty="0"/>
                    </a:p>
                  </a:txBody>
                  <a:tcPr/>
                </a:tc>
                <a:extLst>
                  <a:ext uri="{0D108BD9-81ED-4DB2-BD59-A6C34878D82A}">
                    <a16:rowId xmlns:a16="http://schemas.microsoft.com/office/drawing/2014/main" val="1811388877"/>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800" kern="1200" dirty="0">
                          <a:solidFill>
                            <a:schemeClr val="dk1"/>
                          </a:solidFill>
                          <a:effectLst/>
                          <a:latin typeface="Arial" panose="020B0604020202020204" pitchFamily="34" charset="0"/>
                          <a:ea typeface="+mn-ea"/>
                          <a:cs typeface="Arial" panose="020B0604020202020204" pitchFamily="34" charset="0"/>
                        </a:rPr>
                        <a:t>Los actores representan los roles que cumple una persona/dispositivo/otro sistema para el sistema en desarrollo</a:t>
                      </a:r>
                      <a:endParaRPr lang="es-CO" dirty="0">
                        <a:latin typeface="Arial" panose="020B0604020202020204" pitchFamily="34" charset="0"/>
                        <a:cs typeface="Arial" panose="020B0604020202020204" pitchFamily="34" charset="0"/>
                      </a:endParaRPr>
                    </a:p>
                  </a:txBody>
                  <a:tcPr/>
                </a:tc>
                <a:tc>
                  <a:txBody>
                    <a:bodyPr/>
                    <a:lstStyle/>
                    <a:p>
                      <a:pPr algn="ctr"/>
                      <a:r>
                        <a:rPr lang="es-ES_tradnl" sz="3600" b="1" dirty="0">
                          <a:latin typeface="Arial" panose="020B0604020202020204" pitchFamily="34" charset="0"/>
                          <a:cs typeface="Arial" panose="020B0604020202020204" pitchFamily="34" charset="0"/>
                        </a:rPr>
                        <a:t>V</a:t>
                      </a:r>
                      <a:endParaRPr lang="es-CO" sz="3600" b="1"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264164046"/>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dirty="0">
                          <a:latin typeface="Arial" panose="020B0604020202020204" pitchFamily="34" charset="0"/>
                          <a:cs typeface="Arial" panose="020B0604020202020204" pitchFamily="34" charset="0"/>
                        </a:rPr>
                        <a:t>Todos los actores están involucrados en todos los casos de uso del sistema</a:t>
                      </a:r>
                      <a:endParaRPr lang="es-CO" dirty="0">
                        <a:latin typeface="Arial" panose="020B0604020202020204" pitchFamily="34" charset="0"/>
                        <a:cs typeface="Arial" panose="020B0604020202020204" pitchFamily="34" charset="0"/>
                      </a:endParaRPr>
                    </a:p>
                  </a:txBody>
                  <a:tcPr/>
                </a:tc>
                <a:tc>
                  <a:txBody>
                    <a:bodyPr/>
                    <a:lstStyle/>
                    <a:p>
                      <a:pPr algn="ctr"/>
                      <a:r>
                        <a:rPr lang="es-ES_tradnl" sz="3600" b="1" dirty="0">
                          <a:latin typeface="Arial" panose="020B0604020202020204" pitchFamily="34" charset="0"/>
                          <a:cs typeface="Arial" panose="020B0604020202020204" pitchFamily="34" charset="0"/>
                        </a:rPr>
                        <a:t>F</a:t>
                      </a:r>
                      <a:endParaRPr lang="es-CO" sz="3600" b="1"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631259581"/>
                  </a:ext>
                </a:extLst>
              </a:tr>
              <a:tr h="370840">
                <a:tc>
                  <a:txBody>
                    <a:bodyPr/>
                    <a:lstStyle/>
                    <a:p>
                      <a:r>
                        <a:rPr lang="es-ES_tradnl" dirty="0">
                          <a:latin typeface="Arial" panose="020B0604020202020204" pitchFamily="34" charset="0"/>
                          <a:cs typeface="Arial" panose="020B0604020202020204" pitchFamily="34" charset="0"/>
                        </a:rPr>
                        <a:t>Un actor primario es el “responsable” que el sistema se active</a:t>
                      </a:r>
                      <a:endParaRPr lang="es-CO" dirty="0">
                        <a:latin typeface="Arial" panose="020B0604020202020204" pitchFamily="34" charset="0"/>
                        <a:cs typeface="Arial" panose="020B0604020202020204" pitchFamily="34" charset="0"/>
                      </a:endParaRPr>
                    </a:p>
                  </a:txBody>
                  <a:tcPr/>
                </a:tc>
                <a:tc>
                  <a:txBody>
                    <a:bodyPr/>
                    <a:lstStyle/>
                    <a:p>
                      <a:pPr algn="ctr"/>
                      <a:r>
                        <a:rPr lang="es-ES_tradnl" sz="3600" b="1" dirty="0">
                          <a:latin typeface="Arial" panose="020B0604020202020204" pitchFamily="34" charset="0"/>
                          <a:cs typeface="Arial" panose="020B0604020202020204" pitchFamily="34" charset="0"/>
                        </a:rPr>
                        <a:t>V</a:t>
                      </a:r>
                      <a:endParaRPr lang="es-CO" sz="3600" b="1"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192178484"/>
                  </a:ext>
                </a:extLst>
              </a:tr>
            </a:tbl>
          </a:graphicData>
        </a:graphic>
      </p:graphicFrame>
      <p:sp>
        <p:nvSpPr>
          <p:cNvPr id="4" name="Marcador de pie de página 3"/>
          <p:cNvSpPr>
            <a:spLocks noGrp="1"/>
          </p:cNvSpPr>
          <p:nvPr>
            <p:ph type="ftr" sz="quarter" idx="11"/>
          </p:nvPr>
        </p:nvSpPr>
        <p:spPr/>
        <p:txBody>
          <a:bodyPr/>
          <a:lstStyle/>
          <a:p>
            <a:r>
              <a:rPr lang="es-ES" dirty="0"/>
              <a:t>Módulo 2: Programación Orientada a Objetos</a:t>
            </a:r>
            <a:endParaRPr lang="es-ES_tradnl" dirty="0"/>
          </a:p>
        </p:txBody>
      </p:sp>
      <p:sp>
        <p:nvSpPr>
          <p:cNvPr id="5" name="Marcador de número de diapositiva 4"/>
          <p:cNvSpPr>
            <a:spLocks noGrp="1"/>
          </p:cNvSpPr>
          <p:nvPr>
            <p:ph type="sldNum" sz="quarter" idx="12"/>
          </p:nvPr>
        </p:nvSpPr>
        <p:spPr/>
        <p:txBody>
          <a:bodyPr/>
          <a:lstStyle/>
          <a:p>
            <a:fld id="{D802D9E1-0DDA-174F-9155-A972C397A999}" type="slidenum">
              <a:rPr lang="es-ES_tradnl" smtClean="0"/>
              <a:pPr/>
              <a:t>59</a:t>
            </a:fld>
            <a:endParaRPr lang="es-ES_tradnl" dirty="0"/>
          </a:p>
        </p:txBody>
      </p:sp>
      <p:sp>
        <p:nvSpPr>
          <p:cNvPr id="11" name="Content Placeholder 2">
            <a:extLst>
              <a:ext uri="{FF2B5EF4-FFF2-40B4-BE49-F238E27FC236}">
                <a16:creationId xmlns:a16="http://schemas.microsoft.com/office/drawing/2014/main" id="{A3936235-966A-45EB-A9A7-3E0538775D9B}"/>
              </a:ext>
            </a:extLst>
          </p:cNvPr>
          <p:cNvSpPr txBox="1">
            <a:spLocks/>
          </p:cNvSpPr>
          <p:nvPr/>
        </p:nvSpPr>
        <p:spPr>
          <a:xfrm>
            <a:off x="628650" y="2160000"/>
            <a:ext cx="8003906" cy="89316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r>
              <a:rPr lang="es-ES_tradnl" sz="2400" dirty="0"/>
              <a:t>Indique si las siguientes afirmaciones son Verdaderas (</a:t>
            </a:r>
            <a:r>
              <a:rPr lang="es-ES_tradnl" sz="2400" b="1" dirty="0"/>
              <a:t>V</a:t>
            </a:r>
            <a:r>
              <a:rPr lang="es-ES_tradnl" sz="2400" dirty="0"/>
              <a:t>) o Falsas (</a:t>
            </a:r>
            <a:r>
              <a:rPr lang="es-ES_tradnl" sz="2400" b="1" dirty="0"/>
              <a:t>F</a:t>
            </a:r>
            <a:r>
              <a:rPr lang="es-ES_tradnl" sz="2400" dirty="0"/>
              <a:t>)</a:t>
            </a:r>
          </a:p>
          <a:p>
            <a:endParaRPr lang="es-CO" dirty="0"/>
          </a:p>
        </p:txBody>
      </p:sp>
    </p:spTree>
    <p:extLst>
      <p:ext uri="{BB962C8B-B14F-4D97-AF65-F5344CB8AC3E}">
        <p14:creationId xmlns:p14="http://schemas.microsoft.com/office/powerpoint/2010/main" val="88070366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b="1" dirty="0"/>
              <a:t>Ejercicio 4</a:t>
            </a:r>
            <a:br>
              <a:rPr lang="es-ES_tradnl" b="1" dirty="0"/>
            </a:br>
            <a:r>
              <a:rPr lang="es-ES_tradnl" sz="2800" i="1" dirty="0"/>
              <a:t>Relaciones entre Casos de Uso</a:t>
            </a:r>
          </a:p>
        </p:txBody>
      </p:sp>
      <p:graphicFrame>
        <p:nvGraphicFramePr>
          <p:cNvPr id="10" name="Content Placeholder 9">
            <a:extLst>
              <a:ext uri="{FF2B5EF4-FFF2-40B4-BE49-F238E27FC236}">
                <a16:creationId xmlns:a16="http://schemas.microsoft.com/office/drawing/2014/main" id="{D0A1332F-C0F0-403B-8034-6503592D739D}"/>
              </a:ext>
            </a:extLst>
          </p:cNvPr>
          <p:cNvGraphicFramePr>
            <a:graphicFrameLocks noGrp="1"/>
          </p:cNvGraphicFramePr>
          <p:nvPr>
            <p:ph idx="1"/>
            <p:extLst>
              <p:ext uri="{D42A27DB-BD31-4B8C-83A1-F6EECF244321}">
                <p14:modId xmlns:p14="http://schemas.microsoft.com/office/powerpoint/2010/main" val="1075643905"/>
              </p:ext>
            </p:extLst>
          </p:nvPr>
        </p:nvGraphicFramePr>
        <p:xfrm>
          <a:off x="189187" y="2724701"/>
          <a:ext cx="8781393" cy="3865275"/>
        </p:xfrm>
        <a:graphic>
          <a:graphicData uri="http://schemas.openxmlformats.org/drawingml/2006/table">
            <a:tbl>
              <a:tblPr firstRow="1" bandRow="1">
                <a:tableStyleId>{5C22544A-7EE6-4342-B048-85BDC9FD1C3A}</a:tableStyleId>
              </a:tblPr>
              <a:tblGrid>
                <a:gridCol w="6716110">
                  <a:extLst>
                    <a:ext uri="{9D8B030D-6E8A-4147-A177-3AD203B41FA5}">
                      <a16:colId xmlns:a16="http://schemas.microsoft.com/office/drawing/2014/main" val="591154220"/>
                    </a:ext>
                  </a:extLst>
                </a:gridCol>
                <a:gridCol w="2065283">
                  <a:extLst>
                    <a:ext uri="{9D8B030D-6E8A-4147-A177-3AD203B41FA5}">
                      <a16:colId xmlns:a16="http://schemas.microsoft.com/office/drawing/2014/main" val="318429712"/>
                    </a:ext>
                  </a:extLst>
                </a:gridCol>
              </a:tblGrid>
              <a:tr h="351534">
                <a:tc>
                  <a:txBody>
                    <a:bodyPr/>
                    <a:lstStyle/>
                    <a:p>
                      <a:pPr algn="ctr"/>
                      <a:r>
                        <a:rPr lang="es-ES_tradnl" dirty="0"/>
                        <a:t>Afirmación</a:t>
                      </a:r>
                      <a:endParaRPr lang="es-CO" dirty="0"/>
                    </a:p>
                  </a:txBody>
                  <a:tcPr/>
                </a:tc>
                <a:tc>
                  <a:txBody>
                    <a:bodyPr/>
                    <a:lstStyle/>
                    <a:p>
                      <a:pPr algn="ctr"/>
                      <a:r>
                        <a:rPr lang="es-ES_tradnl" dirty="0"/>
                        <a:t>Verdadero/Falso</a:t>
                      </a:r>
                      <a:endParaRPr lang="es-CO" dirty="0"/>
                    </a:p>
                  </a:txBody>
                  <a:tcPr/>
                </a:tc>
                <a:extLst>
                  <a:ext uri="{0D108BD9-81ED-4DB2-BD59-A6C34878D82A}">
                    <a16:rowId xmlns:a16="http://schemas.microsoft.com/office/drawing/2014/main" val="1811388877"/>
                  </a:ext>
                </a:extLst>
              </a:tr>
              <a:tr h="499308">
                <a:tc>
                  <a:txBody>
                    <a:bodyPr/>
                    <a:lstStyle/>
                    <a:p>
                      <a:r>
                        <a:rPr lang="es-ES" sz="1600" kern="1200" dirty="0">
                          <a:solidFill>
                            <a:schemeClr val="dk1"/>
                          </a:solidFill>
                          <a:effectLst/>
                          <a:latin typeface="Arial" panose="020B0604020202020204" pitchFamily="34" charset="0"/>
                          <a:ea typeface="+mn-ea"/>
                          <a:cs typeface="Arial" panose="020B0604020202020204" pitchFamily="34" charset="0"/>
                        </a:rPr>
                        <a:t>El diagrama de casos de uso de un sistema puede organizarse por medio de relaciones de: generalización/especialización, inclusión, y extensión</a:t>
                      </a:r>
                      <a:endParaRPr lang="es-CO" sz="1600" dirty="0">
                        <a:latin typeface="Arial" panose="020B0604020202020204" pitchFamily="34" charset="0"/>
                        <a:cs typeface="Arial" panose="020B0604020202020204" pitchFamily="34" charset="0"/>
                      </a:endParaRPr>
                    </a:p>
                  </a:txBody>
                  <a:tcPr/>
                </a:tc>
                <a:tc>
                  <a:txBody>
                    <a:bodyPr/>
                    <a:lstStyle/>
                    <a:p>
                      <a:pPr algn="ctr"/>
                      <a:endParaRPr lang="es-CO" sz="3600" b="1"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264164046"/>
                  </a:ext>
                </a:extLst>
              </a:tr>
              <a:tr h="820245">
                <a:tc>
                  <a:txBody>
                    <a:bodyPr/>
                    <a:lstStyle/>
                    <a:p>
                      <a:pPr algn="just">
                        <a:spcBef>
                          <a:spcPts val="600"/>
                        </a:spcBef>
                        <a:spcAft>
                          <a:spcPts val="0"/>
                        </a:spcAft>
                      </a:pPr>
                      <a:r>
                        <a:rPr lang="es-AR" sz="1600" dirty="0">
                          <a:effectLst/>
                          <a:latin typeface="Arial" panose="020B0604020202020204" pitchFamily="34" charset="0"/>
                          <a:ea typeface="Arial" panose="020B0604020202020204" pitchFamily="34" charset="0"/>
                          <a:cs typeface="Arial" panose="020B0604020202020204" pitchFamily="34" charset="0"/>
                        </a:rPr>
                        <a:t>Una relación de especialización/generalización entre casos de uso se utiliza cuando es necesario especializar de diferentes maneras el comportamiento de un caso de uso, o bien, cuando es necesario abstraer comportamiento común de varios casos en uno más general</a:t>
                      </a:r>
                      <a:endParaRPr lang="es-CO" sz="1600" dirty="0">
                        <a:effectLst/>
                        <a:latin typeface="Arial" panose="020B0604020202020204" pitchFamily="34" charset="0"/>
                        <a:ea typeface="Arial" panose="020B0604020202020204" pitchFamily="34" charset="0"/>
                        <a:cs typeface="Arial" panose="020B0604020202020204" pitchFamily="34" charset="0"/>
                      </a:endParaRPr>
                    </a:p>
                  </a:txBody>
                  <a:tcPr marL="68580" marR="68580" marT="0" marB="0"/>
                </a:tc>
                <a:tc>
                  <a:txBody>
                    <a:bodyPr/>
                    <a:lstStyle/>
                    <a:p>
                      <a:pPr algn="ctr"/>
                      <a:endParaRPr lang="es-CO" sz="3600" b="1"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631259581"/>
                  </a:ext>
                </a:extLst>
              </a:tr>
              <a:tr h="703067">
                <a:tc>
                  <a:txBody>
                    <a:bodyPr/>
                    <a:lstStyle/>
                    <a:p>
                      <a:r>
                        <a:rPr lang="es-ES" sz="1600" kern="1200" dirty="0">
                          <a:solidFill>
                            <a:schemeClr val="dk1"/>
                          </a:solidFill>
                          <a:effectLst/>
                          <a:latin typeface="Arial" panose="020B0604020202020204" pitchFamily="34" charset="0"/>
                          <a:ea typeface="+mn-ea"/>
                          <a:cs typeface="Arial" panose="020B0604020202020204" pitchFamily="34" charset="0"/>
                        </a:rPr>
                        <a:t>La relación de extensión se modela cuando existe funcionalidad común en dos o más casos de uso por lo que se coloca dicha funcionalidad común en un nuevo caso de uso</a:t>
                      </a:r>
                      <a:endParaRPr lang="es-CO" sz="1600" dirty="0">
                        <a:latin typeface="Arial" panose="020B0604020202020204" pitchFamily="34" charset="0"/>
                        <a:cs typeface="Arial" panose="020B0604020202020204" pitchFamily="34" charset="0"/>
                      </a:endParaRPr>
                    </a:p>
                  </a:txBody>
                  <a:tcPr/>
                </a:tc>
                <a:tc>
                  <a:txBody>
                    <a:bodyPr/>
                    <a:lstStyle/>
                    <a:p>
                      <a:pPr algn="ctr"/>
                      <a:endParaRPr lang="es-CO" sz="3600" b="1"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364846694"/>
                  </a:ext>
                </a:extLst>
              </a:tr>
              <a:tr h="878235">
                <a:tc>
                  <a:txBody>
                    <a:bodyPr/>
                    <a:lstStyle/>
                    <a:p>
                      <a:r>
                        <a:rPr lang="es-ES" sz="1600" kern="1200" dirty="0">
                          <a:solidFill>
                            <a:schemeClr val="dk1"/>
                          </a:solidFill>
                          <a:effectLst/>
                          <a:latin typeface="Arial" panose="020B0604020202020204" pitchFamily="34" charset="0"/>
                          <a:ea typeface="+mn-ea"/>
                          <a:cs typeface="Arial" panose="020B0604020202020204" pitchFamily="34" charset="0"/>
                        </a:rPr>
                        <a:t>La relación de inclusión se modela cuando existe funcionalidad común en dos o más casos de uso por lo que se coloca dicha funcionalidad común en un nuevo caso de uso</a:t>
                      </a:r>
                      <a:endParaRPr lang="es-CO" sz="1600" dirty="0">
                        <a:latin typeface="Arial" panose="020B0604020202020204" pitchFamily="34" charset="0"/>
                        <a:cs typeface="Arial" panose="020B0604020202020204" pitchFamily="34" charset="0"/>
                      </a:endParaRPr>
                    </a:p>
                  </a:txBody>
                  <a:tcPr/>
                </a:tc>
                <a:tc>
                  <a:txBody>
                    <a:bodyPr/>
                    <a:lstStyle/>
                    <a:p>
                      <a:pPr algn="ctr"/>
                      <a:endParaRPr lang="es-CO" sz="3600" b="1"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192178484"/>
                  </a:ext>
                </a:extLst>
              </a:tr>
            </a:tbl>
          </a:graphicData>
        </a:graphic>
      </p:graphicFrame>
      <p:sp>
        <p:nvSpPr>
          <p:cNvPr id="4" name="Marcador de pie de página 3"/>
          <p:cNvSpPr>
            <a:spLocks noGrp="1"/>
          </p:cNvSpPr>
          <p:nvPr>
            <p:ph type="ftr" sz="quarter" idx="11"/>
          </p:nvPr>
        </p:nvSpPr>
        <p:spPr/>
        <p:txBody>
          <a:bodyPr/>
          <a:lstStyle/>
          <a:p>
            <a:r>
              <a:rPr lang="es-ES" dirty="0"/>
              <a:t>Módulo 2: Programación Orientada a Objetos</a:t>
            </a:r>
            <a:endParaRPr lang="es-ES_tradnl" dirty="0"/>
          </a:p>
        </p:txBody>
      </p:sp>
      <p:sp>
        <p:nvSpPr>
          <p:cNvPr id="5" name="Marcador de número de diapositiva 4"/>
          <p:cNvSpPr>
            <a:spLocks noGrp="1"/>
          </p:cNvSpPr>
          <p:nvPr>
            <p:ph type="sldNum" sz="quarter" idx="12"/>
          </p:nvPr>
        </p:nvSpPr>
        <p:spPr/>
        <p:txBody>
          <a:bodyPr/>
          <a:lstStyle/>
          <a:p>
            <a:fld id="{D802D9E1-0DDA-174F-9155-A972C397A999}" type="slidenum">
              <a:rPr lang="es-ES_tradnl" smtClean="0"/>
              <a:pPr/>
              <a:t>60</a:t>
            </a:fld>
            <a:endParaRPr lang="es-ES_tradnl" dirty="0"/>
          </a:p>
        </p:txBody>
      </p:sp>
      <p:sp>
        <p:nvSpPr>
          <p:cNvPr id="11" name="Content Placeholder 2">
            <a:extLst>
              <a:ext uri="{FF2B5EF4-FFF2-40B4-BE49-F238E27FC236}">
                <a16:creationId xmlns:a16="http://schemas.microsoft.com/office/drawing/2014/main" id="{A3936235-966A-45EB-A9A7-3E0538775D9B}"/>
              </a:ext>
            </a:extLst>
          </p:cNvPr>
          <p:cNvSpPr txBox="1">
            <a:spLocks/>
          </p:cNvSpPr>
          <p:nvPr/>
        </p:nvSpPr>
        <p:spPr>
          <a:xfrm>
            <a:off x="173420" y="2016099"/>
            <a:ext cx="8781393" cy="89316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r>
              <a:rPr lang="es-ES_tradnl" sz="2400" dirty="0"/>
              <a:t>Indique si las siguientes afirmaciones son Verdaderas (</a:t>
            </a:r>
            <a:r>
              <a:rPr lang="es-ES_tradnl" sz="2400" b="1" dirty="0"/>
              <a:t>V</a:t>
            </a:r>
            <a:r>
              <a:rPr lang="es-ES_tradnl" sz="2400" dirty="0"/>
              <a:t>) o Falsas (</a:t>
            </a:r>
            <a:r>
              <a:rPr lang="es-ES_tradnl" sz="2400" b="1" dirty="0"/>
              <a:t>F</a:t>
            </a:r>
            <a:r>
              <a:rPr lang="es-ES_tradnl" sz="2400" dirty="0"/>
              <a:t>)</a:t>
            </a:r>
          </a:p>
          <a:p>
            <a:endParaRPr lang="es-CO" dirty="0"/>
          </a:p>
        </p:txBody>
      </p:sp>
    </p:spTree>
    <p:extLst>
      <p:ext uri="{BB962C8B-B14F-4D97-AF65-F5344CB8AC3E}">
        <p14:creationId xmlns:p14="http://schemas.microsoft.com/office/powerpoint/2010/main" val="49651338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b="1" dirty="0"/>
              <a:t>Ejercicio 4</a:t>
            </a:r>
            <a:br>
              <a:rPr lang="es-ES_tradnl" b="1" dirty="0"/>
            </a:br>
            <a:r>
              <a:rPr lang="es-ES_tradnl" sz="2800" i="1" dirty="0"/>
              <a:t>Relaciones entre Casos de Uso</a:t>
            </a:r>
          </a:p>
        </p:txBody>
      </p:sp>
      <p:graphicFrame>
        <p:nvGraphicFramePr>
          <p:cNvPr id="10" name="Content Placeholder 9">
            <a:extLst>
              <a:ext uri="{FF2B5EF4-FFF2-40B4-BE49-F238E27FC236}">
                <a16:creationId xmlns:a16="http://schemas.microsoft.com/office/drawing/2014/main" id="{D0A1332F-C0F0-403B-8034-6503592D739D}"/>
              </a:ext>
            </a:extLst>
          </p:cNvPr>
          <p:cNvGraphicFramePr>
            <a:graphicFrameLocks noGrp="1"/>
          </p:cNvGraphicFramePr>
          <p:nvPr>
            <p:ph idx="1"/>
            <p:extLst>
              <p:ext uri="{D42A27DB-BD31-4B8C-83A1-F6EECF244321}">
                <p14:modId xmlns:p14="http://schemas.microsoft.com/office/powerpoint/2010/main" val="2951247043"/>
              </p:ext>
            </p:extLst>
          </p:nvPr>
        </p:nvGraphicFramePr>
        <p:xfrm>
          <a:off x="189187" y="2724701"/>
          <a:ext cx="8781393" cy="3865275"/>
        </p:xfrm>
        <a:graphic>
          <a:graphicData uri="http://schemas.openxmlformats.org/drawingml/2006/table">
            <a:tbl>
              <a:tblPr firstRow="1" bandRow="1">
                <a:tableStyleId>{5C22544A-7EE6-4342-B048-85BDC9FD1C3A}</a:tableStyleId>
              </a:tblPr>
              <a:tblGrid>
                <a:gridCol w="6716110">
                  <a:extLst>
                    <a:ext uri="{9D8B030D-6E8A-4147-A177-3AD203B41FA5}">
                      <a16:colId xmlns:a16="http://schemas.microsoft.com/office/drawing/2014/main" val="591154220"/>
                    </a:ext>
                  </a:extLst>
                </a:gridCol>
                <a:gridCol w="2065283">
                  <a:extLst>
                    <a:ext uri="{9D8B030D-6E8A-4147-A177-3AD203B41FA5}">
                      <a16:colId xmlns:a16="http://schemas.microsoft.com/office/drawing/2014/main" val="318429712"/>
                    </a:ext>
                  </a:extLst>
                </a:gridCol>
              </a:tblGrid>
              <a:tr h="351534">
                <a:tc>
                  <a:txBody>
                    <a:bodyPr/>
                    <a:lstStyle/>
                    <a:p>
                      <a:pPr algn="ctr"/>
                      <a:r>
                        <a:rPr lang="es-ES_tradnl" dirty="0"/>
                        <a:t>Afirmación</a:t>
                      </a:r>
                      <a:endParaRPr lang="es-CO" dirty="0"/>
                    </a:p>
                  </a:txBody>
                  <a:tcPr/>
                </a:tc>
                <a:tc>
                  <a:txBody>
                    <a:bodyPr/>
                    <a:lstStyle/>
                    <a:p>
                      <a:pPr algn="ctr"/>
                      <a:r>
                        <a:rPr lang="es-ES_tradnl" dirty="0"/>
                        <a:t>Verdadero/Falso</a:t>
                      </a:r>
                      <a:endParaRPr lang="es-CO" dirty="0"/>
                    </a:p>
                  </a:txBody>
                  <a:tcPr/>
                </a:tc>
                <a:extLst>
                  <a:ext uri="{0D108BD9-81ED-4DB2-BD59-A6C34878D82A}">
                    <a16:rowId xmlns:a16="http://schemas.microsoft.com/office/drawing/2014/main" val="1811388877"/>
                  </a:ext>
                </a:extLst>
              </a:tr>
              <a:tr h="499308">
                <a:tc>
                  <a:txBody>
                    <a:bodyPr/>
                    <a:lstStyle/>
                    <a:p>
                      <a:r>
                        <a:rPr lang="es-ES" sz="1600" kern="1200" dirty="0">
                          <a:solidFill>
                            <a:schemeClr val="dk1"/>
                          </a:solidFill>
                          <a:effectLst/>
                          <a:latin typeface="Arial" panose="020B0604020202020204" pitchFamily="34" charset="0"/>
                          <a:ea typeface="+mn-ea"/>
                          <a:cs typeface="Arial" panose="020B0604020202020204" pitchFamily="34" charset="0"/>
                        </a:rPr>
                        <a:t>El diagrama de casos de uso de un sistema puede organizarse por medio de relaciones de: generalización/especialización, inclusión, y extensión</a:t>
                      </a:r>
                      <a:endParaRPr lang="es-CO" sz="1600" dirty="0">
                        <a:latin typeface="Arial" panose="020B0604020202020204" pitchFamily="34" charset="0"/>
                        <a:cs typeface="Arial" panose="020B0604020202020204" pitchFamily="34" charset="0"/>
                      </a:endParaRPr>
                    </a:p>
                  </a:txBody>
                  <a:tcPr/>
                </a:tc>
                <a:tc>
                  <a:txBody>
                    <a:bodyPr/>
                    <a:lstStyle/>
                    <a:p>
                      <a:pPr algn="ctr"/>
                      <a:r>
                        <a:rPr lang="es-ES_tradnl" sz="3600" b="1" dirty="0">
                          <a:latin typeface="Arial" panose="020B0604020202020204" pitchFamily="34" charset="0"/>
                          <a:cs typeface="Arial" panose="020B0604020202020204" pitchFamily="34" charset="0"/>
                        </a:rPr>
                        <a:t>V</a:t>
                      </a:r>
                      <a:endParaRPr lang="es-CO" sz="3600" b="1"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264164046"/>
                  </a:ext>
                </a:extLst>
              </a:tr>
              <a:tr h="820245">
                <a:tc>
                  <a:txBody>
                    <a:bodyPr/>
                    <a:lstStyle/>
                    <a:p>
                      <a:pPr algn="just">
                        <a:spcBef>
                          <a:spcPts val="600"/>
                        </a:spcBef>
                        <a:spcAft>
                          <a:spcPts val="0"/>
                        </a:spcAft>
                      </a:pPr>
                      <a:r>
                        <a:rPr lang="es-AR" sz="1600" dirty="0">
                          <a:effectLst/>
                          <a:latin typeface="Arial" panose="020B0604020202020204" pitchFamily="34" charset="0"/>
                          <a:ea typeface="Arial" panose="020B0604020202020204" pitchFamily="34" charset="0"/>
                          <a:cs typeface="Arial" panose="020B0604020202020204" pitchFamily="34" charset="0"/>
                        </a:rPr>
                        <a:t>Una relación de especialización/generalización entre casos de uso se utiliza cuando es necesario especializar de diferentes maneras el comportamiento de un caso de uso, o bien, cuando es necesario abstraer comportamiento común de varios casos en uno más general</a:t>
                      </a:r>
                      <a:endParaRPr lang="es-CO" sz="1600" dirty="0">
                        <a:effectLst/>
                        <a:latin typeface="Arial" panose="020B0604020202020204" pitchFamily="34" charset="0"/>
                        <a:ea typeface="Arial" panose="020B0604020202020204" pitchFamily="34" charset="0"/>
                        <a:cs typeface="Arial" panose="020B0604020202020204" pitchFamily="34" charset="0"/>
                      </a:endParaRPr>
                    </a:p>
                  </a:txBody>
                  <a:tcPr marL="68580" marR="68580" marT="0" marB="0"/>
                </a:tc>
                <a:tc>
                  <a:txBody>
                    <a:bodyPr/>
                    <a:lstStyle/>
                    <a:p>
                      <a:pPr algn="ctr"/>
                      <a:r>
                        <a:rPr lang="es-ES_tradnl" sz="3600" b="1" dirty="0">
                          <a:latin typeface="Arial" panose="020B0604020202020204" pitchFamily="34" charset="0"/>
                          <a:cs typeface="Arial" panose="020B0604020202020204" pitchFamily="34" charset="0"/>
                        </a:rPr>
                        <a:t>V</a:t>
                      </a:r>
                      <a:endParaRPr lang="es-CO" sz="3600" b="1"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631259581"/>
                  </a:ext>
                </a:extLst>
              </a:tr>
              <a:tr h="703067">
                <a:tc>
                  <a:txBody>
                    <a:bodyPr/>
                    <a:lstStyle/>
                    <a:p>
                      <a:r>
                        <a:rPr lang="es-ES" sz="1600" kern="1200" dirty="0">
                          <a:solidFill>
                            <a:schemeClr val="dk1"/>
                          </a:solidFill>
                          <a:effectLst/>
                          <a:latin typeface="Arial" panose="020B0604020202020204" pitchFamily="34" charset="0"/>
                          <a:ea typeface="+mn-ea"/>
                          <a:cs typeface="Arial" panose="020B0604020202020204" pitchFamily="34" charset="0"/>
                        </a:rPr>
                        <a:t>La relación de extensión se modela cuando existe funcionalidad común en dos o más casos de uso por lo que se coloca dicha funcionalidad común en un nuevo caso de uso</a:t>
                      </a:r>
                      <a:endParaRPr lang="es-CO" sz="1600" dirty="0">
                        <a:latin typeface="Arial" panose="020B0604020202020204" pitchFamily="34" charset="0"/>
                        <a:cs typeface="Arial" panose="020B0604020202020204" pitchFamily="34" charset="0"/>
                      </a:endParaRPr>
                    </a:p>
                  </a:txBody>
                  <a:tcPr/>
                </a:tc>
                <a:tc>
                  <a:txBody>
                    <a:bodyPr/>
                    <a:lstStyle/>
                    <a:p>
                      <a:pPr algn="ctr"/>
                      <a:r>
                        <a:rPr lang="es-ES_tradnl" sz="3600" b="1" dirty="0">
                          <a:latin typeface="Arial" panose="020B0604020202020204" pitchFamily="34" charset="0"/>
                          <a:cs typeface="Arial" panose="020B0604020202020204" pitchFamily="34" charset="0"/>
                        </a:rPr>
                        <a:t>F</a:t>
                      </a:r>
                      <a:endParaRPr lang="es-CO" sz="3600" b="1"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364846694"/>
                  </a:ext>
                </a:extLst>
              </a:tr>
              <a:tr h="878235">
                <a:tc>
                  <a:txBody>
                    <a:bodyPr/>
                    <a:lstStyle/>
                    <a:p>
                      <a:r>
                        <a:rPr lang="es-ES" sz="1600" kern="1200" dirty="0">
                          <a:solidFill>
                            <a:schemeClr val="dk1"/>
                          </a:solidFill>
                          <a:effectLst/>
                          <a:latin typeface="Arial" panose="020B0604020202020204" pitchFamily="34" charset="0"/>
                          <a:ea typeface="+mn-ea"/>
                          <a:cs typeface="Arial" panose="020B0604020202020204" pitchFamily="34" charset="0"/>
                        </a:rPr>
                        <a:t>La relación de inclusión se modela cuando existe funcionalidad común en dos o más casos de uso por lo que se coloca dicha funcionalidad común en un nuevo caso de uso</a:t>
                      </a:r>
                      <a:endParaRPr lang="es-CO" sz="1600" dirty="0">
                        <a:latin typeface="Arial" panose="020B0604020202020204" pitchFamily="34" charset="0"/>
                        <a:cs typeface="Arial" panose="020B0604020202020204" pitchFamily="34" charset="0"/>
                      </a:endParaRPr>
                    </a:p>
                  </a:txBody>
                  <a:tcPr/>
                </a:tc>
                <a:tc>
                  <a:txBody>
                    <a:bodyPr/>
                    <a:lstStyle/>
                    <a:p>
                      <a:pPr algn="ctr"/>
                      <a:r>
                        <a:rPr lang="es-ES_tradnl" sz="3600" b="1" dirty="0">
                          <a:latin typeface="Arial" panose="020B0604020202020204" pitchFamily="34" charset="0"/>
                          <a:cs typeface="Arial" panose="020B0604020202020204" pitchFamily="34" charset="0"/>
                        </a:rPr>
                        <a:t>V</a:t>
                      </a:r>
                      <a:endParaRPr lang="es-CO" sz="3600" b="1"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192178484"/>
                  </a:ext>
                </a:extLst>
              </a:tr>
            </a:tbl>
          </a:graphicData>
        </a:graphic>
      </p:graphicFrame>
      <p:sp>
        <p:nvSpPr>
          <p:cNvPr id="4" name="Marcador de pie de página 3"/>
          <p:cNvSpPr>
            <a:spLocks noGrp="1"/>
          </p:cNvSpPr>
          <p:nvPr>
            <p:ph type="ftr" sz="quarter" idx="11"/>
          </p:nvPr>
        </p:nvSpPr>
        <p:spPr/>
        <p:txBody>
          <a:bodyPr/>
          <a:lstStyle/>
          <a:p>
            <a:r>
              <a:rPr lang="es-ES" dirty="0"/>
              <a:t>Módulo 2: Programación Orientada a Objetos</a:t>
            </a:r>
            <a:endParaRPr lang="es-ES_tradnl" dirty="0"/>
          </a:p>
        </p:txBody>
      </p:sp>
      <p:sp>
        <p:nvSpPr>
          <p:cNvPr id="5" name="Marcador de número de diapositiva 4"/>
          <p:cNvSpPr>
            <a:spLocks noGrp="1"/>
          </p:cNvSpPr>
          <p:nvPr>
            <p:ph type="sldNum" sz="quarter" idx="12"/>
          </p:nvPr>
        </p:nvSpPr>
        <p:spPr/>
        <p:txBody>
          <a:bodyPr/>
          <a:lstStyle/>
          <a:p>
            <a:fld id="{D802D9E1-0DDA-174F-9155-A972C397A999}" type="slidenum">
              <a:rPr lang="es-ES_tradnl" smtClean="0"/>
              <a:pPr/>
              <a:t>61</a:t>
            </a:fld>
            <a:endParaRPr lang="es-ES_tradnl" dirty="0"/>
          </a:p>
        </p:txBody>
      </p:sp>
      <p:sp>
        <p:nvSpPr>
          <p:cNvPr id="11" name="Content Placeholder 2">
            <a:extLst>
              <a:ext uri="{FF2B5EF4-FFF2-40B4-BE49-F238E27FC236}">
                <a16:creationId xmlns:a16="http://schemas.microsoft.com/office/drawing/2014/main" id="{A3936235-966A-45EB-A9A7-3E0538775D9B}"/>
              </a:ext>
            </a:extLst>
          </p:cNvPr>
          <p:cNvSpPr txBox="1">
            <a:spLocks/>
          </p:cNvSpPr>
          <p:nvPr/>
        </p:nvSpPr>
        <p:spPr>
          <a:xfrm>
            <a:off x="173420" y="2016099"/>
            <a:ext cx="8781393" cy="89316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r>
              <a:rPr lang="es-ES_tradnl" sz="2400" dirty="0"/>
              <a:t>Indique si las siguientes afirmaciones son Verdaderas (</a:t>
            </a:r>
            <a:r>
              <a:rPr lang="es-ES_tradnl" sz="2400" b="1" dirty="0"/>
              <a:t>V</a:t>
            </a:r>
            <a:r>
              <a:rPr lang="es-ES_tradnl" sz="2400" dirty="0"/>
              <a:t>) o Falsas (</a:t>
            </a:r>
            <a:r>
              <a:rPr lang="es-ES_tradnl" sz="2400" b="1" dirty="0"/>
              <a:t>F</a:t>
            </a:r>
            <a:r>
              <a:rPr lang="es-ES_tradnl" sz="2400" dirty="0"/>
              <a:t>)</a:t>
            </a:r>
          </a:p>
          <a:p>
            <a:endParaRPr lang="es-CO" dirty="0"/>
          </a:p>
        </p:txBody>
      </p:sp>
    </p:spTree>
    <p:extLst>
      <p:ext uri="{BB962C8B-B14F-4D97-AF65-F5344CB8AC3E}">
        <p14:creationId xmlns:p14="http://schemas.microsoft.com/office/powerpoint/2010/main" val="112017955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46F72-BCAA-4F32-8551-45DD80139190}"/>
              </a:ext>
            </a:extLst>
          </p:cNvPr>
          <p:cNvSpPr>
            <a:spLocks noGrp="1"/>
          </p:cNvSpPr>
          <p:nvPr>
            <p:ph type="title"/>
          </p:nvPr>
        </p:nvSpPr>
        <p:spPr/>
        <p:txBody>
          <a:bodyPr>
            <a:normAutofit/>
          </a:bodyPr>
          <a:lstStyle/>
          <a:p>
            <a:r>
              <a:rPr lang="es-ES_tradnl" b="1" dirty="0"/>
              <a:t>Ejercicio 5</a:t>
            </a:r>
            <a:br>
              <a:rPr lang="es-ES_tradnl" b="1" dirty="0"/>
            </a:br>
            <a:r>
              <a:rPr lang="es-ES_tradnl" sz="2800" i="1" dirty="0"/>
              <a:t>Elementos Diagrama Casos de Usos</a:t>
            </a:r>
            <a:endParaRPr lang="es-CO" sz="2800" b="1" dirty="0"/>
          </a:p>
        </p:txBody>
      </p:sp>
      <p:sp>
        <p:nvSpPr>
          <p:cNvPr id="3" name="Content Placeholder 2">
            <a:extLst>
              <a:ext uri="{FF2B5EF4-FFF2-40B4-BE49-F238E27FC236}">
                <a16:creationId xmlns:a16="http://schemas.microsoft.com/office/drawing/2014/main" id="{0976CCB4-6209-4B7B-B108-0B20637BA8F7}"/>
              </a:ext>
            </a:extLst>
          </p:cNvPr>
          <p:cNvSpPr>
            <a:spLocks noGrp="1"/>
          </p:cNvSpPr>
          <p:nvPr>
            <p:ph idx="1"/>
          </p:nvPr>
        </p:nvSpPr>
        <p:spPr>
          <a:xfrm>
            <a:off x="400417" y="2120315"/>
            <a:ext cx="8444038" cy="751641"/>
          </a:xfrm>
        </p:spPr>
        <p:txBody>
          <a:bodyPr>
            <a:normAutofit/>
          </a:bodyPr>
          <a:lstStyle/>
          <a:p>
            <a:pPr marL="0" indent="0">
              <a:buNone/>
            </a:pPr>
            <a:r>
              <a:rPr lang="es-ES_tradnl" sz="2000" dirty="0"/>
              <a:t>Nombre cada uno de los elementos de notación o sintaxis que están presentes en el siguiente diagrama de Casos de Uso</a:t>
            </a:r>
            <a:endParaRPr lang="es-CO" sz="2000" dirty="0"/>
          </a:p>
        </p:txBody>
      </p:sp>
      <p:sp>
        <p:nvSpPr>
          <p:cNvPr id="4" name="Footer Placeholder 3">
            <a:extLst>
              <a:ext uri="{FF2B5EF4-FFF2-40B4-BE49-F238E27FC236}">
                <a16:creationId xmlns:a16="http://schemas.microsoft.com/office/drawing/2014/main" id="{9F5897BC-5689-441B-AE1C-D0958480ED7A}"/>
              </a:ext>
            </a:extLst>
          </p:cNvPr>
          <p:cNvSpPr>
            <a:spLocks noGrp="1"/>
          </p:cNvSpPr>
          <p:nvPr>
            <p:ph type="ftr" sz="quarter" idx="11"/>
          </p:nvPr>
        </p:nvSpPr>
        <p:spPr/>
        <p:txBody>
          <a:bodyPr/>
          <a:lstStyle/>
          <a:p>
            <a:pPr algn="l"/>
            <a:r>
              <a:rPr lang="es-ES">
                <a:solidFill>
                  <a:schemeClr val="bg1"/>
                </a:solidFill>
              </a:rPr>
              <a:t>Módulo 1: Técnicas de Programación</a:t>
            </a:r>
            <a:endParaRPr lang="es-ES_tradnl" dirty="0"/>
          </a:p>
        </p:txBody>
      </p:sp>
      <p:sp>
        <p:nvSpPr>
          <p:cNvPr id="5" name="Slide Number Placeholder 4">
            <a:extLst>
              <a:ext uri="{FF2B5EF4-FFF2-40B4-BE49-F238E27FC236}">
                <a16:creationId xmlns:a16="http://schemas.microsoft.com/office/drawing/2014/main" id="{B610DEF0-A562-4097-9582-D4885B32AA4B}"/>
              </a:ext>
            </a:extLst>
          </p:cNvPr>
          <p:cNvSpPr>
            <a:spLocks noGrp="1"/>
          </p:cNvSpPr>
          <p:nvPr>
            <p:ph type="sldNum" sz="quarter" idx="12"/>
          </p:nvPr>
        </p:nvSpPr>
        <p:spPr/>
        <p:txBody>
          <a:bodyPr/>
          <a:lstStyle/>
          <a:p>
            <a:fld id="{D802D9E1-0DDA-174F-9155-A972C397A999}" type="slidenum">
              <a:rPr lang="es-ES_tradnl" smtClean="0"/>
              <a:pPr/>
              <a:t>62</a:t>
            </a:fld>
            <a:endParaRPr lang="es-ES_tradnl" dirty="0"/>
          </a:p>
        </p:txBody>
      </p:sp>
      <p:pic>
        <p:nvPicPr>
          <p:cNvPr id="6" name="Picture 5">
            <a:extLst>
              <a:ext uri="{FF2B5EF4-FFF2-40B4-BE49-F238E27FC236}">
                <a16:creationId xmlns:a16="http://schemas.microsoft.com/office/drawing/2014/main" id="{C1BD43A3-E57E-4602-A99B-0314571C3AE9}"/>
              </a:ext>
            </a:extLst>
          </p:cNvPr>
          <p:cNvPicPr/>
          <p:nvPr/>
        </p:nvPicPr>
        <p:blipFill>
          <a:blip r:embed="rId2"/>
          <a:stretch>
            <a:fillRect/>
          </a:stretch>
        </p:blipFill>
        <p:spPr>
          <a:xfrm>
            <a:off x="1266541" y="2724803"/>
            <a:ext cx="6032894" cy="3847990"/>
          </a:xfrm>
          <a:prstGeom prst="rect">
            <a:avLst/>
          </a:prstGeom>
        </p:spPr>
      </p:pic>
    </p:spTree>
    <p:extLst>
      <p:ext uri="{BB962C8B-B14F-4D97-AF65-F5344CB8AC3E}">
        <p14:creationId xmlns:p14="http://schemas.microsoft.com/office/powerpoint/2010/main" val="23024144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46F72-BCAA-4F32-8551-45DD80139190}"/>
              </a:ext>
            </a:extLst>
          </p:cNvPr>
          <p:cNvSpPr>
            <a:spLocks noGrp="1"/>
          </p:cNvSpPr>
          <p:nvPr>
            <p:ph type="title"/>
          </p:nvPr>
        </p:nvSpPr>
        <p:spPr/>
        <p:txBody>
          <a:bodyPr>
            <a:normAutofit/>
          </a:bodyPr>
          <a:lstStyle/>
          <a:p>
            <a:r>
              <a:rPr lang="es-ES_tradnl" b="1" dirty="0"/>
              <a:t>Ejercicio 5</a:t>
            </a:r>
            <a:br>
              <a:rPr lang="es-ES_tradnl" b="1" dirty="0"/>
            </a:br>
            <a:r>
              <a:rPr lang="es-ES_tradnl" sz="2800" i="1" dirty="0"/>
              <a:t>Elementos Diagrama Casos de Usos</a:t>
            </a:r>
            <a:endParaRPr lang="es-CO" sz="2800" b="1" dirty="0"/>
          </a:p>
        </p:txBody>
      </p:sp>
      <p:sp>
        <p:nvSpPr>
          <p:cNvPr id="3" name="Content Placeholder 2">
            <a:extLst>
              <a:ext uri="{FF2B5EF4-FFF2-40B4-BE49-F238E27FC236}">
                <a16:creationId xmlns:a16="http://schemas.microsoft.com/office/drawing/2014/main" id="{0976CCB4-6209-4B7B-B108-0B20637BA8F7}"/>
              </a:ext>
            </a:extLst>
          </p:cNvPr>
          <p:cNvSpPr>
            <a:spLocks noGrp="1"/>
          </p:cNvSpPr>
          <p:nvPr>
            <p:ph idx="1"/>
          </p:nvPr>
        </p:nvSpPr>
        <p:spPr>
          <a:xfrm>
            <a:off x="400417" y="2120315"/>
            <a:ext cx="8444038" cy="751641"/>
          </a:xfrm>
        </p:spPr>
        <p:txBody>
          <a:bodyPr>
            <a:normAutofit/>
          </a:bodyPr>
          <a:lstStyle/>
          <a:p>
            <a:pPr marL="0" indent="0">
              <a:buNone/>
            </a:pPr>
            <a:r>
              <a:rPr lang="es-ES_tradnl" sz="2000" dirty="0"/>
              <a:t>Nombre cada uno de los elementos de notación o sintaxis que están presentes en el siguiente diagrama de Casos de Uso</a:t>
            </a:r>
            <a:endParaRPr lang="es-CO" sz="2000" dirty="0"/>
          </a:p>
        </p:txBody>
      </p:sp>
      <p:sp>
        <p:nvSpPr>
          <p:cNvPr id="4" name="Footer Placeholder 3">
            <a:extLst>
              <a:ext uri="{FF2B5EF4-FFF2-40B4-BE49-F238E27FC236}">
                <a16:creationId xmlns:a16="http://schemas.microsoft.com/office/drawing/2014/main" id="{9F5897BC-5689-441B-AE1C-D0958480ED7A}"/>
              </a:ext>
            </a:extLst>
          </p:cNvPr>
          <p:cNvSpPr>
            <a:spLocks noGrp="1"/>
          </p:cNvSpPr>
          <p:nvPr>
            <p:ph type="ftr" sz="quarter" idx="11"/>
          </p:nvPr>
        </p:nvSpPr>
        <p:spPr/>
        <p:txBody>
          <a:bodyPr/>
          <a:lstStyle/>
          <a:p>
            <a:pPr algn="l"/>
            <a:r>
              <a:rPr lang="es-ES">
                <a:solidFill>
                  <a:schemeClr val="bg1"/>
                </a:solidFill>
              </a:rPr>
              <a:t>Módulo 1: Técnicas de Programación</a:t>
            </a:r>
            <a:endParaRPr lang="es-ES_tradnl" dirty="0"/>
          </a:p>
        </p:txBody>
      </p:sp>
      <p:sp>
        <p:nvSpPr>
          <p:cNvPr id="5" name="Slide Number Placeholder 4">
            <a:extLst>
              <a:ext uri="{FF2B5EF4-FFF2-40B4-BE49-F238E27FC236}">
                <a16:creationId xmlns:a16="http://schemas.microsoft.com/office/drawing/2014/main" id="{B610DEF0-A562-4097-9582-D4885B32AA4B}"/>
              </a:ext>
            </a:extLst>
          </p:cNvPr>
          <p:cNvSpPr>
            <a:spLocks noGrp="1"/>
          </p:cNvSpPr>
          <p:nvPr>
            <p:ph type="sldNum" sz="quarter" idx="12"/>
          </p:nvPr>
        </p:nvSpPr>
        <p:spPr/>
        <p:txBody>
          <a:bodyPr/>
          <a:lstStyle/>
          <a:p>
            <a:fld id="{D802D9E1-0DDA-174F-9155-A972C397A999}" type="slidenum">
              <a:rPr lang="es-ES_tradnl" smtClean="0"/>
              <a:pPr/>
              <a:t>63</a:t>
            </a:fld>
            <a:endParaRPr lang="es-ES_tradnl" dirty="0"/>
          </a:p>
        </p:txBody>
      </p:sp>
      <p:pic>
        <p:nvPicPr>
          <p:cNvPr id="6" name="Picture 5">
            <a:extLst>
              <a:ext uri="{FF2B5EF4-FFF2-40B4-BE49-F238E27FC236}">
                <a16:creationId xmlns:a16="http://schemas.microsoft.com/office/drawing/2014/main" id="{C1BD43A3-E57E-4602-A99B-0314571C3AE9}"/>
              </a:ext>
            </a:extLst>
          </p:cNvPr>
          <p:cNvPicPr/>
          <p:nvPr/>
        </p:nvPicPr>
        <p:blipFill>
          <a:blip r:embed="rId2"/>
          <a:stretch>
            <a:fillRect/>
          </a:stretch>
        </p:blipFill>
        <p:spPr>
          <a:xfrm>
            <a:off x="1266541" y="2724803"/>
            <a:ext cx="6032894" cy="3847990"/>
          </a:xfrm>
          <a:prstGeom prst="rect">
            <a:avLst/>
          </a:prstGeom>
        </p:spPr>
      </p:pic>
      <p:sp>
        <p:nvSpPr>
          <p:cNvPr id="7" name="TextBox 6">
            <a:extLst>
              <a:ext uri="{FF2B5EF4-FFF2-40B4-BE49-F238E27FC236}">
                <a16:creationId xmlns:a16="http://schemas.microsoft.com/office/drawing/2014/main" id="{532DAFFA-F413-442B-BE9C-D5CD54B59E02}"/>
              </a:ext>
            </a:extLst>
          </p:cNvPr>
          <p:cNvSpPr txBox="1"/>
          <p:nvPr/>
        </p:nvSpPr>
        <p:spPr>
          <a:xfrm>
            <a:off x="142515" y="4199154"/>
            <a:ext cx="1124026" cy="523220"/>
          </a:xfrm>
          <a:prstGeom prst="rect">
            <a:avLst/>
          </a:prstGeom>
          <a:noFill/>
        </p:spPr>
        <p:txBody>
          <a:bodyPr wrap="none" rtlCol="0">
            <a:spAutoFit/>
          </a:bodyPr>
          <a:lstStyle/>
          <a:p>
            <a:r>
              <a:rPr lang="es-ES_tradnl" sz="2800" b="1" dirty="0">
                <a:solidFill>
                  <a:schemeClr val="accent1"/>
                </a:solidFill>
                <a:latin typeface="Arial" panose="020B0604020202020204" pitchFamily="34" charset="0"/>
                <a:cs typeface="Arial" panose="020B0604020202020204" pitchFamily="34" charset="0"/>
              </a:rPr>
              <a:t>Actor</a:t>
            </a:r>
            <a:endParaRPr lang="es-CO" sz="1600" b="1" dirty="0">
              <a:solidFill>
                <a:schemeClr val="accent1"/>
              </a:solidFill>
              <a:latin typeface="Arial" panose="020B0604020202020204" pitchFamily="34" charset="0"/>
              <a:cs typeface="Arial" panose="020B0604020202020204" pitchFamily="34" charset="0"/>
            </a:endParaRPr>
          </a:p>
        </p:txBody>
      </p:sp>
      <p:cxnSp>
        <p:nvCxnSpPr>
          <p:cNvPr id="9" name="Straight Connector 8">
            <a:extLst>
              <a:ext uri="{FF2B5EF4-FFF2-40B4-BE49-F238E27FC236}">
                <a16:creationId xmlns:a16="http://schemas.microsoft.com/office/drawing/2014/main" id="{722DF928-FA15-4E4C-931F-0AE14E3DE7FF}"/>
              </a:ext>
            </a:extLst>
          </p:cNvPr>
          <p:cNvCxnSpPr/>
          <p:nvPr/>
        </p:nvCxnSpPr>
        <p:spPr>
          <a:xfrm>
            <a:off x="1266541" y="4460764"/>
            <a:ext cx="468000"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954A7F2F-F3F4-4BC1-B908-33B2FA58A7D9}"/>
              </a:ext>
            </a:extLst>
          </p:cNvPr>
          <p:cNvCxnSpPr>
            <a:cxnSpLocks/>
          </p:cNvCxnSpPr>
          <p:nvPr/>
        </p:nvCxnSpPr>
        <p:spPr>
          <a:xfrm>
            <a:off x="950941" y="4747772"/>
            <a:ext cx="592109" cy="48638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4CC62308-34FA-4BEA-B209-634B7B6EE521}"/>
              </a:ext>
            </a:extLst>
          </p:cNvPr>
          <p:cNvCxnSpPr>
            <a:cxnSpLocks/>
          </p:cNvCxnSpPr>
          <p:nvPr/>
        </p:nvCxnSpPr>
        <p:spPr>
          <a:xfrm>
            <a:off x="511232" y="4797881"/>
            <a:ext cx="1031818" cy="1160119"/>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C1825B43-71F1-4A97-A974-30464AD8DAEE}"/>
              </a:ext>
            </a:extLst>
          </p:cNvPr>
          <p:cNvSpPr txBox="1"/>
          <p:nvPr/>
        </p:nvSpPr>
        <p:spPr>
          <a:xfrm>
            <a:off x="162830" y="2833155"/>
            <a:ext cx="2004075" cy="954107"/>
          </a:xfrm>
          <a:prstGeom prst="rect">
            <a:avLst/>
          </a:prstGeom>
          <a:noFill/>
        </p:spPr>
        <p:txBody>
          <a:bodyPr wrap="none" rtlCol="0">
            <a:spAutoFit/>
          </a:bodyPr>
          <a:lstStyle/>
          <a:p>
            <a:pPr algn="ctr"/>
            <a:r>
              <a:rPr lang="es-ES_tradnl" sz="2800" b="1" dirty="0">
                <a:solidFill>
                  <a:schemeClr val="accent1"/>
                </a:solidFill>
                <a:latin typeface="Arial" panose="020B0604020202020204" pitchFamily="34" charset="0"/>
                <a:cs typeface="Arial" panose="020B0604020202020204" pitchFamily="34" charset="0"/>
              </a:rPr>
              <a:t>Activación</a:t>
            </a:r>
          </a:p>
          <a:p>
            <a:pPr algn="ctr"/>
            <a:r>
              <a:rPr lang="es-ES_tradnl" sz="2800" b="1" dirty="0">
                <a:solidFill>
                  <a:schemeClr val="accent1"/>
                </a:solidFill>
                <a:latin typeface="Arial" panose="020B0604020202020204" pitchFamily="34" charset="0"/>
                <a:cs typeface="Arial" panose="020B0604020202020204" pitchFamily="34" charset="0"/>
              </a:rPr>
              <a:t>CU</a:t>
            </a:r>
            <a:endParaRPr lang="es-CO" sz="1600" b="1" dirty="0">
              <a:solidFill>
                <a:schemeClr val="accent1"/>
              </a:solidFill>
              <a:latin typeface="Arial" panose="020B0604020202020204" pitchFamily="34" charset="0"/>
              <a:cs typeface="Arial" panose="020B0604020202020204" pitchFamily="34" charset="0"/>
            </a:endParaRPr>
          </a:p>
        </p:txBody>
      </p:sp>
      <p:cxnSp>
        <p:nvCxnSpPr>
          <p:cNvPr id="15" name="Straight Connector 14">
            <a:extLst>
              <a:ext uri="{FF2B5EF4-FFF2-40B4-BE49-F238E27FC236}">
                <a16:creationId xmlns:a16="http://schemas.microsoft.com/office/drawing/2014/main" id="{F980403B-20F3-4255-8908-183D95F89623}"/>
              </a:ext>
            </a:extLst>
          </p:cNvPr>
          <p:cNvCxnSpPr>
            <a:cxnSpLocks/>
          </p:cNvCxnSpPr>
          <p:nvPr/>
        </p:nvCxnSpPr>
        <p:spPr>
          <a:xfrm>
            <a:off x="1543050" y="3553504"/>
            <a:ext cx="468000" cy="261751"/>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6D632E6C-0F83-41FA-B561-709F45DE262E}"/>
              </a:ext>
            </a:extLst>
          </p:cNvPr>
          <p:cNvSpPr txBox="1"/>
          <p:nvPr/>
        </p:nvSpPr>
        <p:spPr>
          <a:xfrm>
            <a:off x="6382366" y="3812013"/>
            <a:ext cx="2363147" cy="523220"/>
          </a:xfrm>
          <a:prstGeom prst="rect">
            <a:avLst/>
          </a:prstGeom>
          <a:noFill/>
        </p:spPr>
        <p:txBody>
          <a:bodyPr wrap="none" rtlCol="0">
            <a:spAutoFit/>
          </a:bodyPr>
          <a:lstStyle/>
          <a:p>
            <a:pPr algn="ctr"/>
            <a:r>
              <a:rPr lang="es-ES_tradnl" sz="2800" b="1" dirty="0">
                <a:solidFill>
                  <a:schemeClr val="accent1"/>
                </a:solidFill>
                <a:latin typeface="Arial" panose="020B0604020202020204" pitchFamily="34" charset="0"/>
                <a:cs typeface="Arial" panose="020B0604020202020204" pitchFamily="34" charset="0"/>
              </a:rPr>
              <a:t>Caso de Uso</a:t>
            </a:r>
            <a:endParaRPr lang="es-CO" sz="1600" b="1" dirty="0">
              <a:solidFill>
                <a:schemeClr val="accent1"/>
              </a:solidFill>
              <a:latin typeface="Arial" panose="020B0604020202020204" pitchFamily="34" charset="0"/>
              <a:cs typeface="Arial" panose="020B0604020202020204" pitchFamily="34" charset="0"/>
            </a:endParaRPr>
          </a:p>
        </p:txBody>
      </p:sp>
      <p:cxnSp>
        <p:nvCxnSpPr>
          <p:cNvPr id="18" name="Straight Connector 17">
            <a:extLst>
              <a:ext uri="{FF2B5EF4-FFF2-40B4-BE49-F238E27FC236}">
                <a16:creationId xmlns:a16="http://schemas.microsoft.com/office/drawing/2014/main" id="{4E43108B-161A-477D-93AA-54591B1EFBC3}"/>
              </a:ext>
            </a:extLst>
          </p:cNvPr>
          <p:cNvCxnSpPr>
            <a:cxnSpLocks/>
          </p:cNvCxnSpPr>
          <p:nvPr/>
        </p:nvCxnSpPr>
        <p:spPr>
          <a:xfrm>
            <a:off x="5121948" y="3986045"/>
            <a:ext cx="1260418" cy="87578"/>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4C34EB46-6A6E-4442-AE63-C4108F3F8FD2}"/>
              </a:ext>
            </a:extLst>
          </p:cNvPr>
          <p:cNvCxnSpPr>
            <a:cxnSpLocks/>
          </p:cNvCxnSpPr>
          <p:nvPr/>
        </p:nvCxnSpPr>
        <p:spPr>
          <a:xfrm flipV="1">
            <a:off x="5121948" y="4292760"/>
            <a:ext cx="1260418" cy="258221"/>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E198B743-E570-4DA2-B445-5CE56B4976E3}"/>
              </a:ext>
            </a:extLst>
          </p:cNvPr>
          <p:cNvSpPr txBox="1"/>
          <p:nvPr/>
        </p:nvSpPr>
        <p:spPr>
          <a:xfrm>
            <a:off x="6195848" y="2735677"/>
            <a:ext cx="2319503" cy="954107"/>
          </a:xfrm>
          <a:prstGeom prst="rect">
            <a:avLst/>
          </a:prstGeom>
          <a:noFill/>
        </p:spPr>
        <p:txBody>
          <a:bodyPr wrap="square" rtlCol="0">
            <a:spAutoFit/>
          </a:bodyPr>
          <a:lstStyle/>
          <a:p>
            <a:pPr algn="ctr"/>
            <a:r>
              <a:rPr lang="es-ES_tradnl" sz="2800" b="1" dirty="0">
                <a:solidFill>
                  <a:schemeClr val="accent1"/>
                </a:solidFill>
                <a:latin typeface="Arial" panose="020B0604020202020204" pitchFamily="34" charset="0"/>
                <a:cs typeface="Arial" panose="020B0604020202020204" pitchFamily="34" charset="0"/>
              </a:rPr>
              <a:t>Relación de extensión</a:t>
            </a:r>
            <a:endParaRPr lang="es-CO" sz="1600" b="1" dirty="0">
              <a:solidFill>
                <a:schemeClr val="accent1"/>
              </a:solidFill>
              <a:latin typeface="Arial" panose="020B0604020202020204" pitchFamily="34" charset="0"/>
              <a:cs typeface="Arial" panose="020B0604020202020204" pitchFamily="34" charset="0"/>
            </a:endParaRPr>
          </a:p>
        </p:txBody>
      </p:sp>
      <p:cxnSp>
        <p:nvCxnSpPr>
          <p:cNvPr id="23" name="Straight Connector 22">
            <a:extLst>
              <a:ext uri="{FF2B5EF4-FFF2-40B4-BE49-F238E27FC236}">
                <a16:creationId xmlns:a16="http://schemas.microsoft.com/office/drawing/2014/main" id="{E147EEC2-4E87-4194-8823-AFF0019E1778}"/>
              </a:ext>
            </a:extLst>
          </p:cNvPr>
          <p:cNvCxnSpPr>
            <a:cxnSpLocks/>
          </p:cNvCxnSpPr>
          <p:nvPr/>
        </p:nvCxnSpPr>
        <p:spPr>
          <a:xfrm>
            <a:off x="5904557" y="3128876"/>
            <a:ext cx="477809" cy="0"/>
          </a:xfrm>
          <a:prstGeom prst="line">
            <a:avLst/>
          </a:prstGeom>
          <a:ln w="2857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4006583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46F72-BCAA-4F32-8551-45DD80139190}"/>
              </a:ext>
            </a:extLst>
          </p:cNvPr>
          <p:cNvSpPr>
            <a:spLocks noGrp="1"/>
          </p:cNvSpPr>
          <p:nvPr>
            <p:ph type="title"/>
          </p:nvPr>
        </p:nvSpPr>
        <p:spPr/>
        <p:txBody>
          <a:bodyPr>
            <a:normAutofit/>
          </a:bodyPr>
          <a:lstStyle/>
          <a:p>
            <a:r>
              <a:rPr lang="es-ES_tradnl" b="1" dirty="0"/>
              <a:t>Ejercicio 6</a:t>
            </a:r>
            <a:br>
              <a:rPr lang="es-ES_tradnl" b="1" dirty="0"/>
            </a:br>
            <a:r>
              <a:rPr lang="es-ES_tradnl" sz="2800" i="1" dirty="0"/>
              <a:t>Especificación de Casos de Usos</a:t>
            </a:r>
            <a:endParaRPr lang="es-CO" sz="2800" i="1" dirty="0"/>
          </a:p>
        </p:txBody>
      </p:sp>
      <p:sp>
        <p:nvSpPr>
          <p:cNvPr id="3" name="Content Placeholder 2">
            <a:extLst>
              <a:ext uri="{FF2B5EF4-FFF2-40B4-BE49-F238E27FC236}">
                <a16:creationId xmlns:a16="http://schemas.microsoft.com/office/drawing/2014/main" id="{0976CCB4-6209-4B7B-B108-0B20637BA8F7}"/>
              </a:ext>
            </a:extLst>
          </p:cNvPr>
          <p:cNvSpPr>
            <a:spLocks noGrp="1"/>
          </p:cNvSpPr>
          <p:nvPr>
            <p:ph idx="1"/>
          </p:nvPr>
        </p:nvSpPr>
        <p:spPr/>
        <p:txBody>
          <a:bodyPr>
            <a:normAutofit/>
          </a:bodyPr>
          <a:lstStyle/>
          <a:p>
            <a:r>
              <a:rPr lang="es-ES_tradnl" sz="2400" dirty="0"/>
              <a:t>Indique el nombre más representativo del sistema representado por el Diagrama de Casos de Uso anterior</a:t>
            </a:r>
          </a:p>
          <a:p>
            <a:endParaRPr lang="es-CO" sz="2400" dirty="0"/>
          </a:p>
        </p:txBody>
      </p:sp>
      <p:sp>
        <p:nvSpPr>
          <p:cNvPr id="4" name="Footer Placeholder 3">
            <a:extLst>
              <a:ext uri="{FF2B5EF4-FFF2-40B4-BE49-F238E27FC236}">
                <a16:creationId xmlns:a16="http://schemas.microsoft.com/office/drawing/2014/main" id="{9F5897BC-5689-441B-AE1C-D0958480ED7A}"/>
              </a:ext>
            </a:extLst>
          </p:cNvPr>
          <p:cNvSpPr>
            <a:spLocks noGrp="1"/>
          </p:cNvSpPr>
          <p:nvPr>
            <p:ph type="ftr" sz="quarter" idx="11"/>
          </p:nvPr>
        </p:nvSpPr>
        <p:spPr/>
        <p:txBody>
          <a:bodyPr/>
          <a:lstStyle/>
          <a:p>
            <a:pPr algn="l"/>
            <a:r>
              <a:rPr lang="es-ES">
                <a:solidFill>
                  <a:schemeClr val="bg1"/>
                </a:solidFill>
              </a:rPr>
              <a:t>Módulo 1: Técnicas de Programación</a:t>
            </a:r>
            <a:endParaRPr lang="es-ES_tradnl" dirty="0"/>
          </a:p>
        </p:txBody>
      </p:sp>
      <p:sp>
        <p:nvSpPr>
          <p:cNvPr id="5" name="Slide Number Placeholder 4">
            <a:extLst>
              <a:ext uri="{FF2B5EF4-FFF2-40B4-BE49-F238E27FC236}">
                <a16:creationId xmlns:a16="http://schemas.microsoft.com/office/drawing/2014/main" id="{B610DEF0-A562-4097-9582-D4885B32AA4B}"/>
              </a:ext>
            </a:extLst>
          </p:cNvPr>
          <p:cNvSpPr>
            <a:spLocks noGrp="1"/>
          </p:cNvSpPr>
          <p:nvPr>
            <p:ph type="sldNum" sz="quarter" idx="12"/>
          </p:nvPr>
        </p:nvSpPr>
        <p:spPr/>
        <p:txBody>
          <a:bodyPr/>
          <a:lstStyle/>
          <a:p>
            <a:fld id="{D802D9E1-0DDA-174F-9155-A972C397A999}" type="slidenum">
              <a:rPr lang="es-ES_tradnl" smtClean="0"/>
              <a:pPr/>
              <a:t>64</a:t>
            </a:fld>
            <a:endParaRPr lang="es-ES_tradnl" dirty="0"/>
          </a:p>
        </p:txBody>
      </p:sp>
    </p:spTree>
    <p:extLst>
      <p:ext uri="{BB962C8B-B14F-4D97-AF65-F5344CB8AC3E}">
        <p14:creationId xmlns:p14="http://schemas.microsoft.com/office/powerpoint/2010/main" val="157508209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46F72-BCAA-4F32-8551-45DD80139190}"/>
              </a:ext>
            </a:extLst>
          </p:cNvPr>
          <p:cNvSpPr>
            <a:spLocks noGrp="1"/>
          </p:cNvSpPr>
          <p:nvPr>
            <p:ph type="title"/>
          </p:nvPr>
        </p:nvSpPr>
        <p:spPr/>
        <p:txBody>
          <a:bodyPr>
            <a:normAutofit/>
          </a:bodyPr>
          <a:lstStyle/>
          <a:p>
            <a:r>
              <a:rPr lang="es-ES_tradnl" b="1" dirty="0"/>
              <a:t>Ejercicio 6</a:t>
            </a:r>
            <a:br>
              <a:rPr lang="es-ES_tradnl" b="1" dirty="0"/>
            </a:br>
            <a:r>
              <a:rPr lang="es-ES_tradnl" sz="2800" i="1" dirty="0"/>
              <a:t>Especificación de Casos de Usos</a:t>
            </a:r>
            <a:endParaRPr lang="es-CO" sz="2800" i="1" dirty="0"/>
          </a:p>
        </p:txBody>
      </p:sp>
      <p:sp>
        <p:nvSpPr>
          <p:cNvPr id="3" name="Content Placeholder 2">
            <a:extLst>
              <a:ext uri="{FF2B5EF4-FFF2-40B4-BE49-F238E27FC236}">
                <a16:creationId xmlns:a16="http://schemas.microsoft.com/office/drawing/2014/main" id="{0976CCB4-6209-4B7B-B108-0B20637BA8F7}"/>
              </a:ext>
            </a:extLst>
          </p:cNvPr>
          <p:cNvSpPr>
            <a:spLocks noGrp="1"/>
          </p:cNvSpPr>
          <p:nvPr>
            <p:ph idx="1"/>
          </p:nvPr>
        </p:nvSpPr>
        <p:spPr/>
        <p:txBody>
          <a:bodyPr>
            <a:normAutofit/>
          </a:bodyPr>
          <a:lstStyle/>
          <a:p>
            <a:r>
              <a:rPr lang="es-ES_tradnl" sz="2400" dirty="0"/>
              <a:t>Indique el nombre más representativo del sistema representado por el Diagrama de Casos de Uso anterior</a:t>
            </a:r>
          </a:p>
          <a:p>
            <a:endParaRPr lang="es-ES_tradnl" sz="2400" dirty="0"/>
          </a:p>
          <a:p>
            <a:endParaRPr lang="es-ES_tradnl" sz="2400" dirty="0"/>
          </a:p>
          <a:p>
            <a:pPr marL="0" indent="0" algn="ctr">
              <a:buNone/>
            </a:pPr>
            <a:r>
              <a:rPr lang="es-ES_tradnl" sz="3600" b="1" dirty="0">
                <a:solidFill>
                  <a:schemeClr val="accent1"/>
                </a:solidFill>
              </a:rPr>
              <a:t>Sistema de Reservas de Canchas</a:t>
            </a:r>
          </a:p>
          <a:p>
            <a:endParaRPr lang="es-CO" sz="2400" dirty="0"/>
          </a:p>
        </p:txBody>
      </p:sp>
      <p:sp>
        <p:nvSpPr>
          <p:cNvPr id="4" name="Footer Placeholder 3">
            <a:extLst>
              <a:ext uri="{FF2B5EF4-FFF2-40B4-BE49-F238E27FC236}">
                <a16:creationId xmlns:a16="http://schemas.microsoft.com/office/drawing/2014/main" id="{9F5897BC-5689-441B-AE1C-D0958480ED7A}"/>
              </a:ext>
            </a:extLst>
          </p:cNvPr>
          <p:cNvSpPr>
            <a:spLocks noGrp="1"/>
          </p:cNvSpPr>
          <p:nvPr>
            <p:ph type="ftr" sz="quarter" idx="11"/>
          </p:nvPr>
        </p:nvSpPr>
        <p:spPr/>
        <p:txBody>
          <a:bodyPr/>
          <a:lstStyle/>
          <a:p>
            <a:pPr algn="l"/>
            <a:r>
              <a:rPr lang="es-ES">
                <a:solidFill>
                  <a:schemeClr val="bg1"/>
                </a:solidFill>
              </a:rPr>
              <a:t>Módulo 1: Técnicas de Programación</a:t>
            </a:r>
            <a:endParaRPr lang="es-ES_tradnl" dirty="0"/>
          </a:p>
        </p:txBody>
      </p:sp>
      <p:sp>
        <p:nvSpPr>
          <p:cNvPr id="5" name="Slide Number Placeholder 4">
            <a:extLst>
              <a:ext uri="{FF2B5EF4-FFF2-40B4-BE49-F238E27FC236}">
                <a16:creationId xmlns:a16="http://schemas.microsoft.com/office/drawing/2014/main" id="{B610DEF0-A562-4097-9582-D4885B32AA4B}"/>
              </a:ext>
            </a:extLst>
          </p:cNvPr>
          <p:cNvSpPr>
            <a:spLocks noGrp="1"/>
          </p:cNvSpPr>
          <p:nvPr>
            <p:ph type="sldNum" sz="quarter" idx="12"/>
          </p:nvPr>
        </p:nvSpPr>
        <p:spPr/>
        <p:txBody>
          <a:bodyPr/>
          <a:lstStyle/>
          <a:p>
            <a:fld id="{D802D9E1-0DDA-174F-9155-A972C397A999}" type="slidenum">
              <a:rPr lang="es-ES_tradnl" smtClean="0"/>
              <a:pPr/>
              <a:t>65</a:t>
            </a:fld>
            <a:endParaRPr lang="es-ES_tradnl" dirty="0"/>
          </a:p>
        </p:txBody>
      </p:sp>
    </p:spTree>
    <p:extLst>
      <p:ext uri="{BB962C8B-B14F-4D97-AF65-F5344CB8AC3E}">
        <p14:creationId xmlns:p14="http://schemas.microsoft.com/office/powerpoint/2010/main" val="1833344960"/>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46F72-BCAA-4F32-8551-45DD80139190}"/>
              </a:ext>
            </a:extLst>
          </p:cNvPr>
          <p:cNvSpPr>
            <a:spLocks noGrp="1"/>
          </p:cNvSpPr>
          <p:nvPr>
            <p:ph type="title"/>
          </p:nvPr>
        </p:nvSpPr>
        <p:spPr/>
        <p:txBody>
          <a:bodyPr>
            <a:normAutofit/>
          </a:bodyPr>
          <a:lstStyle/>
          <a:p>
            <a:r>
              <a:rPr lang="es-ES_tradnl" b="1" dirty="0"/>
              <a:t>Ejercicio 7</a:t>
            </a:r>
            <a:br>
              <a:rPr lang="es-ES_tradnl" b="1" dirty="0"/>
            </a:br>
            <a:r>
              <a:rPr lang="es-ES_tradnl" sz="2800" i="1" dirty="0"/>
              <a:t>Especificación de Casos de Usos</a:t>
            </a:r>
            <a:endParaRPr lang="es-CO" sz="2800" i="1" dirty="0"/>
          </a:p>
        </p:txBody>
      </p:sp>
      <p:sp>
        <p:nvSpPr>
          <p:cNvPr id="3" name="Content Placeholder 2">
            <a:extLst>
              <a:ext uri="{FF2B5EF4-FFF2-40B4-BE49-F238E27FC236}">
                <a16:creationId xmlns:a16="http://schemas.microsoft.com/office/drawing/2014/main" id="{0976CCB4-6209-4B7B-B108-0B20637BA8F7}"/>
              </a:ext>
            </a:extLst>
          </p:cNvPr>
          <p:cNvSpPr>
            <a:spLocks noGrp="1"/>
          </p:cNvSpPr>
          <p:nvPr>
            <p:ph idx="1"/>
          </p:nvPr>
        </p:nvSpPr>
        <p:spPr/>
        <p:txBody>
          <a:bodyPr>
            <a:normAutofit fontScale="77500" lnSpcReduction="20000"/>
          </a:bodyPr>
          <a:lstStyle/>
          <a:p>
            <a:r>
              <a:rPr lang="es-ES_tradnl" dirty="0"/>
              <a:t>Dada la siguiente descripción:</a:t>
            </a:r>
            <a:endParaRPr lang="es-CO" dirty="0"/>
          </a:p>
          <a:p>
            <a:pPr marL="0" indent="0">
              <a:lnSpc>
                <a:spcPct val="120000"/>
              </a:lnSpc>
              <a:buNone/>
            </a:pPr>
            <a:r>
              <a:rPr lang="es-CO" sz="2400" dirty="0"/>
              <a:t>Cuando un deportista desea reservar una cancha, debe indicar tipo de cancha, día y horario en el cual desea reservar. El sistema, entonces verificará que la cancha se encuentra disponible en ese día y horario. Si así fuese, el sistema solicitará al deportista que informe quién va a ser el responsable del pago (nombre apellido DNI), sus datos de tarjeta de crédito (número de tarjeta de crédito, fecha de vencimiento y código de seguridad). El sistema entonces validará la información de la tarjeta de crédito interactuando con el sistema bancario. En caso de ser correctos, el sistema asignará el turno e informará el monto a pagar. Sin embargo, el cobro recién será efectuado al finalizar el turno reservado. Una vez realizada la reserva, el sistema mostrará el día y la hora de la reserva. Si no hay disponibilidad en el día y horario deseado por el deportista, el sistema informa de la situación.  </a:t>
            </a:r>
          </a:p>
        </p:txBody>
      </p:sp>
      <p:sp>
        <p:nvSpPr>
          <p:cNvPr id="4" name="Footer Placeholder 3">
            <a:extLst>
              <a:ext uri="{FF2B5EF4-FFF2-40B4-BE49-F238E27FC236}">
                <a16:creationId xmlns:a16="http://schemas.microsoft.com/office/drawing/2014/main" id="{9F5897BC-5689-441B-AE1C-D0958480ED7A}"/>
              </a:ext>
            </a:extLst>
          </p:cNvPr>
          <p:cNvSpPr>
            <a:spLocks noGrp="1"/>
          </p:cNvSpPr>
          <p:nvPr>
            <p:ph type="ftr" sz="quarter" idx="11"/>
          </p:nvPr>
        </p:nvSpPr>
        <p:spPr/>
        <p:txBody>
          <a:bodyPr/>
          <a:lstStyle/>
          <a:p>
            <a:pPr algn="l"/>
            <a:r>
              <a:rPr lang="es-ES">
                <a:solidFill>
                  <a:schemeClr val="bg1"/>
                </a:solidFill>
              </a:rPr>
              <a:t>Módulo 1: Técnicas de Programación</a:t>
            </a:r>
            <a:endParaRPr lang="es-ES_tradnl" dirty="0"/>
          </a:p>
        </p:txBody>
      </p:sp>
      <p:sp>
        <p:nvSpPr>
          <p:cNvPr id="5" name="Slide Number Placeholder 4">
            <a:extLst>
              <a:ext uri="{FF2B5EF4-FFF2-40B4-BE49-F238E27FC236}">
                <a16:creationId xmlns:a16="http://schemas.microsoft.com/office/drawing/2014/main" id="{B610DEF0-A562-4097-9582-D4885B32AA4B}"/>
              </a:ext>
            </a:extLst>
          </p:cNvPr>
          <p:cNvSpPr>
            <a:spLocks noGrp="1"/>
          </p:cNvSpPr>
          <p:nvPr>
            <p:ph type="sldNum" sz="quarter" idx="12"/>
          </p:nvPr>
        </p:nvSpPr>
        <p:spPr/>
        <p:txBody>
          <a:bodyPr/>
          <a:lstStyle/>
          <a:p>
            <a:fld id="{D802D9E1-0DDA-174F-9155-A972C397A999}" type="slidenum">
              <a:rPr lang="es-ES_tradnl" smtClean="0"/>
              <a:pPr/>
              <a:t>66</a:t>
            </a:fld>
            <a:endParaRPr lang="es-ES_tradnl" dirty="0"/>
          </a:p>
        </p:txBody>
      </p:sp>
    </p:spTree>
    <p:extLst>
      <p:ext uri="{BB962C8B-B14F-4D97-AF65-F5344CB8AC3E}">
        <p14:creationId xmlns:p14="http://schemas.microsoft.com/office/powerpoint/2010/main" val="421777127"/>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46F72-BCAA-4F32-8551-45DD80139190}"/>
              </a:ext>
            </a:extLst>
          </p:cNvPr>
          <p:cNvSpPr>
            <a:spLocks noGrp="1"/>
          </p:cNvSpPr>
          <p:nvPr>
            <p:ph type="title"/>
          </p:nvPr>
        </p:nvSpPr>
        <p:spPr/>
        <p:txBody>
          <a:bodyPr>
            <a:normAutofit/>
          </a:bodyPr>
          <a:lstStyle/>
          <a:p>
            <a:r>
              <a:rPr lang="es-ES_tradnl" b="1" dirty="0"/>
              <a:t>Ejercicio 7</a:t>
            </a:r>
            <a:br>
              <a:rPr lang="es-ES_tradnl" b="1" dirty="0"/>
            </a:br>
            <a:r>
              <a:rPr lang="es-ES_tradnl" sz="2800" i="1" dirty="0"/>
              <a:t>Especificación de Casos de Usos</a:t>
            </a:r>
            <a:endParaRPr lang="es-CO" sz="2800" i="1" dirty="0"/>
          </a:p>
        </p:txBody>
      </p:sp>
      <p:sp>
        <p:nvSpPr>
          <p:cNvPr id="3" name="Content Placeholder 2">
            <a:extLst>
              <a:ext uri="{FF2B5EF4-FFF2-40B4-BE49-F238E27FC236}">
                <a16:creationId xmlns:a16="http://schemas.microsoft.com/office/drawing/2014/main" id="{0976CCB4-6209-4B7B-B108-0B20637BA8F7}"/>
              </a:ext>
            </a:extLst>
          </p:cNvPr>
          <p:cNvSpPr>
            <a:spLocks noGrp="1"/>
          </p:cNvSpPr>
          <p:nvPr>
            <p:ph idx="1"/>
          </p:nvPr>
        </p:nvSpPr>
        <p:spPr/>
        <p:txBody>
          <a:bodyPr>
            <a:normAutofit fontScale="62500" lnSpcReduction="20000"/>
          </a:bodyPr>
          <a:lstStyle/>
          <a:p>
            <a:r>
              <a:rPr lang="es-ES_tradnl" sz="3100" dirty="0"/>
              <a:t>Analice la especificación de casos de uso relacionada y agregue/modifique/borre aquello que crea que está mal o falta</a:t>
            </a:r>
          </a:p>
          <a:p>
            <a:endParaRPr lang="es-ES_tradnl" sz="3100" dirty="0"/>
          </a:p>
          <a:p>
            <a:pPr marL="457200" indent="-457200">
              <a:buAutoNum type="arabicPeriod"/>
            </a:pPr>
            <a:r>
              <a:rPr lang="es-ES_tradnl" sz="2900" dirty="0"/>
              <a:t>El caso de uso comienza cuando el deportista quiere hacer una reserva</a:t>
            </a:r>
          </a:p>
          <a:p>
            <a:pPr marL="457200" indent="-457200">
              <a:buAutoNum type="arabicPeriod"/>
            </a:pPr>
            <a:r>
              <a:rPr lang="es-ES_tradnl" sz="2900" dirty="0"/>
              <a:t>El Sistema solicita el </a:t>
            </a:r>
            <a:r>
              <a:rPr lang="es-CO" sz="2900" dirty="0"/>
              <a:t>indicar tipo de cancha, día y horario en el cual desea reservar</a:t>
            </a:r>
          </a:p>
          <a:p>
            <a:pPr marL="457200" indent="-457200">
              <a:buAutoNum type="arabicPeriod"/>
            </a:pPr>
            <a:r>
              <a:rPr lang="es-ES_tradnl" sz="2900" dirty="0"/>
              <a:t>E</a:t>
            </a:r>
            <a:r>
              <a:rPr lang="es-CO" sz="2900" dirty="0"/>
              <a:t>l Sistema verifica que la cancha esté disponible en el día y horario indicado</a:t>
            </a:r>
          </a:p>
          <a:p>
            <a:pPr marL="457200" indent="-457200">
              <a:buAutoNum type="arabicPeriod"/>
            </a:pPr>
            <a:r>
              <a:rPr lang="es-ES_tradnl" sz="2900" dirty="0"/>
              <a:t>El Sistema solicita el responsable del pago, su nombre, apellido y DNI y el </a:t>
            </a:r>
            <a:r>
              <a:rPr lang="es-CO" sz="2900" dirty="0"/>
              <a:t>número de tarjeta de crédito, fecha de vencimiento y código de seguridad</a:t>
            </a:r>
          </a:p>
          <a:p>
            <a:pPr marL="457200" indent="-457200">
              <a:buAutoNum type="arabicPeriod"/>
            </a:pPr>
            <a:r>
              <a:rPr lang="es-ES_tradnl" sz="2900" dirty="0"/>
              <a:t>El Sistema manda a poner un cartel en la cancha diciendo que está reservada</a:t>
            </a:r>
          </a:p>
          <a:p>
            <a:pPr marL="457200" indent="-457200">
              <a:buAutoNum type="arabicPeriod"/>
            </a:pPr>
            <a:r>
              <a:rPr lang="es-ES_tradnl" sz="2900" dirty="0"/>
              <a:t>El Sistema informa el monto a pagar</a:t>
            </a:r>
          </a:p>
          <a:p>
            <a:pPr marL="457200" indent="-457200">
              <a:buAutoNum type="arabicPeriod"/>
            </a:pPr>
            <a:r>
              <a:rPr lang="es-ES_tradnl" sz="2900" dirty="0"/>
              <a:t>E</a:t>
            </a:r>
            <a:r>
              <a:rPr lang="es-CO" sz="2900" dirty="0"/>
              <a:t>l caso de uso termina</a:t>
            </a:r>
            <a:endParaRPr lang="es-ES_tradnl" sz="2900" dirty="0"/>
          </a:p>
          <a:p>
            <a:endParaRPr lang="es-CO" sz="2400" dirty="0"/>
          </a:p>
        </p:txBody>
      </p:sp>
      <p:sp>
        <p:nvSpPr>
          <p:cNvPr id="4" name="Footer Placeholder 3">
            <a:extLst>
              <a:ext uri="{FF2B5EF4-FFF2-40B4-BE49-F238E27FC236}">
                <a16:creationId xmlns:a16="http://schemas.microsoft.com/office/drawing/2014/main" id="{9F5897BC-5689-441B-AE1C-D0958480ED7A}"/>
              </a:ext>
            </a:extLst>
          </p:cNvPr>
          <p:cNvSpPr>
            <a:spLocks noGrp="1"/>
          </p:cNvSpPr>
          <p:nvPr>
            <p:ph type="ftr" sz="quarter" idx="11"/>
          </p:nvPr>
        </p:nvSpPr>
        <p:spPr/>
        <p:txBody>
          <a:bodyPr/>
          <a:lstStyle/>
          <a:p>
            <a:pPr algn="l"/>
            <a:r>
              <a:rPr lang="es-ES">
                <a:solidFill>
                  <a:schemeClr val="bg1"/>
                </a:solidFill>
              </a:rPr>
              <a:t>Módulo 1: Técnicas de Programación</a:t>
            </a:r>
            <a:endParaRPr lang="es-ES_tradnl" dirty="0"/>
          </a:p>
        </p:txBody>
      </p:sp>
      <p:sp>
        <p:nvSpPr>
          <p:cNvPr id="5" name="Slide Number Placeholder 4">
            <a:extLst>
              <a:ext uri="{FF2B5EF4-FFF2-40B4-BE49-F238E27FC236}">
                <a16:creationId xmlns:a16="http://schemas.microsoft.com/office/drawing/2014/main" id="{B610DEF0-A562-4097-9582-D4885B32AA4B}"/>
              </a:ext>
            </a:extLst>
          </p:cNvPr>
          <p:cNvSpPr>
            <a:spLocks noGrp="1"/>
          </p:cNvSpPr>
          <p:nvPr>
            <p:ph type="sldNum" sz="quarter" idx="12"/>
          </p:nvPr>
        </p:nvSpPr>
        <p:spPr/>
        <p:txBody>
          <a:bodyPr/>
          <a:lstStyle/>
          <a:p>
            <a:fld id="{D802D9E1-0DDA-174F-9155-A972C397A999}" type="slidenum">
              <a:rPr lang="es-ES_tradnl" smtClean="0"/>
              <a:pPr/>
              <a:t>67</a:t>
            </a:fld>
            <a:endParaRPr lang="es-ES_tradnl" dirty="0"/>
          </a:p>
        </p:txBody>
      </p:sp>
    </p:spTree>
    <p:extLst>
      <p:ext uri="{BB962C8B-B14F-4D97-AF65-F5344CB8AC3E}">
        <p14:creationId xmlns:p14="http://schemas.microsoft.com/office/powerpoint/2010/main" val="261636704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46F72-BCAA-4F32-8551-45DD80139190}"/>
              </a:ext>
            </a:extLst>
          </p:cNvPr>
          <p:cNvSpPr>
            <a:spLocks noGrp="1"/>
          </p:cNvSpPr>
          <p:nvPr>
            <p:ph type="title"/>
          </p:nvPr>
        </p:nvSpPr>
        <p:spPr/>
        <p:txBody>
          <a:bodyPr>
            <a:normAutofit/>
          </a:bodyPr>
          <a:lstStyle/>
          <a:p>
            <a:r>
              <a:rPr lang="es-ES_tradnl" b="1" dirty="0"/>
              <a:t>Ejercicio 7</a:t>
            </a:r>
            <a:br>
              <a:rPr lang="es-ES_tradnl" b="1" dirty="0"/>
            </a:br>
            <a:r>
              <a:rPr lang="es-ES_tradnl" sz="2800" i="1" dirty="0"/>
              <a:t>Especificación de Casos de Usos</a:t>
            </a:r>
            <a:endParaRPr lang="es-CO" sz="2800" i="1" dirty="0"/>
          </a:p>
        </p:txBody>
      </p:sp>
      <p:sp>
        <p:nvSpPr>
          <p:cNvPr id="3" name="Content Placeholder 2">
            <a:extLst>
              <a:ext uri="{FF2B5EF4-FFF2-40B4-BE49-F238E27FC236}">
                <a16:creationId xmlns:a16="http://schemas.microsoft.com/office/drawing/2014/main" id="{0976CCB4-6209-4B7B-B108-0B20637BA8F7}"/>
              </a:ext>
            </a:extLst>
          </p:cNvPr>
          <p:cNvSpPr>
            <a:spLocks noGrp="1"/>
          </p:cNvSpPr>
          <p:nvPr>
            <p:ph idx="1"/>
          </p:nvPr>
        </p:nvSpPr>
        <p:spPr/>
        <p:txBody>
          <a:bodyPr>
            <a:normAutofit fontScale="62500" lnSpcReduction="20000"/>
          </a:bodyPr>
          <a:lstStyle/>
          <a:p>
            <a:r>
              <a:rPr lang="es-ES_tradnl" sz="3100" dirty="0"/>
              <a:t>Analice la especificación de casos de uso relacionada y agregue/modifique/borre aquello que crea que está mal o falta</a:t>
            </a:r>
          </a:p>
          <a:p>
            <a:endParaRPr lang="es-ES_tradnl" sz="3100" dirty="0"/>
          </a:p>
          <a:p>
            <a:pPr marL="457200" indent="-457200">
              <a:buAutoNum type="arabicPeriod"/>
            </a:pPr>
            <a:r>
              <a:rPr lang="es-ES_tradnl" sz="2900" dirty="0"/>
              <a:t>El caso de uso comienza cuando el deportista quiere hacer una reserva</a:t>
            </a:r>
          </a:p>
          <a:p>
            <a:pPr marL="457200" indent="-457200">
              <a:buAutoNum type="arabicPeriod"/>
            </a:pPr>
            <a:r>
              <a:rPr lang="es-ES_tradnl" sz="2900" dirty="0"/>
              <a:t>El Sistema solicita el </a:t>
            </a:r>
            <a:r>
              <a:rPr lang="es-CO" sz="2900" dirty="0"/>
              <a:t>indicar tipo de cancha, día y horario en el cual desea reservar</a:t>
            </a:r>
          </a:p>
          <a:p>
            <a:pPr marL="457200" indent="-457200">
              <a:buAutoNum type="arabicPeriod"/>
            </a:pPr>
            <a:r>
              <a:rPr lang="es-ES_tradnl" sz="2900" dirty="0"/>
              <a:t>E</a:t>
            </a:r>
            <a:r>
              <a:rPr lang="es-CO" sz="2900" dirty="0"/>
              <a:t>l Sistema verifica que la cancha esté disponible en el día y horario indicado</a:t>
            </a:r>
          </a:p>
          <a:p>
            <a:pPr marL="457200" indent="-457200">
              <a:buAutoNum type="arabicPeriod"/>
            </a:pPr>
            <a:r>
              <a:rPr lang="es-ES_tradnl" sz="2900" dirty="0"/>
              <a:t>El Sistema solicita el responsable del pago, su nombre, apellido y DNI y el </a:t>
            </a:r>
            <a:r>
              <a:rPr lang="es-CO" sz="2900" dirty="0"/>
              <a:t>número de tarjeta de crédito, fecha de vencimiento y código de seguridad</a:t>
            </a:r>
          </a:p>
          <a:p>
            <a:pPr marL="457200" indent="-457200">
              <a:buAutoNum type="arabicPeriod"/>
            </a:pPr>
            <a:r>
              <a:rPr lang="es-ES_tradnl" b="1" dirty="0">
                <a:solidFill>
                  <a:srgbClr val="00B050"/>
                </a:solidFill>
              </a:rPr>
              <a:t>El Sistema manda a poner un cartel en la cancha diciendo que está reservada</a:t>
            </a:r>
          </a:p>
          <a:p>
            <a:pPr marL="457200" indent="-457200">
              <a:buAutoNum type="arabicPeriod"/>
            </a:pPr>
            <a:r>
              <a:rPr lang="es-ES_tradnl" sz="2900" dirty="0"/>
              <a:t>El Sistema informa el monto a pagar</a:t>
            </a:r>
          </a:p>
          <a:p>
            <a:pPr marL="457200" indent="-457200">
              <a:buAutoNum type="arabicPeriod"/>
            </a:pPr>
            <a:r>
              <a:rPr lang="es-ES_tradnl" sz="2900" dirty="0"/>
              <a:t>E</a:t>
            </a:r>
            <a:r>
              <a:rPr lang="es-CO" sz="2900" dirty="0"/>
              <a:t>l caso de uso termina</a:t>
            </a:r>
            <a:endParaRPr lang="es-ES_tradnl" sz="2900" dirty="0"/>
          </a:p>
          <a:p>
            <a:endParaRPr lang="es-CO" sz="2400" dirty="0"/>
          </a:p>
        </p:txBody>
      </p:sp>
      <p:sp>
        <p:nvSpPr>
          <p:cNvPr id="4" name="Footer Placeholder 3">
            <a:extLst>
              <a:ext uri="{FF2B5EF4-FFF2-40B4-BE49-F238E27FC236}">
                <a16:creationId xmlns:a16="http://schemas.microsoft.com/office/drawing/2014/main" id="{9F5897BC-5689-441B-AE1C-D0958480ED7A}"/>
              </a:ext>
            </a:extLst>
          </p:cNvPr>
          <p:cNvSpPr>
            <a:spLocks noGrp="1"/>
          </p:cNvSpPr>
          <p:nvPr>
            <p:ph type="ftr" sz="quarter" idx="11"/>
          </p:nvPr>
        </p:nvSpPr>
        <p:spPr/>
        <p:txBody>
          <a:bodyPr/>
          <a:lstStyle/>
          <a:p>
            <a:pPr algn="l"/>
            <a:r>
              <a:rPr lang="es-ES">
                <a:solidFill>
                  <a:schemeClr val="bg1"/>
                </a:solidFill>
              </a:rPr>
              <a:t>Módulo 1: Técnicas de Programación</a:t>
            </a:r>
            <a:endParaRPr lang="es-ES_tradnl" dirty="0"/>
          </a:p>
        </p:txBody>
      </p:sp>
      <p:sp>
        <p:nvSpPr>
          <p:cNvPr id="5" name="Slide Number Placeholder 4">
            <a:extLst>
              <a:ext uri="{FF2B5EF4-FFF2-40B4-BE49-F238E27FC236}">
                <a16:creationId xmlns:a16="http://schemas.microsoft.com/office/drawing/2014/main" id="{B610DEF0-A562-4097-9582-D4885B32AA4B}"/>
              </a:ext>
            </a:extLst>
          </p:cNvPr>
          <p:cNvSpPr>
            <a:spLocks noGrp="1"/>
          </p:cNvSpPr>
          <p:nvPr>
            <p:ph type="sldNum" sz="quarter" idx="12"/>
          </p:nvPr>
        </p:nvSpPr>
        <p:spPr/>
        <p:txBody>
          <a:bodyPr/>
          <a:lstStyle/>
          <a:p>
            <a:fld id="{D802D9E1-0DDA-174F-9155-A972C397A999}" type="slidenum">
              <a:rPr lang="es-ES_tradnl" smtClean="0"/>
              <a:pPr/>
              <a:t>68</a:t>
            </a:fld>
            <a:endParaRPr lang="es-ES_tradnl" dirty="0"/>
          </a:p>
        </p:txBody>
      </p:sp>
      <p:sp>
        <p:nvSpPr>
          <p:cNvPr id="6" name="TextBox 5">
            <a:extLst>
              <a:ext uri="{FF2B5EF4-FFF2-40B4-BE49-F238E27FC236}">
                <a16:creationId xmlns:a16="http://schemas.microsoft.com/office/drawing/2014/main" id="{7B86FB20-104B-4D81-A80D-A91735665495}"/>
              </a:ext>
            </a:extLst>
          </p:cNvPr>
          <p:cNvSpPr txBox="1"/>
          <p:nvPr/>
        </p:nvSpPr>
        <p:spPr>
          <a:xfrm>
            <a:off x="5154201" y="5495675"/>
            <a:ext cx="2961067" cy="1015663"/>
          </a:xfrm>
          <a:prstGeom prst="rect">
            <a:avLst/>
          </a:prstGeom>
          <a:noFill/>
        </p:spPr>
        <p:txBody>
          <a:bodyPr wrap="none" rtlCol="0">
            <a:spAutoFit/>
          </a:bodyPr>
          <a:lstStyle/>
          <a:p>
            <a:r>
              <a:rPr lang="es-ES_tradnl" sz="2000" b="1" dirty="0">
                <a:solidFill>
                  <a:schemeClr val="accent2"/>
                </a:solidFill>
                <a:latin typeface="Arial" panose="020B0604020202020204" pitchFamily="34" charset="0"/>
                <a:cs typeface="Arial" panose="020B0604020202020204" pitchFamily="34" charset="0"/>
              </a:rPr>
              <a:t>No está indicado en la </a:t>
            </a:r>
          </a:p>
          <a:p>
            <a:r>
              <a:rPr lang="es-ES_tradnl" sz="2000" b="1" dirty="0">
                <a:solidFill>
                  <a:schemeClr val="accent2"/>
                </a:solidFill>
                <a:latin typeface="Arial" panose="020B0604020202020204" pitchFamily="34" charset="0"/>
                <a:cs typeface="Arial" panose="020B0604020202020204" pitchFamily="34" charset="0"/>
              </a:rPr>
              <a:t>descripción </a:t>
            </a:r>
          </a:p>
          <a:p>
            <a:r>
              <a:rPr lang="es-ES_tradnl" sz="2000" b="1" dirty="0">
                <a:solidFill>
                  <a:schemeClr val="accent2"/>
                </a:solidFill>
                <a:latin typeface="Arial" panose="020B0604020202020204" pitchFamily="34" charset="0"/>
                <a:cs typeface="Arial" panose="020B0604020202020204" pitchFamily="34" charset="0"/>
              </a:rPr>
              <a:t>de  la funcionalidad</a:t>
            </a:r>
            <a:endParaRPr lang="es-CO" sz="2000" b="1" dirty="0">
              <a:solidFill>
                <a:schemeClr val="accent2"/>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7747070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C521A2-8761-4043-B158-5F7798DD25D4}"/>
              </a:ext>
            </a:extLst>
          </p:cNvPr>
          <p:cNvSpPr>
            <a:spLocks noGrp="1"/>
          </p:cNvSpPr>
          <p:nvPr>
            <p:ph type="title"/>
          </p:nvPr>
        </p:nvSpPr>
        <p:spPr/>
        <p:txBody>
          <a:bodyPr/>
          <a:lstStyle/>
          <a:p>
            <a:r>
              <a:rPr lang="es-ES_tradnl" b="1" dirty="0"/>
              <a:t>Diagrama de Casos de Uso</a:t>
            </a:r>
            <a:endParaRPr lang="es-CO" b="1" dirty="0"/>
          </a:p>
        </p:txBody>
      </p:sp>
      <p:sp>
        <p:nvSpPr>
          <p:cNvPr id="3" name="Content Placeholder 2">
            <a:extLst>
              <a:ext uri="{FF2B5EF4-FFF2-40B4-BE49-F238E27FC236}">
                <a16:creationId xmlns:a16="http://schemas.microsoft.com/office/drawing/2014/main" id="{0115BE68-D266-4E9F-B4DD-2A9D73A3DBD7}"/>
              </a:ext>
            </a:extLst>
          </p:cNvPr>
          <p:cNvSpPr>
            <a:spLocks noGrp="1"/>
          </p:cNvSpPr>
          <p:nvPr>
            <p:ph idx="1"/>
          </p:nvPr>
        </p:nvSpPr>
        <p:spPr/>
        <p:txBody>
          <a:bodyPr>
            <a:normAutofit fontScale="85000" lnSpcReduction="10000"/>
          </a:bodyPr>
          <a:lstStyle/>
          <a:p>
            <a:pPr marL="571500" indent="-571500">
              <a:lnSpc>
                <a:spcPct val="150000"/>
              </a:lnSpc>
              <a:buFont typeface="Arial" charset="0"/>
              <a:buChar char="•"/>
            </a:pPr>
            <a:r>
              <a:rPr lang="es-ES_tradnl" sz="2400" dirty="0"/>
              <a:t>Permite capturar el comportamiento y los limites del sistema</a:t>
            </a:r>
          </a:p>
          <a:p>
            <a:pPr marL="571500" indent="-571500">
              <a:lnSpc>
                <a:spcPct val="150000"/>
              </a:lnSpc>
              <a:buFont typeface="Arial" charset="0"/>
              <a:buChar char="•"/>
            </a:pPr>
            <a:r>
              <a:rPr lang="es-ES_tradnl" sz="2400" dirty="0"/>
              <a:t>Medio de comunicación entre </a:t>
            </a:r>
            <a:r>
              <a:rPr lang="es-ES_tradnl" sz="2400" dirty="0" err="1"/>
              <a:t>stakeholders</a:t>
            </a:r>
            <a:endParaRPr lang="es-ES_tradnl" sz="2400" dirty="0"/>
          </a:p>
          <a:p>
            <a:pPr marL="571500" indent="-571500">
              <a:lnSpc>
                <a:spcPct val="150000"/>
              </a:lnSpc>
              <a:buFont typeface="Arial" charset="0"/>
              <a:buChar char="•"/>
            </a:pPr>
            <a:r>
              <a:rPr lang="es-ES_tradnl" sz="2400" dirty="0"/>
              <a:t>Representa el funcionamiento percibido por un usuario externo</a:t>
            </a:r>
          </a:p>
          <a:p>
            <a:pPr marL="571500" indent="-571500">
              <a:lnSpc>
                <a:spcPct val="150000"/>
              </a:lnSpc>
              <a:buFont typeface="Arial" charset="0"/>
              <a:buChar char="•"/>
            </a:pPr>
            <a:r>
              <a:rPr lang="es-ES_tradnl" sz="2400" dirty="0"/>
              <a:t>Particiona la funcionalidad en interacciones significativas para los actores del sistema</a:t>
            </a:r>
          </a:p>
          <a:p>
            <a:pPr marL="571500" indent="-571500">
              <a:lnSpc>
                <a:spcPct val="150000"/>
              </a:lnSpc>
              <a:buFont typeface="Arial" charset="0"/>
              <a:buChar char="•"/>
            </a:pPr>
            <a:r>
              <a:rPr lang="es-ES_tradnl" sz="2400" dirty="0"/>
              <a:t>Se compone de dos partes: </a:t>
            </a:r>
          </a:p>
          <a:p>
            <a:pPr marL="1080000" lvl="1" indent="-571500">
              <a:lnSpc>
                <a:spcPct val="150000"/>
              </a:lnSpc>
              <a:buFont typeface="Wingdings" charset="2"/>
              <a:buChar char="Ø"/>
            </a:pPr>
            <a:r>
              <a:rPr lang="es-ES_tradnl" sz="2000" dirty="0"/>
              <a:t>un diagrama de casos de uso, y </a:t>
            </a:r>
          </a:p>
          <a:p>
            <a:pPr marL="1080000" lvl="1" indent="-571500">
              <a:lnSpc>
                <a:spcPct val="150000"/>
              </a:lnSpc>
              <a:buFont typeface="Wingdings" charset="2"/>
              <a:buChar char="Ø"/>
            </a:pPr>
            <a:r>
              <a:rPr lang="es-ES_tradnl" sz="2000" dirty="0"/>
              <a:t>las correspondientes especificaciones </a:t>
            </a:r>
          </a:p>
          <a:p>
            <a:endParaRPr lang="es-CO" dirty="0"/>
          </a:p>
        </p:txBody>
      </p:sp>
      <p:sp>
        <p:nvSpPr>
          <p:cNvPr id="5" name="Slide Number Placeholder 4">
            <a:extLst>
              <a:ext uri="{FF2B5EF4-FFF2-40B4-BE49-F238E27FC236}">
                <a16:creationId xmlns:a16="http://schemas.microsoft.com/office/drawing/2014/main" id="{50675DCB-2A9C-4CFE-B7A7-C9740A6FF83C}"/>
              </a:ext>
            </a:extLst>
          </p:cNvPr>
          <p:cNvSpPr>
            <a:spLocks noGrp="1"/>
          </p:cNvSpPr>
          <p:nvPr>
            <p:ph type="sldNum" sz="quarter" idx="12"/>
          </p:nvPr>
        </p:nvSpPr>
        <p:spPr/>
        <p:txBody>
          <a:bodyPr/>
          <a:lstStyle/>
          <a:p>
            <a:fld id="{D802D9E1-0DDA-174F-9155-A972C397A999}" type="slidenum">
              <a:rPr lang="es-ES_tradnl" smtClean="0"/>
              <a:pPr/>
              <a:t>6</a:t>
            </a:fld>
            <a:endParaRPr lang="es-ES_tradnl" dirty="0"/>
          </a:p>
        </p:txBody>
      </p:sp>
      <p:pic>
        <p:nvPicPr>
          <p:cNvPr id="6" name="Imagen 1">
            <a:extLst>
              <a:ext uri="{FF2B5EF4-FFF2-40B4-BE49-F238E27FC236}">
                <a16:creationId xmlns:a16="http://schemas.microsoft.com/office/drawing/2014/main" id="{1247A4F4-7FB3-40A4-B84E-D9FB01A406D6}"/>
              </a:ext>
            </a:extLst>
          </p:cNvPr>
          <p:cNvPicPr>
            <a:picLocks noChangeAspect="1"/>
          </p:cNvPicPr>
          <p:nvPr/>
        </p:nvPicPr>
        <p:blipFill>
          <a:blip r:embed="rId2"/>
          <a:stretch>
            <a:fillRect/>
          </a:stretch>
        </p:blipFill>
        <p:spPr>
          <a:xfrm>
            <a:off x="6096723" y="4335669"/>
            <a:ext cx="2691256" cy="1820202"/>
          </a:xfrm>
          <a:prstGeom prst="rect">
            <a:avLst/>
          </a:prstGeom>
          <a:effectLst>
            <a:softEdge rad="127000"/>
          </a:effectLst>
        </p:spPr>
      </p:pic>
      <p:sp>
        <p:nvSpPr>
          <p:cNvPr id="7" name="Marcador de pie de página 3">
            <a:extLst>
              <a:ext uri="{FF2B5EF4-FFF2-40B4-BE49-F238E27FC236}">
                <a16:creationId xmlns:a16="http://schemas.microsoft.com/office/drawing/2014/main" id="{BD176767-830F-425B-9549-A7A5BEEA3A5E}"/>
              </a:ext>
            </a:extLst>
          </p:cNvPr>
          <p:cNvSpPr txBox="1">
            <a:spLocks/>
          </p:cNvSpPr>
          <p:nvPr/>
        </p:nvSpPr>
        <p:spPr>
          <a:xfrm>
            <a:off x="152399" y="6588343"/>
            <a:ext cx="3914775" cy="365125"/>
          </a:xfrm>
          <a:prstGeom prst="rect">
            <a:avLst/>
          </a:prstGeom>
        </p:spPr>
        <p:txBody>
          <a:bodyPr anchor="ctr"/>
          <a:lstStyle>
            <a:defPPr>
              <a:defRPr lang="es-ES_tradnl"/>
            </a:defPPr>
            <a:lvl1pPr marL="0" algn="l" defTabSz="914400" rtl="0" eaLnBrk="1" latinLnBrk="0" hangingPunct="1">
              <a:defRPr sz="1200" kern="1200">
                <a:solidFill>
                  <a:schemeClr val="bg1"/>
                </a:solidFill>
                <a:latin typeface="Arial" charset="0"/>
                <a:ea typeface="Arial" charset="0"/>
                <a:cs typeface="Arial"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s-ES" dirty="0"/>
              <a:t>Módulo 2: Programación Orientada a Objetos</a:t>
            </a:r>
            <a:endParaRPr lang="es-ES_tradnl" dirty="0"/>
          </a:p>
        </p:txBody>
      </p:sp>
    </p:spTree>
    <p:extLst>
      <p:ext uri="{BB962C8B-B14F-4D97-AF65-F5344CB8AC3E}">
        <p14:creationId xmlns:p14="http://schemas.microsoft.com/office/powerpoint/2010/main" val="3707599025"/>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46F72-BCAA-4F32-8551-45DD80139190}"/>
              </a:ext>
            </a:extLst>
          </p:cNvPr>
          <p:cNvSpPr>
            <a:spLocks noGrp="1"/>
          </p:cNvSpPr>
          <p:nvPr>
            <p:ph type="title"/>
          </p:nvPr>
        </p:nvSpPr>
        <p:spPr/>
        <p:txBody>
          <a:bodyPr>
            <a:normAutofit/>
          </a:bodyPr>
          <a:lstStyle/>
          <a:p>
            <a:r>
              <a:rPr lang="es-ES_tradnl" b="1" dirty="0"/>
              <a:t>Ejercicio 7</a:t>
            </a:r>
            <a:br>
              <a:rPr lang="es-ES_tradnl" b="1" dirty="0"/>
            </a:br>
            <a:r>
              <a:rPr lang="es-ES_tradnl" sz="2800" i="1" dirty="0"/>
              <a:t>Especificación de Casos de Usos</a:t>
            </a:r>
            <a:endParaRPr lang="es-CO" sz="2800" i="1" dirty="0"/>
          </a:p>
        </p:txBody>
      </p:sp>
      <p:sp>
        <p:nvSpPr>
          <p:cNvPr id="3" name="Content Placeholder 2">
            <a:extLst>
              <a:ext uri="{FF2B5EF4-FFF2-40B4-BE49-F238E27FC236}">
                <a16:creationId xmlns:a16="http://schemas.microsoft.com/office/drawing/2014/main" id="{0976CCB4-6209-4B7B-B108-0B20637BA8F7}"/>
              </a:ext>
            </a:extLst>
          </p:cNvPr>
          <p:cNvSpPr>
            <a:spLocks noGrp="1"/>
          </p:cNvSpPr>
          <p:nvPr>
            <p:ph idx="1"/>
          </p:nvPr>
        </p:nvSpPr>
        <p:spPr>
          <a:xfrm>
            <a:off x="628650" y="2160000"/>
            <a:ext cx="7886700" cy="4902952"/>
          </a:xfrm>
        </p:spPr>
        <p:txBody>
          <a:bodyPr>
            <a:normAutofit fontScale="55000" lnSpcReduction="20000"/>
          </a:bodyPr>
          <a:lstStyle/>
          <a:p>
            <a:r>
              <a:rPr lang="es-ES_tradnl" sz="3100" dirty="0"/>
              <a:t>Analice la especificación de casos de uso relacionada y agregue/modifique/borre aquello que crea que está mal o falta</a:t>
            </a:r>
          </a:p>
          <a:p>
            <a:endParaRPr lang="es-ES_tradnl" sz="3100" dirty="0"/>
          </a:p>
          <a:p>
            <a:pPr marL="457200" indent="-457200">
              <a:buAutoNum type="arabicPeriod"/>
            </a:pPr>
            <a:r>
              <a:rPr lang="es-ES_tradnl" sz="3300" dirty="0"/>
              <a:t>El caso de uso comienza cuando el deportista quiere hacer una reserva</a:t>
            </a:r>
          </a:p>
          <a:p>
            <a:pPr marL="457200" indent="-457200">
              <a:buAutoNum type="arabicPeriod"/>
            </a:pPr>
            <a:r>
              <a:rPr lang="es-ES_tradnl" sz="3300" dirty="0"/>
              <a:t>El Sistema solicita el </a:t>
            </a:r>
            <a:r>
              <a:rPr lang="es-CO" sz="3300" dirty="0"/>
              <a:t>indicar tipo de cancha, día y horario en el cual desea reservar</a:t>
            </a:r>
          </a:p>
          <a:p>
            <a:pPr marL="457200" indent="-457200">
              <a:buAutoNum type="arabicPeriod"/>
            </a:pPr>
            <a:r>
              <a:rPr lang="es-ES_tradnl" sz="3300" dirty="0"/>
              <a:t>E</a:t>
            </a:r>
            <a:r>
              <a:rPr lang="es-CO" sz="3300" dirty="0"/>
              <a:t>l Sistema verifica que la cancha esté disponible en el día y horario indicado</a:t>
            </a:r>
          </a:p>
          <a:p>
            <a:pPr marL="457200" indent="-457200">
              <a:buAutoNum type="arabicPeriod"/>
            </a:pPr>
            <a:r>
              <a:rPr lang="es-ES_tradnl" sz="3300" dirty="0"/>
              <a:t>El Sistema solicita el responsable del pago, su nombre, apellido y DNI y el </a:t>
            </a:r>
            <a:r>
              <a:rPr lang="es-CO" sz="3300" dirty="0"/>
              <a:t>número de tarjeta de crédito, fecha de vencimiento y código de seguridad</a:t>
            </a:r>
          </a:p>
          <a:p>
            <a:pPr marL="457200" indent="-457200">
              <a:buAutoNum type="arabicPeriod"/>
            </a:pPr>
            <a:r>
              <a:rPr lang="es-ES_tradnl" sz="3300" b="1" dirty="0">
                <a:solidFill>
                  <a:srgbClr val="00B050"/>
                </a:solidFill>
              </a:rPr>
              <a:t>El Sistema manda a poner un cartel en la cancha diciendo que está reservada</a:t>
            </a:r>
          </a:p>
          <a:p>
            <a:pPr marL="457200" indent="-457200">
              <a:buFont typeface="Arial" panose="020B0604020202020204" pitchFamily="34" charset="0"/>
              <a:buAutoNum type="arabicPeriod"/>
            </a:pPr>
            <a:r>
              <a:rPr lang="es-ES_tradnl" sz="3300" b="1" u="sng" dirty="0">
                <a:solidFill>
                  <a:srgbClr val="00B050"/>
                </a:solidFill>
              </a:rPr>
              <a:t>El Sistema realiza la reserva</a:t>
            </a:r>
          </a:p>
          <a:p>
            <a:pPr marL="457200" indent="-457200">
              <a:buAutoNum type="arabicPeriod"/>
            </a:pPr>
            <a:r>
              <a:rPr lang="es-ES_tradnl" sz="3300" dirty="0"/>
              <a:t>El Sistema informa el monto a pagar</a:t>
            </a:r>
          </a:p>
          <a:p>
            <a:pPr marL="457200" indent="-457200">
              <a:buAutoNum type="arabicPeriod"/>
            </a:pPr>
            <a:r>
              <a:rPr lang="es-ES_tradnl" sz="3300" dirty="0"/>
              <a:t>E</a:t>
            </a:r>
            <a:r>
              <a:rPr lang="es-CO" sz="3300" dirty="0"/>
              <a:t>l caso de uso termina</a:t>
            </a:r>
            <a:endParaRPr lang="es-ES_tradnl" sz="3300" dirty="0"/>
          </a:p>
          <a:p>
            <a:endParaRPr lang="es-CO" sz="2400" dirty="0"/>
          </a:p>
        </p:txBody>
      </p:sp>
      <p:sp>
        <p:nvSpPr>
          <p:cNvPr id="4" name="Footer Placeholder 3">
            <a:extLst>
              <a:ext uri="{FF2B5EF4-FFF2-40B4-BE49-F238E27FC236}">
                <a16:creationId xmlns:a16="http://schemas.microsoft.com/office/drawing/2014/main" id="{9F5897BC-5689-441B-AE1C-D0958480ED7A}"/>
              </a:ext>
            </a:extLst>
          </p:cNvPr>
          <p:cNvSpPr>
            <a:spLocks noGrp="1"/>
          </p:cNvSpPr>
          <p:nvPr>
            <p:ph type="ftr" sz="quarter" idx="11"/>
          </p:nvPr>
        </p:nvSpPr>
        <p:spPr/>
        <p:txBody>
          <a:bodyPr/>
          <a:lstStyle/>
          <a:p>
            <a:pPr algn="l"/>
            <a:r>
              <a:rPr lang="es-ES">
                <a:solidFill>
                  <a:schemeClr val="bg1"/>
                </a:solidFill>
              </a:rPr>
              <a:t>Módulo 1: Técnicas de Programación</a:t>
            </a:r>
            <a:endParaRPr lang="es-ES_tradnl" dirty="0"/>
          </a:p>
        </p:txBody>
      </p:sp>
      <p:sp>
        <p:nvSpPr>
          <p:cNvPr id="5" name="Slide Number Placeholder 4">
            <a:extLst>
              <a:ext uri="{FF2B5EF4-FFF2-40B4-BE49-F238E27FC236}">
                <a16:creationId xmlns:a16="http://schemas.microsoft.com/office/drawing/2014/main" id="{B610DEF0-A562-4097-9582-D4885B32AA4B}"/>
              </a:ext>
            </a:extLst>
          </p:cNvPr>
          <p:cNvSpPr>
            <a:spLocks noGrp="1"/>
          </p:cNvSpPr>
          <p:nvPr>
            <p:ph type="sldNum" sz="quarter" idx="12"/>
          </p:nvPr>
        </p:nvSpPr>
        <p:spPr/>
        <p:txBody>
          <a:bodyPr/>
          <a:lstStyle/>
          <a:p>
            <a:fld id="{D802D9E1-0DDA-174F-9155-A972C397A999}" type="slidenum">
              <a:rPr lang="es-ES_tradnl" smtClean="0"/>
              <a:pPr/>
              <a:t>69</a:t>
            </a:fld>
            <a:endParaRPr lang="es-ES_tradnl" dirty="0"/>
          </a:p>
        </p:txBody>
      </p:sp>
      <p:sp>
        <p:nvSpPr>
          <p:cNvPr id="6" name="TextBox 5">
            <a:extLst>
              <a:ext uri="{FF2B5EF4-FFF2-40B4-BE49-F238E27FC236}">
                <a16:creationId xmlns:a16="http://schemas.microsoft.com/office/drawing/2014/main" id="{7B86FB20-104B-4D81-A80D-A91735665495}"/>
              </a:ext>
            </a:extLst>
          </p:cNvPr>
          <p:cNvSpPr txBox="1"/>
          <p:nvPr/>
        </p:nvSpPr>
        <p:spPr>
          <a:xfrm>
            <a:off x="5390683" y="5557890"/>
            <a:ext cx="2191626" cy="400110"/>
          </a:xfrm>
          <a:prstGeom prst="rect">
            <a:avLst/>
          </a:prstGeom>
          <a:noFill/>
        </p:spPr>
        <p:txBody>
          <a:bodyPr wrap="none" rtlCol="0">
            <a:spAutoFit/>
          </a:bodyPr>
          <a:lstStyle/>
          <a:p>
            <a:r>
              <a:rPr lang="es-ES_tradnl" sz="2000" b="1" dirty="0">
                <a:solidFill>
                  <a:schemeClr val="accent2"/>
                </a:solidFill>
                <a:latin typeface="Arial" panose="020B0604020202020204" pitchFamily="34" charset="0"/>
                <a:cs typeface="Arial" panose="020B0604020202020204" pitchFamily="34" charset="0"/>
              </a:rPr>
              <a:t>Falta especificar</a:t>
            </a:r>
            <a:endParaRPr lang="es-CO" sz="2000" b="1" dirty="0">
              <a:solidFill>
                <a:schemeClr val="accent2"/>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14281277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46F72-BCAA-4F32-8551-45DD80139190}"/>
              </a:ext>
            </a:extLst>
          </p:cNvPr>
          <p:cNvSpPr>
            <a:spLocks noGrp="1"/>
          </p:cNvSpPr>
          <p:nvPr>
            <p:ph type="title"/>
          </p:nvPr>
        </p:nvSpPr>
        <p:spPr/>
        <p:txBody>
          <a:bodyPr>
            <a:normAutofit/>
          </a:bodyPr>
          <a:lstStyle/>
          <a:p>
            <a:r>
              <a:rPr lang="es-ES_tradnl" b="1" dirty="0"/>
              <a:t>Ejercicio 7</a:t>
            </a:r>
            <a:br>
              <a:rPr lang="es-ES_tradnl" b="1" dirty="0"/>
            </a:br>
            <a:r>
              <a:rPr lang="es-ES_tradnl" sz="2800" i="1" dirty="0"/>
              <a:t>Especificación de Casos de Usos</a:t>
            </a:r>
            <a:endParaRPr lang="es-CO" sz="2800" i="1" dirty="0"/>
          </a:p>
        </p:txBody>
      </p:sp>
      <p:sp>
        <p:nvSpPr>
          <p:cNvPr id="3" name="Content Placeholder 2">
            <a:extLst>
              <a:ext uri="{FF2B5EF4-FFF2-40B4-BE49-F238E27FC236}">
                <a16:creationId xmlns:a16="http://schemas.microsoft.com/office/drawing/2014/main" id="{0976CCB4-6209-4B7B-B108-0B20637BA8F7}"/>
              </a:ext>
            </a:extLst>
          </p:cNvPr>
          <p:cNvSpPr>
            <a:spLocks noGrp="1"/>
          </p:cNvSpPr>
          <p:nvPr>
            <p:ph idx="1"/>
          </p:nvPr>
        </p:nvSpPr>
        <p:spPr>
          <a:xfrm>
            <a:off x="173421" y="2159999"/>
            <a:ext cx="8970579" cy="4415425"/>
          </a:xfrm>
        </p:spPr>
        <p:txBody>
          <a:bodyPr>
            <a:normAutofit fontScale="62500" lnSpcReduction="20000"/>
          </a:bodyPr>
          <a:lstStyle/>
          <a:p>
            <a:r>
              <a:rPr lang="es-ES_tradnl" sz="3600" dirty="0"/>
              <a:t>Analice la especificación de casos de uso relacionada y agregue/modifique/borre aquello que crea que está mal o falta</a:t>
            </a:r>
          </a:p>
          <a:p>
            <a:endParaRPr lang="es-ES_tradnl" sz="3600" dirty="0"/>
          </a:p>
          <a:p>
            <a:pPr marL="457200" indent="-457200">
              <a:buAutoNum type="arabicPeriod"/>
            </a:pPr>
            <a:r>
              <a:rPr lang="es-ES_tradnl" sz="2900" dirty="0"/>
              <a:t>El caso de uso comienza cuando el deportista quiere hacer una reserva</a:t>
            </a:r>
          </a:p>
          <a:p>
            <a:pPr marL="457200" indent="-457200">
              <a:buAutoNum type="arabicPeriod"/>
            </a:pPr>
            <a:r>
              <a:rPr lang="es-ES_tradnl" sz="2900" dirty="0"/>
              <a:t>El Sistema solicita el </a:t>
            </a:r>
            <a:r>
              <a:rPr lang="es-CO" sz="2900" dirty="0"/>
              <a:t>indicar tipo de cancha, día y horario en el cual desea reservar</a:t>
            </a:r>
          </a:p>
          <a:p>
            <a:pPr marL="457200" indent="-457200">
              <a:buAutoNum type="arabicPeriod"/>
            </a:pPr>
            <a:r>
              <a:rPr lang="es-ES_tradnl" sz="2900" dirty="0"/>
              <a:t>E</a:t>
            </a:r>
            <a:r>
              <a:rPr lang="es-CO" sz="2900" dirty="0"/>
              <a:t>l Sistema verifica que la cancha esté disponible en el día y horario indicado</a:t>
            </a:r>
          </a:p>
          <a:p>
            <a:pPr marL="457200" indent="-457200">
              <a:buAutoNum type="arabicPeriod"/>
            </a:pPr>
            <a:r>
              <a:rPr lang="es-ES_tradnl" sz="2900" dirty="0"/>
              <a:t>El Sistema solicita el responsable del pago, su nombre, apellido y DNI y el </a:t>
            </a:r>
            <a:r>
              <a:rPr lang="es-CO" sz="2900" dirty="0"/>
              <a:t>número de tarjeta de crédito, fecha de vencimiento y código de seguridad</a:t>
            </a:r>
          </a:p>
          <a:p>
            <a:pPr marL="457200" indent="-457200">
              <a:buAutoNum type="arabicPeriod"/>
            </a:pPr>
            <a:r>
              <a:rPr lang="es-ES_tradnl" sz="2900" dirty="0"/>
              <a:t>El Sistema verifica que la información de la tarjeta sea válida</a:t>
            </a:r>
          </a:p>
          <a:p>
            <a:pPr marL="457200" indent="-457200">
              <a:buAutoNum type="arabicPeriod"/>
            </a:pPr>
            <a:r>
              <a:rPr lang="es-ES_tradnl" sz="2900" dirty="0"/>
              <a:t>El Sistema realiza la reserva</a:t>
            </a:r>
          </a:p>
          <a:p>
            <a:pPr marL="457200" indent="-457200">
              <a:buAutoNum type="arabicPeriod"/>
            </a:pPr>
            <a:r>
              <a:rPr lang="es-ES_tradnl" sz="2900" dirty="0"/>
              <a:t>El Sistema informa el monto a pagar</a:t>
            </a:r>
          </a:p>
          <a:p>
            <a:pPr marL="457200" indent="-457200">
              <a:buAutoNum type="arabicPeriod"/>
            </a:pPr>
            <a:r>
              <a:rPr lang="es-ES_tradnl" sz="2900" dirty="0"/>
              <a:t>El Sistema muestra </a:t>
            </a:r>
            <a:r>
              <a:rPr lang="es-CO" sz="2900" dirty="0"/>
              <a:t>el día y la hora de la reserva</a:t>
            </a:r>
          </a:p>
          <a:p>
            <a:pPr marL="457200" indent="-457200">
              <a:buAutoNum type="arabicPeriod"/>
            </a:pPr>
            <a:r>
              <a:rPr lang="es-ES_tradnl" sz="2900" dirty="0"/>
              <a:t>E</a:t>
            </a:r>
            <a:r>
              <a:rPr lang="es-CO" sz="2900" dirty="0"/>
              <a:t>l caso de uso termina</a:t>
            </a:r>
            <a:endParaRPr lang="es-ES_tradnl" sz="2900" dirty="0"/>
          </a:p>
          <a:p>
            <a:endParaRPr lang="es-CO" sz="2400" dirty="0"/>
          </a:p>
        </p:txBody>
      </p:sp>
      <p:sp>
        <p:nvSpPr>
          <p:cNvPr id="4" name="Footer Placeholder 3">
            <a:extLst>
              <a:ext uri="{FF2B5EF4-FFF2-40B4-BE49-F238E27FC236}">
                <a16:creationId xmlns:a16="http://schemas.microsoft.com/office/drawing/2014/main" id="{9F5897BC-5689-441B-AE1C-D0958480ED7A}"/>
              </a:ext>
            </a:extLst>
          </p:cNvPr>
          <p:cNvSpPr>
            <a:spLocks noGrp="1"/>
          </p:cNvSpPr>
          <p:nvPr>
            <p:ph type="ftr" sz="quarter" idx="11"/>
          </p:nvPr>
        </p:nvSpPr>
        <p:spPr/>
        <p:txBody>
          <a:bodyPr/>
          <a:lstStyle/>
          <a:p>
            <a:pPr algn="l"/>
            <a:r>
              <a:rPr lang="es-ES">
                <a:solidFill>
                  <a:schemeClr val="bg1"/>
                </a:solidFill>
              </a:rPr>
              <a:t>Módulo 1: Técnicas de Programación</a:t>
            </a:r>
            <a:endParaRPr lang="es-ES_tradnl" dirty="0"/>
          </a:p>
        </p:txBody>
      </p:sp>
      <p:sp>
        <p:nvSpPr>
          <p:cNvPr id="5" name="Slide Number Placeholder 4">
            <a:extLst>
              <a:ext uri="{FF2B5EF4-FFF2-40B4-BE49-F238E27FC236}">
                <a16:creationId xmlns:a16="http://schemas.microsoft.com/office/drawing/2014/main" id="{B610DEF0-A562-4097-9582-D4885B32AA4B}"/>
              </a:ext>
            </a:extLst>
          </p:cNvPr>
          <p:cNvSpPr>
            <a:spLocks noGrp="1"/>
          </p:cNvSpPr>
          <p:nvPr>
            <p:ph type="sldNum" sz="quarter" idx="12"/>
          </p:nvPr>
        </p:nvSpPr>
        <p:spPr/>
        <p:txBody>
          <a:bodyPr/>
          <a:lstStyle/>
          <a:p>
            <a:fld id="{D802D9E1-0DDA-174F-9155-A972C397A999}" type="slidenum">
              <a:rPr lang="es-ES_tradnl" smtClean="0"/>
              <a:pPr/>
              <a:t>70</a:t>
            </a:fld>
            <a:endParaRPr lang="es-ES_tradnl" dirty="0"/>
          </a:p>
        </p:txBody>
      </p:sp>
    </p:spTree>
    <p:extLst>
      <p:ext uri="{BB962C8B-B14F-4D97-AF65-F5344CB8AC3E}">
        <p14:creationId xmlns:p14="http://schemas.microsoft.com/office/powerpoint/2010/main" val="1462702329"/>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46F72-BCAA-4F32-8551-45DD80139190}"/>
              </a:ext>
            </a:extLst>
          </p:cNvPr>
          <p:cNvSpPr>
            <a:spLocks noGrp="1"/>
          </p:cNvSpPr>
          <p:nvPr>
            <p:ph type="title"/>
          </p:nvPr>
        </p:nvSpPr>
        <p:spPr/>
        <p:txBody>
          <a:bodyPr>
            <a:normAutofit/>
          </a:bodyPr>
          <a:lstStyle/>
          <a:p>
            <a:r>
              <a:rPr lang="es-ES_tradnl" b="1" dirty="0"/>
              <a:t>Ejercicio 8</a:t>
            </a:r>
            <a:br>
              <a:rPr lang="es-ES_tradnl" b="1" dirty="0"/>
            </a:br>
            <a:r>
              <a:rPr lang="es-ES_tradnl" sz="2800" i="1" dirty="0"/>
              <a:t>Especificación de Casos de Usos</a:t>
            </a:r>
            <a:endParaRPr lang="es-CO" sz="2800" i="1" dirty="0"/>
          </a:p>
        </p:txBody>
      </p:sp>
      <p:sp>
        <p:nvSpPr>
          <p:cNvPr id="3" name="Content Placeholder 2">
            <a:extLst>
              <a:ext uri="{FF2B5EF4-FFF2-40B4-BE49-F238E27FC236}">
                <a16:creationId xmlns:a16="http://schemas.microsoft.com/office/drawing/2014/main" id="{0976CCB4-6209-4B7B-B108-0B20637BA8F7}"/>
              </a:ext>
            </a:extLst>
          </p:cNvPr>
          <p:cNvSpPr>
            <a:spLocks noGrp="1"/>
          </p:cNvSpPr>
          <p:nvPr>
            <p:ph idx="1"/>
          </p:nvPr>
        </p:nvSpPr>
        <p:spPr/>
        <p:txBody>
          <a:bodyPr>
            <a:normAutofit/>
          </a:bodyPr>
          <a:lstStyle/>
          <a:p>
            <a:r>
              <a:rPr lang="es-ES_tradnl" dirty="0"/>
              <a:t>Para el resto de los casos de uso del diagrama:</a:t>
            </a:r>
          </a:p>
          <a:p>
            <a:pPr lvl="1"/>
            <a:r>
              <a:rPr lang="es-ES_tradnl" dirty="0"/>
              <a:t>Realice una descripción breve lo que interpreta del resto de los casos de uso</a:t>
            </a:r>
          </a:p>
          <a:p>
            <a:pPr lvl="1"/>
            <a:r>
              <a:rPr lang="es-ES_tradnl" dirty="0"/>
              <a:t>Indique los actores primarios y secundarios de cada caso de uso</a:t>
            </a:r>
          </a:p>
          <a:p>
            <a:endParaRPr lang="es-CO" sz="2400" dirty="0"/>
          </a:p>
        </p:txBody>
      </p:sp>
      <p:sp>
        <p:nvSpPr>
          <p:cNvPr id="4" name="Footer Placeholder 3">
            <a:extLst>
              <a:ext uri="{FF2B5EF4-FFF2-40B4-BE49-F238E27FC236}">
                <a16:creationId xmlns:a16="http://schemas.microsoft.com/office/drawing/2014/main" id="{9F5897BC-5689-441B-AE1C-D0958480ED7A}"/>
              </a:ext>
            </a:extLst>
          </p:cNvPr>
          <p:cNvSpPr>
            <a:spLocks noGrp="1"/>
          </p:cNvSpPr>
          <p:nvPr>
            <p:ph type="ftr" sz="quarter" idx="11"/>
          </p:nvPr>
        </p:nvSpPr>
        <p:spPr/>
        <p:txBody>
          <a:bodyPr/>
          <a:lstStyle/>
          <a:p>
            <a:pPr algn="l"/>
            <a:r>
              <a:rPr lang="es-ES">
                <a:solidFill>
                  <a:schemeClr val="bg1"/>
                </a:solidFill>
              </a:rPr>
              <a:t>Módulo 1: Técnicas de Programación</a:t>
            </a:r>
            <a:endParaRPr lang="es-ES_tradnl" dirty="0"/>
          </a:p>
        </p:txBody>
      </p:sp>
      <p:sp>
        <p:nvSpPr>
          <p:cNvPr id="5" name="Slide Number Placeholder 4">
            <a:extLst>
              <a:ext uri="{FF2B5EF4-FFF2-40B4-BE49-F238E27FC236}">
                <a16:creationId xmlns:a16="http://schemas.microsoft.com/office/drawing/2014/main" id="{B610DEF0-A562-4097-9582-D4885B32AA4B}"/>
              </a:ext>
            </a:extLst>
          </p:cNvPr>
          <p:cNvSpPr>
            <a:spLocks noGrp="1"/>
          </p:cNvSpPr>
          <p:nvPr>
            <p:ph type="sldNum" sz="quarter" idx="12"/>
          </p:nvPr>
        </p:nvSpPr>
        <p:spPr/>
        <p:txBody>
          <a:bodyPr/>
          <a:lstStyle/>
          <a:p>
            <a:fld id="{D802D9E1-0DDA-174F-9155-A972C397A999}" type="slidenum">
              <a:rPr lang="es-ES_tradnl" smtClean="0"/>
              <a:pPr/>
              <a:t>71</a:t>
            </a:fld>
            <a:endParaRPr lang="es-ES_tradnl" dirty="0"/>
          </a:p>
        </p:txBody>
      </p:sp>
    </p:spTree>
    <p:extLst>
      <p:ext uri="{BB962C8B-B14F-4D97-AF65-F5344CB8AC3E}">
        <p14:creationId xmlns:p14="http://schemas.microsoft.com/office/powerpoint/2010/main" val="4215889508"/>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46F72-BCAA-4F32-8551-45DD80139190}"/>
              </a:ext>
            </a:extLst>
          </p:cNvPr>
          <p:cNvSpPr>
            <a:spLocks noGrp="1"/>
          </p:cNvSpPr>
          <p:nvPr>
            <p:ph type="title"/>
          </p:nvPr>
        </p:nvSpPr>
        <p:spPr/>
        <p:txBody>
          <a:bodyPr>
            <a:normAutofit/>
          </a:bodyPr>
          <a:lstStyle/>
          <a:p>
            <a:r>
              <a:rPr lang="es-ES_tradnl" b="1" dirty="0"/>
              <a:t>Ejercicio 8</a:t>
            </a:r>
            <a:br>
              <a:rPr lang="es-ES_tradnl" b="1" dirty="0"/>
            </a:br>
            <a:r>
              <a:rPr lang="es-ES_tradnl" sz="2800" i="1" dirty="0"/>
              <a:t>Especificación de Casos de Usos</a:t>
            </a:r>
            <a:endParaRPr lang="es-CO" sz="2800" b="1" dirty="0"/>
          </a:p>
        </p:txBody>
      </p:sp>
      <p:sp>
        <p:nvSpPr>
          <p:cNvPr id="4" name="Footer Placeholder 3">
            <a:extLst>
              <a:ext uri="{FF2B5EF4-FFF2-40B4-BE49-F238E27FC236}">
                <a16:creationId xmlns:a16="http://schemas.microsoft.com/office/drawing/2014/main" id="{9F5897BC-5689-441B-AE1C-D0958480ED7A}"/>
              </a:ext>
            </a:extLst>
          </p:cNvPr>
          <p:cNvSpPr>
            <a:spLocks noGrp="1"/>
          </p:cNvSpPr>
          <p:nvPr>
            <p:ph type="ftr" sz="quarter" idx="11"/>
          </p:nvPr>
        </p:nvSpPr>
        <p:spPr/>
        <p:txBody>
          <a:bodyPr/>
          <a:lstStyle/>
          <a:p>
            <a:pPr algn="l"/>
            <a:r>
              <a:rPr lang="es-ES">
                <a:solidFill>
                  <a:schemeClr val="bg1"/>
                </a:solidFill>
              </a:rPr>
              <a:t>Módulo 1: Técnicas de Programación</a:t>
            </a:r>
            <a:endParaRPr lang="es-ES_tradnl" dirty="0"/>
          </a:p>
        </p:txBody>
      </p:sp>
      <p:sp>
        <p:nvSpPr>
          <p:cNvPr id="5" name="Slide Number Placeholder 4">
            <a:extLst>
              <a:ext uri="{FF2B5EF4-FFF2-40B4-BE49-F238E27FC236}">
                <a16:creationId xmlns:a16="http://schemas.microsoft.com/office/drawing/2014/main" id="{B610DEF0-A562-4097-9582-D4885B32AA4B}"/>
              </a:ext>
            </a:extLst>
          </p:cNvPr>
          <p:cNvSpPr>
            <a:spLocks noGrp="1"/>
          </p:cNvSpPr>
          <p:nvPr>
            <p:ph type="sldNum" sz="quarter" idx="12"/>
          </p:nvPr>
        </p:nvSpPr>
        <p:spPr/>
        <p:txBody>
          <a:bodyPr/>
          <a:lstStyle/>
          <a:p>
            <a:fld id="{D802D9E1-0DDA-174F-9155-A972C397A999}" type="slidenum">
              <a:rPr lang="es-ES_tradnl" smtClean="0"/>
              <a:pPr/>
              <a:t>72</a:t>
            </a:fld>
            <a:endParaRPr lang="es-ES_tradnl" dirty="0"/>
          </a:p>
        </p:txBody>
      </p:sp>
      <p:pic>
        <p:nvPicPr>
          <p:cNvPr id="6" name="Picture 5">
            <a:extLst>
              <a:ext uri="{FF2B5EF4-FFF2-40B4-BE49-F238E27FC236}">
                <a16:creationId xmlns:a16="http://schemas.microsoft.com/office/drawing/2014/main" id="{C1BD43A3-E57E-4602-A99B-0314571C3AE9}"/>
              </a:ext>
            </a:extLst>
          </p:cNvPr>
          <p:cNvPicPr/>
          <p:nvPr/>
        </p:nvPicPr>
        <p:blipFill>
          <a:blip r:embed="rId2"/>
          <a:stretch>
            <a:fillRect/>
          </a:stretch>
        </p:blipFill>
        <p:spPr>
          <a:xfrm>
            <a:off x="1266540" y="1954924"/>
            <a:ext cx="6505859" cy="4617869"/>
          </a:xfrm>
          <a:prstGeom prst="rect">
            <a:avLst/>
          </a:prstGeom>
        </p:spPr>
      </p:pic>
    </p:spTree>
    <p:extLst>
      <p:ext uri="{BB962C8B-B14F-4D97-AF65-F5344CB8AC3E}">
        <p14:creationId xmlns:p14="http://schemas.microsoft.com/office/powerpoint/2010/main" val="1263871541"/>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b="1" dirty="0"/>
              <a:t>Ejercicio 8</a:t>
            </a:r>
            <a:br>
              <a:rPr lang="es-ES_tradnl" b="1" dirty="0"/>
            </a:br>
            <a:r>
              <a:rPr lang="es-ES_tradnl" sz="2800" i="1" dirty="0"/>
              <a:t>Especificación de Casos de Usos</a:t>
            </a:r>
            <a:endParaRPr lang="es-ES_tradnl" sz="2800" dirty="0"/>
          </a:p>
        </p:txBody>
      </p:sp>
      <p:sp>
        <p:nvSpPr>
          <p:cNvPr id="3" name="Marcador de contenido 2"/>
          <p:cNvSpPr>
            <a:spLocks noGrp="1"/>
          </p:cNvSpPr>
          <p:nvPr>
            <p:ph idx="1"/>
          </p:nvPr>
        </p:nvSpPr>
        <p:spPr/>
        <p:txBody>
          <a:bodyPr>
            <a:normAutofit fontScale="92500"/>
          </a:bodyPr>
          <a:lstStyle/>
          <a:p>
            <a:r>
              <a:rPr lang="es-ES_tradnl" b="1" dirty="0"/>
              <a:t>Caso de Uso</a:t>
            </a:r>
            <a:r>
              <a:rPr lang="es-ES_tradnl" dirty="0"/>
              <a:t>: Visualizar calendario de la semana</a:t>
            </a:r>
          </a:p>
          <a:p>
            <a:pPr marL="0" indent="0">
              <a:buNone/>
            </a:pPr>
            <a:r>
              <a:rPr lang="es-ES_tradnl" sz="2400" b="1" dirty="0"/>
              <a:t>Actor primario</a:t>
            </a:r>
            <a:r>
              <a:rPr lang="es-ES_tradnl" sz="2400" dirty="0"/>
              <a:t>: Deportista</a:t>
            </a:r>
          </a:p>
          <a:p>
            <a:pPr marL="0" indent="0">
              <a:buNone/>
            </a:pPr>
            <a:r>
              <a:rPr lang="es-ES_tradnl" sz="2400" b="1" dirty="0"/>
              <a:t>Descripción breve</a:t>
            </a:r>
            <a:r>
              <a:rPr lang="es-ES_tradnl" sz="2400" dirty="0"/>
              <a:t>: Muestra la disponibilidad de horarios de la semana</a:t>
            </a:r>
            <a:r>
              <a:rPr lang="es-ES_tradnl" dirty="0"/>
              <a:t> </a:t>
            </a:r>
          </a:p>
          <a:p>
            <a:pPr marL="0" indent="0">
              <a:buNone/>
            </a:pPr>
            <a:endParaRPr lang="es-ES_tradnl" dirty="0"/>
          </a:p>
          <a:p>
            <a:r>
              <a:rPr lang="es-ES_tradnl" b="1" dirty="0"/>
              <a:t>Caso de Uso: </a:t>
            </a:r>
            <a:r>
              <a:rPr lang="es-ES_tradnl" dirty="0"/>
              <a:t>Cancelar reserva</a:t>
            </a:r>
          </a:p>
          <a:p>
            <a:pPr marL="0" indent="0">
              <a:buNone/>
            </a:pPr>
            <a:r>
              <a:rPr lang="es-ES_tradnl" sz="2400" b="1" dirty="0"/>
              <a:t>Actor primario</a:t>
            </a:r>
            <a:r>
              <a:rPr lang="es-ES_tradnl" sz="2400" dirty="0"/>
              <a:t>: Deportista</a:t>
            </a:r>
          </a:p>
          <a:p>
            <a:pPr marL="0" indent="0">
              <a:buNone/>
            </a:pPr>
            <a:r>
              <a:rPr lang="es-ES_tradnl" sz="2400" b="1" dirty="0"/>
              <a:t>Actor secundario: </a:t>
            </a:r>
            <a:r>
              <a:rPr lang="es-ES_tradnl" sz="2400" dirty="0"/>
              <a:t>Sistema Bancario</a:t>
            </a:r>
          </a:p>
          <a:p>
            <a:pPr marL="0" indent="0">
              <a:buNone/>
            </a:pPr>
            <a:r>
              <a:rPr lang="es-ES_tradnl" sz="2400" b="1" dirty="0"/>
              <a:t>Descripción breve</a:t>
            </a:r>
            <a:r>
              <a:rPr lang="es-ES_tradnl" sz="2400" dirty="0"/>
              <a:t>: Una vez terminado el turno de la reserva se cobra el mismo por medio del sistema bancario</a:t>
            </a:r>
          </a:p>
          <a:p>
            <a:pPr marL="0" indent="0">
              <a:buNone/>
            </a:pPr>
            <a:endParaRPr lang="es-ES_tradnl" dirty="0"/>
          </a:p>
          <a:p>
            <a:endParaRPr lang="es-ES_tradnl" dirty="0"/>
          </a:p>
          <a:p>
            <a:endParaRPr lang="es-ES_tradnl" dirty="0"/>
          </a:p>
          <a:p>
            <a:endParaRPr lang="es-ES_tradnl" dirty="0"/>
          </a:p>
        </p:txBody>
      </p:sp>
      <p:sp>
        <p:nvSpPr>
          <p:cNvPr id="4" name="Marcador de pie de página 3"/>
          <p:cNvSpPr>
            <a:spLocks noGrp="1"/>
          </p:cNvSpPr>
          <p:nvPr>
            <p:ph type="ftr" sz="quarter" idx="11"/>
          </p:nvPr>
        </p:nvSpPr>
        <p:spPr>
          <a:xfrm>
            <a:off x="-1" y="6575425"/>
            <a:ext cx="3688597" cy="365125"/>
          </a:xfrm>
        </p:spPr>
        <p:txBody>
          <a:bodyPr/>
          <a:lstStyle/>
          <a:p>
            <a:r>
              <a:rPr lang="es-ES" dirty="0"/>
              <a:t>Módulo 2: Programación Orientada a Objetos</a:t>
            </a:r>
            <a:endParaRPr lang="es-ES_tradnl" dirty="0"/>
          </a:p>
        </p:txBody>
      </p:sp>
      <p:sp>
        <p:nvSpPr>
          <p:cNvPr id="5" name="Marcador de número de diapositiva 4"/>
          <p:cNvSpPr>
            <a:spLocks noGrp="1"/>
          </p:cNvSpPr>
          <p:nvPr>
            <p:ph type="sldNum" sz="quarter" idx="12"/>
          </p:nvPr>
        </p:nvSpPr>
        <p:spPr/>
        <p:txBody>
          <a:bodyPr/>
          <a:lstStyle/>
          <a:p>
            <a:fld id="{D802D9E1-0DDA-174F-9155-A972C397A999}" type="slidenum">
              <a:rPr lang="es-ES_tradnl" smtClean="0"/>
              <a:pPr/>
              <a:t>73</a:t>
            </a:fld>
            <a:endParaRPr lang="es-ES_tradnl" dirty="0"/>
          </a:p>
        </p:txBody>
      </p:sp>
    </p:spTree>
    <p:extLst>
      <p:ext uri="{BB962C8B-B14F-4D97-AF65-F5344CB8AC3E}">
        <p14:creationId xmlns:p14="http://schemas.microsoft.com/office/powerpoint/2010/main" val="1540120681"/>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b="1" dirty="0"/>
              <a:t>Ejercicio 8</a:t>
            </a:r>
            <a:br>
              <a:rPr lang="es-ES_tradnl" b="1" dirty="0"/>
            </a:br>
            <a:r>
              <a:rPr lang="es-ES_tradnl" sz="2800" i="1" dirty="0"/>
              <a:t>Especificación de Casos de Usos</a:t>
            </a:r>
            <a:endParaRPr lang="es-ES_tradnl" sz="2800" dirty="0"/>
          </a:p>
        </p:txBody>
      </p:sp>
      <p:sp>
        <p:nvSpPr>
          <p:cNvPr id="3" name="Marcador de contenido 2"/>
          <p:cNvSpPr>
            <a:spLocks noGrp="1"/>
          </p:cNvSpPr>
          <p:nvPr>
            <p:ph idx="1"/>
          </p:nvPr>
        </p:nvSpPr>
        <p:spPr/>
        <p:txBody>
          <a:bodyPr>
            <a:normAutofit fontScale="85000" lnSpcReduction="20000"/>
          </a:bodyPr>
          <a:lstStyle/>
          <a:p>
            <a:r>
              <a:rPr lang="es-ES_tradnl" b="1" dirty="0"/>
              <a:t>Caso de Uso</a:t>
            </a:r>
            <a:r>
              <a:rPr lang="es-ES_tradnl" dirty="0"/>
              <a:t>: Informar ausencia</a:t>
            </a:r>
          </a:p>
          <a:p>
            <a:pPr marL="0" indent="0">
              <a:buNone/>
            </a:pPr>
            <a:r>
              <a:rPr lang="es-ES_tradnl" sz="2400" b="1" dirty="0"/>
              <a:t>Actor primario</a:t>
            </a:r>
            <a:r>
              <a:rPr lang="es-ES_tradnl" sz="2400" dirty="0"/>
              <a:t>: Canchero</a:t>
            </a:r>
          </a:p>
          <a:p>
            <a:pPr marL="0" indent="0">
              <a:buNone/>
            </a:pPr>
            <a:r>
              <a:rPr lang="es-ES_tradnl" sz="2400" b="1" dirty="0"/>
              <a:t>Actor secundario: </a:t>
            </a:r>
            <a:r>
              <a:rPr lang="es-ES_tradnl" sz="2400" dirty="0"/>
              <a:t>Sistema Bancario</a:t>
            </a:r>
          </a:p>
          <a:p>
            <a:pPr marL="0" indent="0">
              <a:buNone/>
            </a:pPr>
            <a:r>
              <a:rPr lang="es-ES_tradnl" sz="2400" b="1" dirty="0"/>
              <a:t>Descripción breve</a:t>
            </a:r>
            <a:r>
              <a:rPr lang="es-ES_tradnl" sz="2400" dirty="0"/>
              <a:t>: El canchero verifica que la cancha esté realmente ocupada y avisa en caso de ausencia, informando al sistema bancario</a:t>
            </a:r>
          </a:p>
          <a:p>
            <a:pPr marL="0" indent="0">
              <a:buNone/>
            </a:pPr>
            <a:endParaRPr lang="es-ES_tradnl" sz="2400" dirty="0"/>
          </a:p>
          <a:p>
            <a:r>
              <a:rPr lang="es-ES_tradnl" b="1" dirty="0"/>
              <a:t>Caso de Uso:</a:t>
            </a:r>
            <a:r>
              <a:rPr lang="es-ES_tradnl" dirty="0"/>
              <a:t> Cobrar turno</a:t>
            </a:r>
          </a:p>
          <a:p>
            <a:pPr marL="0" indent="0">
              <a:buNone/>
            </a:pPr>
            <a:r>
              <a:rPr lang="es-ES_tradnl" b="1" dirty="0"/>
              <a:t>Actor primario</a:t>
            </a:r>
            <a:r>
              <a:rPr lang="es-ES_tradnl" dirty="0"/>
              <a:t>: Reloj</a:t>
            </a:r>
          </a:p>
          <a:p>
            <a:pPr marL="0" indent="0">
              <a:buNone/>
            </a:pPr>
            <a:r>
              <a:rPr lang="es-ES_tradnl" b="1" dirty="0"/>
              <a:t>Actor secundario: </a:t>
            </a:r>
            <a:r>
              <a:rPr lang="es-ES_tradnl" dirty="0"/>
              <a:t>Sistema Bancario</a:t>
            </a:r>
          </a:p>
          <a:p>
            <a:pPr marL="0" indent="0">
              <a:buNone/>
            </a:pPr>
            <a:r>
              <a:rPr lang="es-ES_tradnl" b="1" dirty="0"/>
              <a:t>Descripción breve</a:t>
            </a:r>
            <a:r>
              <a:rPr lang="es-ES_tradnl" dirty="0"/>
              <a:t>: El canchero verifica que la cancha esté realmente ocupada y avisa en caso de ausencia, informando</a:t>
            </a:r>
          </a:p>
          <a:p>
            <a:endParaRPr lang="es-ES_tradnl" dirty="0"/>
          </a:p>
          <a:p>
            <a:endParaRPr lang="es-ES_tradnl" dirty="0"/>
          </a:p>
          <a:p>
            <a:endParaRPr lang="es-ES_tradnl" dirty="0"/>
          </a:p>
        </p:txBody>
      </p:sp>
      <p:sp>
        <p:nvSpPr>
          <p:cNvPr id="4" name="Marcador de pie de página 3"/>
          <p:cNvSpPr>
            <a:spLocks noGrp="1"/>
          </p:cNvSpPr>
          <p:nvPr>
            <p:ph type="ftr" sz="quarter" idx="11"/>
          </p:nvPr>
        </p:nvSpPr>
        <p:spPr>
          <a:xfrm>
            <a:off x="-1" y="6575425"/>
            <a:ext cx="3688597" cy="365125"/>
          </a:xfrm>
        </p:spPr>
        <p:txBody>
          <a:bodyPr/>
          <a:lstStyle/>
          <a:p>
            <a:r>
              <a:rPr lang="es-ES" dirty="0"/>
              <a:t>Módulo 2: Programación Orientada a Objetos</a:t>
            </a:r>
            <a:endParaRPr lang="es-ES_tradnl" dirty="0"/>
          </a:p>
        </p:txBody>
      </p:sp>
      <p:sp>
        <p:nvSpPr>
          <p:cNvPr id="5" name="Marcador de número de diapositiva 4"/>
          <p:cNvSpPr>
            <a:spLocks noGrp="1"/>
          </p:cNvSpPr>
          <p:nvPr>
            <p:ph type="sldNum" sz="quarter" idx="12"/>
          </p:nvPr>
        </p:nvSpPr>
        <p:spPr/>
        <p:txBody>
          <a:bodyPr/>
          <a:lstStyle/>
          <a:p>
            <a:fld id="{D802D9E1-0DDA-174F-9155-A972C397A999}" type="slidenum">
              <a:rPr lang="es-ES_tradnl" smtClean="0"/>
              <a:pPr/>
              <a:t>74</a:t>
            </a:fld>
            <a:endParaRPr lang="es-ES_tradnl" dirty="0"/>
          </a:p>
        </p:txBody>
      </p:sp>
    </p:spTree>
    <p:extLst>
      <p:ext uri="{BB962C8B-B14F-4D97-AF65-F5344CB8AC3E}">
        <p14:creationId xmlns:p14="http://schemas.microsoft.com/office/powerpoint/2010/main" val="39278217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C521A2-8761-4043-B158-5F7798DD25D4}"/>
              </a:ext>
            </a:extLst>
          </p:cNvPr>
          <p:cNvSpPr>
            <a:spLocks noGrp="1"/>
          </p:cNvSpPr>
          <p:nvPr>
            <p:ph type="title"/>
          </p:nvPr>
        </p:nvSpPr>
        <p:spPr/>
        <p:txBody>
          <a:bodyPr/>
          <a:lstStyle/>
          <a:p>
            <a:r>
              <a:rPr lang="es-ES_tradnl" b="1" dirty="0"/>
              <a:t>Diagrama de Casos de Uso</a:t>
            </a:r>
            <a:br>
              <a:rPr lang="es-ES_tradnl" b="1" dirty="0"/>
            </a:br>
            <a:r>
              <a:rPr lang="es-ES_tradnl" sz="2800" i="1" dirty="0"/>
              <a:t>Elementos</a:t>
            </a:r>
            <a:endParaRPr lang="es-CO" sz="2800" i="1" dirty="0"/>
          </a:p>
        </p:txBody>
      </p:sp>
      <p:sp>
        <p:nvSpPr>
          <p:cNvPr id="3" name="Content Placeholder 2">
            <a:extLst>
              <a:ext uri="{FF2B5EF4-FFF2-40B4-BE49-F238E27FC236}">
                <a16:creationId xmlns:a16="http://schemas.microsoft.com/office/drawing/2014/main" id="{0115BE68-D266-4E9F-B4DD-2A9D73A3DBD7}"/>
              </a:ext>
            </a:extLst>
          </p:cNvPr>
          <p:cNvSpPr>
            <a:spLocks noGrp="1"/>
          </p:cNvSpPr>
          <p:nvPr>
            <p:ph idx="1"/>
          </p:nvPr>
        </p:nvSpPr>
        <p:spPr>
          <a:xfrm>
            <a:off x="628650" y="2160000"/>
            <a:ext cx="6729422" cy="4351338"/>
          </a:xfrm>
        </p:spPr>
        <p:txBody>
          <a:bodyPr>
            <a:normAutofit fontScale="92500" lnSpcReduction="20000"/>
          </a:bodyPr>
          <a:lstStyle/>
          <a:p>
            <a:pPr marL="571500" indent="-571500">
              <a:lnSpc>
                <a:spcPct val="150000"/>
              </a:lnSpc>
              <a:buFont typeface="Arial" charset="0"/>
              <a:buChar char="•"/>
            </a:pPr>
            <a:r>
              <a:rPr lang="es-ES_tradnl" sz="2400" b="1" dirty="0"/>
              <a:t>Casos de Uso</a:t>
            </a:r>
            <a:r>
              <a:rPr lang="es-ES_tradnl" sz="2400" dirty="0"/>
              <a:t>: Funcionalidad del sistema</a:t>
            </a:r>
          </a:p>
          <a:p>
            <a:pPr marL="571500" indent="-571500">
              <a:lnSpc>
                <a:spcPct val="150000"/>
              </a:lnSpc>
              <a:buFont typeface="Arial" charset="0"/>
              <a:buChar char="•"/>
            </a:pPr>
            <a:r>
              <a:rPr lang="es-ES_tradnl" sz="2400" b="1" dirty="0"/>
              <a:t>Actores</a:t>
            </a:r>
            <a:r>
              <a:rPr lang="es-ES_tradnl" sz="2400" dirty="0"/>
              <a:t>: Roles involucrados en cada caso de uso</a:t>
            </a:r>
          </a:p>
          <a:p>
            <a:pPr marL="571500" indent="-571500">
              <a:lnSpc>
                <a:spcPct val="150000"/>
              </a:lnSpc>
              <a:buFont typeface="Arial" charset="0"/>
              <a:buChar char="•"/>
            </a:pPr>
            <a:r>
              <a:rPr lang="es-ES_tradnl" sz="2400" b="1" dirty="0"/>
              <a:t>Activación</a:t>
            </a:r>
            <a:r>
              <a:rPr lang="es-ES_tradnl" sz="2400" dirty="0"/>
              <a:t>: Relación entre el actor que activa el sistema y el caso de uso</a:t>
            </a:r>
          </a:p>
          <a:p>
            <a:pPr marL="571500" indent="-571500">
              <a:lnSpc>
                <a:spcPct val="150000"/>
              </a:lnSpc>
              <a:buFont typeface="Arial" charset="0"/>
              <a:buChar char="•"/>
            </a:pPr>
            <a:r>
              <a:rPr lang="es-ES_tradnl" sz="2400" b="1" dirty="0"/>
              <a:t>Relaciones entre casos de uso</a:t>
            </a:r>
            <a:r>
              <a:rPr lang="es-ES_tradnl" sz="2400" dirty="0"/>
              <a:t>:</a:t>
            </a:r>
          </a:p>
          <a:p>
            <a:pPr marL="1028700" lvl="1" indent="-571500">
              <a:lnSpc>
                <a:spcPct val="150000"/>
              </a:lnSpc>
              <a:buFont typeface="Arial" charset="0"/>
              <a:buChar char="•"/>
            </a:pPr>
            <a:r>
              <a:rPr lang="es-ES_tradnl" sz="1600" dirty="0"/>
              <a:t>Inclusión</a:t>
            </a:r>
          </a:p>
          <a:p>
            <a:pPr marL="1028700" lvl="1" indent="-571500">
              <a:lnSpc>
                <a:spcPct val="150000"/>
              </a:lnSpc>
              <a:buFont typeface="Arial" charset="0"/>
              <a:buChar char="•"/>
            </a:pPr>
            <a:r>
              <a:rPr lang="es-ES_tradnl" sz="1600" dirty="0"/>
              <a:t>Extensión</a:t>
            </a:r>
          </a:p>
          <a:p>
            <a:pPr marL="1028700" lvl="1" indent="-571500">
              <a:lnSpc>
                <a:spcPct val="150000"/>
              </a:lnSpc>
              <a:buFont typeface="Arial" charset="0"/>
              <a:buChar char="•"/>
            </a:pPr>
            <a:r>
              <a:rPr lang="es-ES_tradnl" sz="1600" dirty="0"/>
              <a:t>Herencia</a:t>
            </a:r>
          </a:p>
          <a:p>
            <a:endParaRPr lang="es-CO" dirty="0"/>
          </a:p>
        </p:txBody>
      </p:sp>
      <p:sp>
        <p:nvSpPr>
          <p:cNvPr id="5" name="Slide Number Placeholder 4">
            <a:extLst>
              <a:ext uri="{FF2B5EF4-FFF2-40B4-BE49-F238E27FC236}">
                <a16:creationId xmlns:a16="http://schemas.microsoft.com/office/drawing/2014/main" id="{50675DCB-2A9C-4CFE-B7A7-C9740A6FF83C}"/>
              </a:ext>
            </a:extLst>
          </p:cNvPr>
          <p:cNvSpPr>
            <a:spLocks noGrp="1"/>
          </p:cNvSpPr>
          <p:nvPr>
            <p:ph type="sldNum" sz="quarter" idx="12"/>
          </p:nvPr>
        </p:nvSpPr>
        <p:spPr/>
        <p:txBody>
          <a:bodyPr/>
          <a:lstStyle/>
          <a:p>
            <a:fld id="{D802D9E1-0DDA-174F-9155-A972C397A999}" type="slidenum">
              <a:rPr lang="es-ES_tradnl" smtClean="0"/>
              <a:pPr/>
              <a:t>7</a:t>
            </a:fld>
            <a:endParaRPr lang="es-ES_tradnl" dirty="0"/>
          </a:p>
        </p:txBody>
      </p:sp>
      <p:pic>
        <p:nvPicPr>
          <p:cNvPr id="7" name="Imagen 1">
            <a:extLst>
              <a:ext uri="{FF2B5EF4-FFF2-40B4-BE49-F238E27FC236}">
                <a16:creationId xmlns:a16="http://schemas.microsoft.com/office/drawing/2014/main" id="{704608E7-2004-471E-A720-45E2E1225DF7}"/>
              </a:ext>
            </a:extLst>
          </p:cNvPr>
          <p:cNvPicPr>
            <a:picLocks noChangeAspect="1"/>
          </p:cNvPicPr>
          <p:nvPr/>
        </p:nvPicPr>
        <p:blipFill>
          <a:blip r:embed="rId2"/>
          <a:stretch>
            <a:fillRect/>
          </a:stretch>
        </p:blipFill>
        <p:spPr>
          <a:xfrm>
            <a:off x="7358072" y="2217964"/>
            <a:ext cx="1514391" cy="892694"/>
          </a:xfrm>
          <a:prstGeom prst="rect">
            <a:avLst/>
          </a:prstGeom>
        </p:spPr>
      </p:pic>
      <p:pic>
        <p:nvPicPr>
          <p:cNvPr id="8" name="Imagen 1">
            <a:extLst>
              <a:ext uri="{FF2B5EF4-FFF2-40B4-BE49-F238E27FC236}">
                <a16:creationId xmlns:a16="http://schemas.microsoft.com/office/drawing/2014/main" id="{C1469054-1E1D-4940-B3B0-8462CC335A57}"/>
              </a:ext>
            </a:extLst>
          </p:cNvPr>
          <p:cNvPicPr>
            <a:picLocks noChangeAspect="1"/>
          </p:cNvPicPr>
          <p:nvPr/>
        </p:nvPicPr>
        <p:blipFill>
          <a:blip r:embed="rId3"/>
          <a:stretch>
            <a:fillRect/>
          </a:stretch>
        </p:blipFill>
        <p:spPr>
          <a:xfrm>
            <a:off x="7358072" y="3047922"/>
            <a:ext cx="1327819" cy="870935"/>
          </a:xfrm>
          <a:prstGeom prst="rect">
            <a:avLst/>
          </a:prstGeom>
        </p:spPr>
      </p:pic>
      <p:pic>
        <p:nvPicPr>
          <p:cNvPr id="12" name="Imagen 1">
            <a:extLst>
              <a:ext uri="{FF2B5EF4-FFF2-40B4-BE49-F238E27FC236}">
                <a16:creationId xmlns:a16="http://schemas.microsoft.com/office/drawing/2014/main" id="{A520ABB8-33AC-4E6A-A192-90DE3778E69E}"/>
              </a:ext>
            </a:extLst>
          </p:cNvPr>
          <p:cNvPicPr>
            <a:picLocks noChangeAspect="1"/>
          </p:cNvPicPr>
          <p:nvPr/>
        </p:nvPicPr>
        <p:blipFill>
          <a:blip r:embed="rId4"/>
          <a:stretch>
            <a:fillRect/>
          </a:stretch>
        </p:blipFill>
        <p:spPr>
          <a:xfrm>
            <a:off x="6283737" y="4858002"/>
            <a:ext cx="2402154" cy="473152"/>
          </a:xfrm>
          <a:prstGeom prst="rect">
            <a:avLst/>
          </a:prstGeom>
        </p:spPr>
      </p:pic>
      <p:pic>
        <p:nvPicPr>
          <p:cNvPr id="13" name="Imagen 2">
            <a:extLst>
              <a:ext uri="{FF2B5EF4-FFF2-40B4-BE49-F238E27FC236}">
                <a16:creationId xmlns:a16="http://schemas.microsoft.com/office/drawing/2014/main" id="{72C2FB72-9132-40CF-A32E-597ED444EAB3}"/>
              </a:ext>
            </a:extLst>
          </p:cNvPr>
          <p:cNvPicPr>
            <a:picLocks noChangeAspect="1"/>
          </p:cNvPicPr>
          <p:nvPr/>
        </p:nvPicPr>
        <p:blipFill>
          <a:blip r:embed="rId5"/>
          <a:stretch>
            <a:fillRect/>
          </a:stretch>
        </p:blipFill>
        <p:spPr>
          <a:xfrm>
            <a:off x="6283737" y="5395002"/>
            <a:ext cx="2402154" cy="473152"/>
          </a:xfrm>
          <a:prstGeom prst="rect">
            <a:avLst/>
          </a:prstGeom>
        </p:spPr>
      </p:pic>
      <p:pic>
        <p:nvPicPr>
          <p:cNvPr id="14" name="Imagen 3">
            <a:extLst>
              <a:ext uri="{FF2B5EF4-FFF2-40B4-BE49-F238E27FC236}">
                <a16:creationId xmlns:a16="http://schemas.microsoft.com/office/drawing/2014/main" id="{7A826461-8A7B-4853-970E-BE9796042B31}"/>
              </a:ext>
            </a:extLst>
          </p:cNvPr>
          <p:cNvPicPr>
            <a:picLocks noChangeAspect="1"/>
          </p:cNvPicPr>
          <p:nvPr/>
        </p:nvPicPr>
        <p:blipFill>
          <a:blip r:embed="rId6"/>
          <a:stretch>
            <a:fillRect/>
          </a:stretch>
        </p:blipFill>
        <p:spPr>
          <a:xfrm>
            <a:off x="6307009" y="5918084"/>
            <a:ext cx="2378882" cy="660801"/>
          </a:xfrm>
          <a:prstGeom prst="rect">
            <a:avLst/>
          </a:prstGeom>
        </p:spPr>
      </p:pic>
      <p:sp>
        <p:nvSpPr>
          <p:cNvPr id="11" name="Marcador de pie de página 3">
            <a:extLst>
              <a:ext uri="{FF2B5EF4-FFF2-40B4-BE49-F238E27FC236}">
                <a16:creationId xmlns:a16="http://schemas.microsoft.com/office/drawing/2014/main" id="{3B022660-757A-41CE-B279-03F802F35529}"/>
              </a:ext>
            </a:extLst>
          </p:cNvPr>
          <p:cNvSpPr>
            <a:spLocks noGrp="1"/>
          </p:cNvSpPr>
          <p:nvPr>
            <p:ph type="ftr" sz="quarter" idx="11"/>
          </p:nvPr>
        </p:nvSpPr>
        <p:spPr>
          <a:xfrm>
            <a:off x="-1" y="6575425"/>
            <a:ext cx="3914775" cy="365125"/>
          </a:xfrm>
        </p:spPr>
        <p:txBody>
          <a:bodyPr/>
          <a:lstStyle/>
          <a:p>
            <a:pPr algn="l"/>
            <a:r>
              <a:rPr lang="es-ES" dirty="0">
                <a:solidFill>
                  <a:schemeClr val="bg1"/>
                </a:solidFill>
              </a:rPr>
              <a:t>Módulo 2: Programación Orientada a Objetos</a:t>
            </a:r>
            <a:endParaRPr lang="es-ES_tradnl" dirty="0"/>
          </a:p>
        </p:txBody>
      </p:sp>
    </p:spTree>
    <p:extLst>
      <p:ext uri="{BB962C8B-B14F-4D97-AF65-F5344CB8AC3E}">
        <p14:creationId xmlns:p14="http://schemas.microsoft.com/office/powerpoint/2010/main" val="24064557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C521A2-8761-4043-B158-5F7798DD25D4}"/>
              </a:ext>
            </a:extLst>
          </p:cNvPr>
          <p:cNvSpPr>
            <a:spLocks noGrp="1"/>
          </p:cNvSpPr>
          <p:nvPr>
            <p:ph type="title"/>
          </p:nvPr>
        </p:nvSpPr>
        <p:spPr/>
        <p:txBody>
          <a:bodyPr/>
          <a:lstStyle/>
          <a:p>
            <a:r>
              <a:rPr lang="es-ES_tradnl" b="1" dirty="0"/>
              <a:t>Diagrama de Casos de Uso</a:t>
            </a:r>
            <a:br>
              <a:rPr lang="es-ES_tradnl" b="1" dirty="0"/>
            </a:br>
            <a:r>
              <a:rPr lang="es-ES_tradnl" sz="2800" i="1" dirty="0"/>
              <a:t>Casos de Uso</a:t>
            </a:r>
            <a:endParaRPr lang="es-CO" sz="2800" i="1" dirty="0"/>
          </a:p>
        </p:txBody>
      </p:sp>
      <p:sp>
        <p:nvSpPr>
          <p:cNvPr id="3" name="Content Placeholder 2">
            <a:extLst>
              <a:ext uri="{FF2B5EF4-FFF2-40B4-BE49-F238E27FC236}">
                <a16:creationId xmlns:a16="http://schemas.microsoft.com/office/drawing/2014/main" id="{0115BE68-D266-4E9F-B4DD-2A9D73A3DBD7}"/>
              </a:ext>
            </a:extLst>
          </p:cNvPr>
          <p:cNvSpPr>
            <a:spLocks noGrp="1"/>
          </p:cNvSpPr>
          <p:nvPr>
            <p:ph idx="1"/>
          </p:nvPr>
        </p:nvSpPr>
        <p:spPr>
          <a:xfrm>
            <a:off x="628650" y="2160000"/>
            <a:ext cx="8335736" cy="4351338"/>
          </a:xfrm>
        </p:spPr>
        <p:txBody>
          <a:bodyPr>
            <a:normAutofit fontScale="85000" lnSpcReduction="10000"/>
          </a:bodyPr>
          <a:lstStyle/>
          <a:p>
            <a:pPr marL="571500" indent="-571500">
              <a:lnSpc>
                <a:spcPct val="150000"/>
              </a:lnSpc>
              <a:buFont typeface="Arial" charset="0"/>
              <a:buChar char="•"/>
            </a:pPr>
            <a:r>
              <a:rPr lang="es-ES_tradnl" sz="2400" dirty="0"/>
              <a:t>Una unidad de comportamiento visible externamente</a:t>
            </a:r>
          </a:p>
          <a:p>
            <a:pPr marL="571500" indent="-571500">
              <a:lnSpc>
                <a:spcPct val="150000"/>
              </a:lnSpc>
              <a:buFont typeface="Arial" charset="0"/>
              <a:buChar char="•"/>
            </a:pPr>
            <a:r>
              <a:rPr lang="es-ES_tradnl" sz="2400" dirty="0"/>
              <a:t>Realiza una funcionalidad lógica de valor para un </a:t>
            </a:r>
            <a:r>
              <a:rPr lang="es-ES_tradnl" sz="2400" dirty="0" err="1"/>
              <a:t>stakeholder</a:t>
            </a:r>
            <a:endParaRPr lang="es-ES_tradnl" sz="2400" dirty="0"/>
          </a:p>
          <a:p>
            <a:pPr marL="571500" indent="-571500">
              <a:lnSpc>
                <a:spcPct val="150000"/>
              </a:lnSpc>
              <a:buFont typeface="Arial" charset="0"/>
              <a:buChar char="•"/>
            </a:pPr>
            <a:r>
              <a:rPr lang="es-ES_tradnl" sz="2400" dirty="0"/>
              <a:t>No revela la estructura interna del sistema, es decir, describe el “que” sin especificar el “como”</a:t>
            </a:r>
          </a:p>
          <a:p>
            <a:pPr marL="571500" indent="-571500">
              <a:lnSpc>
                <a:spcPct val="150000"/>
              </a:lnSpc>
              <a:buFont typeface="Arial" charset="0"/>
              <a:buChar char="•"/>
            </a:pPr>
            <a:r>
              <a:rPr lang="es-ES_tradnl" sz="2400" dirty="0"/>
              <a:t>Abarca tanto el comportamiento normal como variaciones excepcionales de un servicio</a:t>
            </a:r>
          </a:p>
          <a:p>
            <a:pPr marL="571500" indent="-571500">
              <a:lnSpc>
                <a:spcPct val="150000"/>
              </a:lnSpc>
              <a:buFont typeface="Arial" charset="0"/>
              <a:buChar char="•"/>
            </a:pPr>
            <a:r>
              <a:rPr lang="es-ES_tradnl" sz="2400" dirty="0"/>
              <a:t>Puede complementarse con otros diagramas:                  secuencia, máquina de estados, etc.</a:t>
            </a:r>
            <a:endParaRPr lang="es-CO" dirty="0"/>
          </a:p>
        </p:txBody>
      </p:sp>
      <p:sp>
        <p:nvSpPr>
          <p:cNvPr id="5" name="Slide Number Placeholder 4">
            <a:extLst>
              <a:ext uri="{FF2B5EF4-FFF2-40B4-BE49-F238E27FC236}">
                <a16:creationId xmlns:a16="http://schemas.microsoft.com/office/drawing/2014/main" id="{50675DCB-2A9C-4CFE-B7A7-C9740A6FF83C}"/>
              </a:ext>
            </a:extLst>
          </p:cNvPr>
          <p:cNvSpPr>
            <a:spLocks noGrp="1"/>
          </p:cNvSpPr>
          <p:nvPr>
            <p:ph type="sldNum" sz="quarter" idx="12"/>
          </p:nvPr>
        </p:nvSpPr>
        <p:spPr/>
        <p:txBody>
          <a:bodyPr/>
          <a:lstStyle/>
          <a:p>
            <a:fld id="{D802D9E1-0DDA-174F-9155-A972C397A999}" type="slidenum">
              <a:rPr lang="es-ES_tradnl" smtClean="0"/>
              <a:pPr/>
              <a:t>8</a:t>
            </a:fld>
            <a:endParaRPr lang="es-ES_tradnl" dirty="0"/>
          </a:p>
        </p:txBody>
      </p:sp>
      <p:pic>
        <p:nvPicPr>
          <p:cNvPr id="11" name="Imagen 7">
            <a:extLst>
              <a:ext uri="{FF2B5EF4-FFF2-40B4-BE49-F238E27FC236}">
                <a16:creationId xmlns:a16="http://schemas.microsoft.com/office/drawing/2014/main" id="{C7459B4B-71DC-4E87-8FEB-B458C9947AE3}"/>
              </a:ext>
            </a:extLst>
          </p:cNvPr>
          <p:cNvPicPr>
            <a:picLocks noChangeAspect="1"/>
          </p:cNvPicPr>
          <p:nvPr/>
        </p:nvPicPr>
        <p:blipFill>
          <a:blip r:embed="rId2"/>
          <a:stretch>
            <a:fillRect/>
          </a:stretch>
        </p:blipFill>
        <p:spPr>
          <a:xfrm>
            <a:off x="6727174" y="4647005"/>
            <a:ext cx="2235634" cy="1928419"/>
          </a:xfrm>
          <a:prstGeom prst="rect">
            <a:avLst/>
          </a:prstGeom>
        </p:spPr>
      </p:pic>
      <p:sp>
        <p:nvSpPr>
          <p:cNvPr id="7" name="Marcador de pie de página 3">
            <a:extLst>
              <a:ext uri="{FF2B5EF4-FFF2-40B4-BE49-F238E27FC236}">
                <a16:creationId xmlns:a16="http://schemas.microsoft.com/office/drawing/2014/main" id="{12696C93-E3FC-4649-B6B8-0CE4583483B1}"/>
              </a:ext>
            </a:extLst>
          </p:cNvPr>
          <p:cNvSpPr>
            <a:spLocks noGrp="1"/>
          </p:cNvSpPr>
          <p:nvPr>
            <p:ph type="ftr" sz="quarter" idx="11"/>
          </p:nvPr>
        </p:nvSpPr>
        <p:spPr>
          <a:xfrm>
            <a:off x="-1" y="6575425"/>
            <a:ext cx="3914775" cy="365125"/>
          </a:xfrm>
        </p:spPr>
        <p:txBody>
          <a:bodyPr/>
          <a:lstStyle/>
          <a:p>
            <a:pPr algn="l"/>
            <a:r>
              <a:rPr lang="es-ES" dirty="0">
                <a:solidFill>
                  <a:schemeClr val="bg1"/>
                </a:solidFill>
              </a:rPr>
              <a:t>Módulo 2: Programación Orientada a Objetos</a:t>
            </a:r>
            <a:endParaRPr lang="es-ES_tradnl" dirty="0"/>
          </a:p>
        </p:txBody>
      </p:sp>
    </p:spTree>
    <p:extLst>
      <p:ext uri="{BB962C8B-B14F-4D97-AF65-F5344CB8AC3E}">
        <p14:creationId xmlns:p14="http://schemas.microsoft.com/office/powerpoint/2010/main" val="774217143"/>
      </p:ext>
    </p:extLst>
  </p:cSld>
  <p:clrMapOvr>
    <a:masterClrMapping/>
  </p:clrMapOvr>
</p:sld>
</file>

<file path=ppt/theme/theme1.xml><?xml version="1.0" encoding="utf-8"?>
<a:theme xmlns:a="http://schemas.openxmlformats.org/drawingml/2006/main" name="Tema de Office">
  <a:themeElements>
    <a:clrScheme name="Tema de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Tema de 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ma d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2473</TotalTime>
  <Words>5975</Words>
  <Application>Microsoft Office PowerPoint</Application>
  <PresentationFormat>On-screen Show (4:3)</PresentationFormat>
  <Paragraphs>664</Paragraphs>
  <Slides>75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75</vt:i4>
      </vt:variant>
    </vt:vector>
  </HeadingPairs>
  <TitlesOfParts>
    <vt:vector size="80" baseType="lpstr">
      <vt:lpstr>Arial</vt:lpstr>
      <vt:lpstr>Calibri</vt:lpstr>
      <vt:lpstr>Mangal</vt:lpstr>
      <vt:lpstr>Wingdings</vt:lpstr>
      <vt:lpstr>Tema de Office</vt:lpstr>
      <vt:lpstr>Programación Orientada a Objetos</vt:lpstr>
      <vt:lpstr>JAR (Java ARchive)</vt:lpstr>
      <vt:lpstr>Importar JARs y el Classpath</vt:lpstr>
      <vt:lpstr>JAR ejecutable</vt:lpstr>
      <vt:lpstr>Programación Orientada a Objetos</vt:lpstr>
      <vt:lpstr>Diagrama de Casos de Uso</vt:lpstr>
      <vt:lpstr>Diagrama de Casos de Uso</vt:lpstr>
      <vt:lpstr>Diagrama de Casos de Uso Elementos</vt:lpstr>
      <vt:lpstr>Diagrama de Casos de Uso Casos de Uso</vt:lpstr>
      <vt:lpstr>Diagrama de Casos de Uso Casos de Uso</vt:lpstr>
      <vt:lpstr>Diagrama de Casos de Uso Identificación de Casos de Uso </vt:lpstr>
      <vt:lpstr>Diagrama de Casos de Uso Actor</vt:lpstr>
      <vt:lpstr>Diagrama de Casos de Uso Actor</vt:lpstr>
      <vt:lpstr>Diagrama de Casos de Uso Identificación de Actores</vt:lpstr>
      <vt:lpstr>Diagrama de Casos de Uso Herencia de Actores</vt:lpstr>
      <vt:lpstr>Diagrama de Casos de Uso Actor Reloj</vt:lpstr>
      <vt:lpstr>Diagrama de Casos de Uso Activación de Casos de Uso</vt:lpstr>
      <vt:lpstr>Diagrama de Casos de Uso Especificación de Casos de Uso</vt:lpstr>
      <vt:lpstr>Diagrama de Casos de Uso Especificación de Casos de Uso</vt:lpstr>
      <vt:lpstr>Diagrama de Casos de Uso Template de Especificación de Casos de Uso</vt:lpstr>
      <vt:lpstr>Diagrama de Casos de Uso Template de Especificación de Casos de Uso</vt:lpstr>
      <vt:lpstr>Diagrama de Casos de Uso Template Especificación de Casos de Uso</vt:lpstr>
      <vt:lpstr>Diagrama de Casos de Uso Relaciones entre Casos de Uso</vt:lpstr>
      <vt:lpstr>Diagrama de Casos de Uso Escenarios de Casos de Uso</vt:lpstr>
      <vt:lpstr>Caso de Estudio Pileta "El Renacuajo" </vt:lpstr>
      <vt:lpstr>Caso de Estudio Pileta "El Renacuajo" </vt:lpstr>
      <vt:lpstr>Caso de Estudio Pileta "El Renacuajo" </vt:lpstr>
      <vt:lpstr>Caso de Estudio Pileta "El Renacuajo" </vt:lpstr>
      <vt:lpstr>Caso de Estudio Pileta "El Renacuajo" </vt:lpstr>
      <vt:lpstr>Caso de Estudio Pileta "El Renacuajo" </vt:lpstr>
      <vt:lpstr>Caso de Estudio Pileta "El Renacuajo" </vt:lpstr>
      <vt:lpstr>Caso de Estudio Pileta "El Renacuajo" </vt:lpstr>
      <vt:lpstr>Caso de Estudio Pileta "El Renacuajo" </vt:lpstr>
      <vt:lpstr>Caso de Estudio Pileta "El Renacuajo" </vt:lpstr>
      <vt:lpstr>Caso de Estudio Pileta "El Renacuajo" </vt:lpstr>
      <vt:lpstr>Caso de Estudio Pileta "El Renacuajo" </vt:lpstr>
      <vt:lpstr>Caso de Estudio Pileta "El Renacuajo" </vt:lpstr>
      <vt:lpstr>Caso de Estudio Pileta "El Renacuajo" </vt:lpstr>
      <vt:lpstr>Caso de Estudio Pileta "El Renacuajo" </vt:lpstr>
      <vt:lpstr>Caso de Estudio Pileta "El Renacuajo" </vt:lpstr>
      <vt:lpstr>Caso de Estudio Pileta "El Renacuajo" </vt:lpstr>
      <vt:lpstr>Caso de Estudio Pileta "El Renacuajo" </vt:lpstr>
      <vt:lpstr>Diagrama de  Casos de Uso Final</vt:lpstr>
      <vt:lpstr>Programación Orientada a Objetos</vt:lpstr>
      <vt:lpstr>Ejercicio 1 Diagrama de Casos de Uso</vt:lpstr>
      <vt:lpstr>Ejercicio 2 Casos de Uso</vt:lpstr>
      <vt:lpstr>Ejercicio 3 Actores</vt:lpstr>
      <vt:lpstr>Ejercicio 4 Relaciones entre Casos de Uso</vt:lpstr>
      <vt:lpstr>Ejercicio 5 Elementos Diagrama Casos de Usos</vt:lpstr>
      <vt:lpstr>Ejercicio 6 Especificación de Casos de Usos</vt:lpstr>
      <vt:lpstr>Ejercicio 7 Especificación de Casos de Usos</vt:lpstr>
      <vt:lpstr>Ejercicio 7 Especificación de Casos de Usos</vt:lpstr>
      <vt:lpstr>Ejercicio 8 Especificación de Casos de Usos</vt:lpstr>
      <vt:lpstr>Programación Orientada a Objetos</vt:lpstr>
      <vt:lpstr>Ejercicio 1 Diagrama de Casos de Uso</vt:lpstr>
      <vt:lpstr>Ejercicio 1 Diagrama de Casos de Uso</vt:lpstr>
      <vt:lpstr>Ejercicio 2 Casos de Uso</vt:lpstr>
      <vt:lpstr>Ejercicio 2 Casos de Uso</vt:lpstr>
      <vt:lpstr>Ejercicio 3 Actores</vt:lpstr>
      <vt:lpstr>Ejercicio 3 Actores</vt:lpstr>
      <vt:lpstr>Ejercicio 4 Relaciones entre Casos de Uso</vt:lpstr>
      <vt:lpstr>Ejercicio 4 Relaciones entre Casos de Uso</vt:lpstr>
      <vt:lpstr>Ejercicio 5 Elementos Diagrama Casos de Usos</vt:lpstr>
      <vt:lpstr>Ejercicio 5 Elementos Diagrama Casos de Usos</vt:lpstr>
      <vt:lpstr>Ejercicio 6 Especificación de Casos de Usos</vt:lpstr>
      <vt:lpstr>Ejercicio 6 Especificación de Casos de Usos</vt:lpstr>
      <vt:lpstr>Ejercicio 7 Especificación de Casos de Usos</vt:lpstr>
      <vt:lpstr>Ejercicio 7 Especificación de Casos de Usos</vt:lpstr>
      <vt:lpstr>Ejercicio 7 Especificación de Casos de Usos</vt:lpstr>
      <vt:lpstr>Ejercicio 7 Especificación de Casos de Usos</vt:lpstr>
      <vt:lpstr>Ejercicio 7 Especificación de Casos de Usos</vt:lpstr>
      <vt:lpstr>Ejercicio 8 Especificación de Casos de Usos</vt:lpstr>
      <vt:lpstr>Ejercicio 8 Especificación de Casos de Usos</vt:lpstr>
      <vt:lpstr>Ejercicio 8 Especificación de Casos de Usos</vt:lpstr>
      <vt:lpstr>Ejercicio 8 Especificación de Casos de Usos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Alejandro Rago</dc:creator>
  <cp:lastModifiedBy>Pitty</cp:lastModifiedBy>
  <cp:revision>148</cp:revision>
  <dcterms:created xsi:type="dcterms:W3CDTF">2017-06-08T19:02:43Z</dcterms:created>
  <dcterms:modified xsi:type="dcterms:W3CDTF">2017-11-21T16:02:44Z</dcterms:modified>
</cp:coreProperties>
</file>

<file path=docProps/thumbnail.jpeg>
</file>